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Poppins"/>
      <p:regular r:id="rId21"/>
      <p:bold r:id="rId22"/>
      <p:italic r:id="rId23"/>
      <p:boldItalic r:id="rId24"/>
    </p:embeddedFont>
    <p:embeddedFont>
      <p:font typeface="Poppins Medium"/>
      <p:regular r:id="rId25"/>
      <p:bold r:id="rId26"/>
      <p:italic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Arial Black"/>
      <p:regular r:id="rId33"/>
    </p:embeddedFont>
    <p:embeddedFont>
      <p:font typeface="Rubik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hDSLVX4+LBS5DZs/MEnFjNATPO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D9A39D8-10CE-4260-BD17-99907E2EFEB9}">
  <a:tblStyle styleId="{DD9A39D8-10CE-4260-BD17-99907E2EFEB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oppinsMedium-bold.fntdata"/><Relationship Id="rId25" Type="http://schemas.openxmlformats.org/officeDocument/2006/relationships/font" Target="fonts/PoppinsMedium-regular.fntdata"/><Relationship Id="rId28" Type="http://schemas.openxmlformats.org/officeDocument/2006/relationships/font" Target="fonts/PoppinsMedium-boldItalic.fntdata"/><Relationship Id="rId27" Type="http://schemas.openxmlformats.org/officeDocument/2006/relationships/font" Target="fonts/Poppins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4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35" Type="http://schemas.openxmlformats.org/officeDocument/2006/relationships/font" Target="fonts/Rubik-bold.fntdata"/><Relationship Id="rId12" Type="http://schemas.openxmlformats.org/officeDocument/2006/relationships/slide" Target="slides/slide6.xml"/><Relationship Id="rId34" Type="http://schemas.openxmlformats.org/officeDocument/2006/relationships/font" Target="fonts/Rubik-regular.fntdata"/><Relationship Id="rId15" Type="http://schemas.openxmlformats.org/officeDocument/2006/relationships/slide" Target="slides/slide9.xml"/><Relationship Id="rId37" Type="http://schemas.openxmlformats.org/officeDocument/2006/relationships/font" Target="fonts/Rubik-boldItalic.fntdata"/><Relationship Id="rId14" Type="http://schemas.openxmlformats.org/officeDocument/2006/relationships/slide" Target="slides/slide8.xml"/><Relationship Id="rId36" Type="http://schemas.openxmlformats.org/officeDocument/2006/relationships/font" Target="fonts/Rubik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2c85ddf2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62c85ddf24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2cf74cd0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62cf74cd0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5" name="Google Shape;325;g62cf74cd0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1c556fae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61c556fae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2c85ddf24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62c85ddf24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c556faef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61c556faef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1c556faef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61c556faef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2c85ddf2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62c85ddf2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1c556faef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61c556faef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../RIMA/UUsia%20kuvia/small_MV_man-with-drone-in-a-warehouse-PYKPMM2.jpg" TargetMode="External"/><Relationship Id="rId3" Type="http://schemas.openxmlformats.org/officeDocument/2006/relationships/image" Target="../media/image28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7" Type="http://schemas.openxmlformats.org/officeDocument/2006/relationships/image" Target="../media/image3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jpg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image" Target="../media/image41.png"/><Relationship Id="rId6" Type="http://schemas.openxmlformats.org/officeDocument/2006/relationships/image" Target="../media/image4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46.jp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jpg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jpg"/><Relationship Id="rId22" Type="http://schemas.openxmlformats.org/officeDocument/2006/relationships/image" Target="../media/image24.png"/><Relationship Id="rId21" Type="http://schemas.openxmlformats.org/officeDocument/2006/relationships/image" Target="../media/image54.png"/><Relationship Id="rId24" Type="http://schemas.openxmlformats.org/officeDocument/2006/relationships/image" Target="../media/image27.jpg"/><Relationship Id="rId23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26" Type="http://schemas.openxmlformats.org/officeDocument/2006/relationships/hyperlink" Target="http://rimanetwork.eu/" TargetMode="External"/><Relationship Id="rId25" Type="http://schemas.openxmlformats.org/officeDocument/2006/relationships/image" Target="../media/image29.jpg"/><Relationship Id="rId5" Type="http://schemas.openxmlformats.org/officeDocument/2006/relationships/image" Target="../media/image11.jpg"/><Relationship Id="rId6" Type="http://schemas.openxmlformats.org/officeDocument/2006/relationships/image" Target="../media/image16.jpg"/><Relationship Id="rId7" Type="http://schemas.openxmlformats.org/officeDocument/2006/relationships/image" Target="../media/image19.jpg"/><Relationship Id="rId8" Type="http://schemas.openxmlformats.org/officeDocument/2006/relationships/image" Target="../media/image14.jpg"/><Relationship Id="rId11" Type="http://schemas.openxmlformats.org/officeDocument/2006/relationships/image" Target="../media/image8.jpg"/><Relationship Id="rId10" Type="http://schemas.openxmlformats.org/officeDocument/2006/relationships/image" Target="../media/image18.png"/><Relationship Id="rId13" Type="http://schemas.openxmlformats.org/officeDocument/2006/relationships/image" Target="../media/image10.png"/><Relationship Id="rId12" Type="http://schemas.openxmlformats.org/officeDocument/2006/relationships/image" Target="../media/image17.png"/><Relationship Id="rId15" Type="http://schemas.openxmlformats.org/officeDocument/2006/relationships/image" Target="../media/image26.jpg"/><Relationship Id="rId14" Type="http://schemas.openxmlformats.org/officeDocument/2006/relationships/image" Target="../media/image13.png"/><Relationship Id="rId17" Type="http://schemas.openxmlformats.org/officeDocument/2006/relationships/image" Target="../media/image15.jpg"/><Relationship Id="rId16" Type="http://schemas.openxmlformats.org/officeDocument/2006/relationships/image" Target="../media/image20.png"/><Relationship Id="rId19" Type="http://schemas.openxmlformats.org/officeDocument/2006/relationships/image" Target="../media/image23.jpg"/><Relationship Id="rId18" Type="http://schemas.openxmlformats.org/officeDocument/2006/relationships/image" Target="../media/image2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Mukautettu asettelu">
  <p:cSld name="9_Mukautettu asettelu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rakennus, sisä, objekti&#10;&#10;Kuvaus luotu automaattisesti" id="16" name="Google Shape;16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12048" l="915" r="-2732" t="3734"/>
          <a:stretch/>
        </p:blipFill>
        <p:spPr>
          <a:xfrm>
            <a:off x="-326485" y="-142763"/>
            <a:ext cx="12869013" cy="709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3118" y="487056"/>
            <a:ext cx="5952705" cy="588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7153" y="5995108"/>
            <a:ext cx="1796012" cy="71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4785415" y="6104918"/>
            <a:ext cx="4063066" cy="48401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0" spcFirstLastPara="1" rIns="396000" wrap="square" tIns="45700">
            <a:norm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Mukautettu asettelu">
  <p:cSld name="11_Mukautettu asettelu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/>
          <p:nvPr/>
        </p:nvSpPr>
        <p:spPr>
          <a:xfrm>
            <a:off x="5860250" y="1"/>
            <a:ext cx="6331750" cy="6858000"/>
          </a:xfrm>
          <a:prstGeom prst="rect">
            <a:avLst/>
          </a:prstGeom>
          <a:solidFill>
            <a:srgbClr val="31414C"/>
          </a:solidFill>
          <a:ln cap="flat" cmpd="sng" w="12700">
            <a:solidFill>
              <a:srgbClr val="3141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2465848" y="816432"/>
            <a:ext cx="1001193" cy="1001193"/>
          </a:xfrm>
          <a:prstGeom prst="ellipse">
            <a:avLst/>
          </a:prstGeom>
          <a:solidFill>
            <a:srgbClr val="F382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3"/>
          <p:cNvSpPr/>
          <p:nvPr/>
        </p:nvSpPr>
        <p:spPr>
          <a:xfrm>
            <a:off x="2565966" y="916550"/>
            <a:ext cx="800955" cy="800955"/>
          </a:xfrm>
          <a:prstGeom prst="chord">
            <a:avLst>
              <a:gd fmla="val 0" name="adj1"/>
              <a:gd fmla="val 108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6788177" y="2879797"/>
            <a:ext cx="4685763" cy="3307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i="0" sz="1600" u="none" strike="noStrik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2" type="body"/>
          </p:nvPr>
        </p:nvSpPr>
        <p:spPr>
          <a:xfrm>
            <a:off x="717722" y="2879797"/>
            <a:ext cx="4685763" cy="3307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414C"/>
              </a:buClr>
              <a:buSzPts val="1600"/>
              <a:buNone/>
              <a:defRPr b="0" i="0" sz="1600" u="none" strike="noStrike">
                <a:solidFill>
                  <a:srgbClr val="31414C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3" type="body"/>
          </p:nvPr>
        </p:nvSpPr>
        <p:spPr>
          <a:xfrm>
            <a:off x="6787978" y="2317822"/>
            <a:ext cx="468630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4" type="body"/>
          </p:nvPr>
        </p:nvSpPr>
        <p:spPr>
          <a:xfrm>
            <a:off x="717722" y="2317822"/>
            <a:ext cx="468630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8234"/>
              </a:buClr>
              <a:buSzPts val="2400"/>
              <a:buNone/>
              <a:defRPr b="1" i="0" sz="2400">
                <a:solidFill>
                  <a:srgbClr val="F3823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3"/>
          <p:cNvSpPr/>
          <p:nvPr/>
        </p:nvSpPr>
        <p:spPr>
          <a:xfrm>
            <a:off x="5004841" y="463159"/>
            <a:ext cx="2034669" cy="153871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0607" y="688038"/>
            <a:ext cx="1380902" cy="133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/>
          <p:cNvSpPr txBox="1"/>
          <p:nvPr>
            <p:ph idx="5" type="body"/>
          </p:nvPr>
        </p:nvSpPr>
        <p:spPr>
          <a:xfrm>
            <a:off x="9821509" y="6283008"/>
            <a:ext cx="2370491" cy="57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8234"/>
              </a:buClr>
              <a:buSzPts val="1400"/>
              <a:buNone/>
              <a:defRPr b="0" sz="1400">
                <a:solidFill>
                  <a:srgbClr val="F38234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Mukautettu asettelu">
  <p:cSld name="17_Mukautettu asettelu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&#10;&#10;Kuvaus luotu automaattisesti" id="107" name="Google Shape;10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7758" y="838993"/>
            <a:ext cx="7300935" cy="5180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>
            <p:ph idx="1" type="body"/>
          </p:nvPr>
        </p:nvSpPr>
        <p:spPr>
          <a:xfrm>
            <a:off x="538438" y="2025650"/>
            <a:ext cx="1832127" cy="2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sz="1100"/>
            </a:lvl1pPr>
            <a:lvl2pPr indent="-304800" lvl="1" marL="91440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9" name="Google Shape;1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0112" y="-1025641"/>
            <a:ext cx="655654" cy="63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2032" y="1027801"/>
            <a:ext cx="398257" cy="38396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/>
          <p:nvPr/>
        </p:nvSpPr>
        <p:spPr>
          <a:xfrm rot="10800000">
            <a:off x="8510459" y="-856261"/>
            <a:ext cx="1219025" cy="336268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382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82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6441576" y="-901563"/>
            <a:ext cx="383961" cy="38396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5"/>
          <p:cNvSpPr txBox="1"/>
          <p:nvPr>
            <p:ph idx="2" type="body"/>
          </p:nvPr>
        </p:nvSpPr>
        <p:spPr>
          <a:xfrm>
            <a:off x="538163" y="646113"/>
            <a:ext cx="2866888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414C"/>
              </a:buClr>
              <a:buSzPts val="1800"/>
              <a:buNone/>
              <a:defRPr b="1" i="0" sz="1800">
                <a:solidFill>
                  <a:srgbClr val="31414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4" name="Google Shape;11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5619" y="1219781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6817" y="2239528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6117" y="2807320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7689" y="3162282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0628" y="3475082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1266" y="2810295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3941" y="3352331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2198" y="5225493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7509" y="4876138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23987" y="5502102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903" y="2748734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3309" y="3143969"/>
            <a:ext cx="398258" cy="38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3499" y="3482726"/>
            <a:ext cx="398258" cy="38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3703" y="2752981"/>
            <a:ext cx="398258" cy="38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61327" y="2442627"/>
            <a:ext cx="398258" cy="38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0380" y="5173944"/>
            <a:ext cx="398257" cy="3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32067" y="2807319"/>
            <a:ext cx="398258" cy="38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>
            <p:ph idx="3" type="body"/>
          </p:nvPr>
        </p:nvSpPr>
        <p:spPr>
          <a:xfrm>
            <a:off x="533747" y="4777626"/>
            <a:ext cx="2867025" cy="1791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sz="1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4" type="body"/>
          </p:nvPr>
        </p:nvSpPr>
        <p:spPr>
          <a:xfrm>
            <a:off x="1917299" y="2025650"/>
            <a:ext cx="1538407" cy="2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sz="11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5" type="body"/>
          </p:nvPr>
        </p:nvSpPr>
        <p:spPr>
          <a:xfrm>
            <a:off x="538163" y="1651000"/>
            <a:ext cx="3151187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8234"/>
              </a:buClr>
              <a:buSzPts val="1600"/>
              <a:buNone/>
              <a:defRPr b="1" sz="1600">
                <a:solidFill>
                  <a:srgbClr val="F38234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6" type="body"/>
          </p:nvPr>
        </p:nvSpPr>
        <p:spPr>
          <a:xfrm>
            <a:off x="533747" y="4396626"/>
            <a:ext cx="3151187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8234"/>
              </a:buClr>
              <a:buSzPts val="1600"/>
              <a:buNone/>
              <a:defRPr b="1" sz="1600">
                <a:solidFill>
                  <a:srgbClr val="F38234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7" type="body"/>
          </p:nvPr>
        </p:nvSpPr>
        <p:spPr>
          <a:xfrm>
            <a:off x="9915004" y="6283008"/>
            <a:ext cx="2276996" cy="57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8234"/>
              </a:buClr>
              <a:buSzPts val="1400"/>
              <a:buNone/>
              <a:defRPr b="0" sz="1400">
                <a:solidFill>
                  <a:srgbClr val="F38234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dia">
  <p:cSld name="Otsikkodia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155124" y="1428034"/>
            <a:ext cx="2190144" cy="476025"/>
          </a:xfrm>
          <a:prstGeom prst="rect">
            <a:avLst/>
          </a:prstGeom>
          <a:solidFill>
            <a:srgbClr val="F382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82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2335882" y="1428034"/>
            <a:ext cx="6444048" cy="476025"/>
          </a:xfrm>
          <a:prstGeom prst="rect">
            <a:avLst/>
          </a:prstGeom>
          <a:solidFill>
            <a:srgbClr val="3141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82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8779932" y="1428033"/>
            <a:ext cx="3256943" cy="476025"/>
          </a:xfrm>
          <a:prstGeom prst="rect">
            <a:avLst/>
          </a:prstGeom>
          <a:solidFill>
            <a:srgbClr val="F382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82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465138" y="391543"/>
            <a:ext cx="8169275" cy="430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i="0" sz="2000"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42232" y="2077491"/>
            <a:ext cx="385245" cy="3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27477" y="2077491"/>
            <a:ext cx="385245" cy="3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0707" y="2069996"/>
            <a:ext cx="385245" cy="3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33937" y="2069995"/>
            <a:ext cx="385245" cy="3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54293" y="2069994"/>
            <a:ext cx="385245" cy="3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57523" y="2069994"/>
            <a:ext cx="385245" cy="3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60753" y="2069994"/>
            <a:ext cx="385245" cy="3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3983" y="2069994"/>
            <a:ext cx="385245" cy="3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67213" y="2069994"/>
            <a:ext cx="385245" cy="3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70443" y="2069993"/>
            <a:ext cx="385245" cy="3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3673" y="2069992"/>
            <a:ext cx="385245" cy="3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2059" y="2069991"/>
            <a:ext cx="385245" cy="37141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/>
          <p:nvPr/>
        </p:nvSpPr>
        <p:spPr>
          <a:xfrm>
            <a:off x="8779932" y="2542467"/>
            <a:ext cx="3256944" cy="371415"/>
          </a:xfrm>
          <a:prstGeom prst="rect">
            <a:avLst/>
          </a:prstGeom>
          <a:solidFill>
            <a:srgbClr val="3141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82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8779932" y="2977465"/>
            <a:ext cx="3256944" cy="371415"/>
          </a:xfrm>
          <a:prstGeom prst="rect">
            <a:avLst/>
          </a:prstGeom>
          <a:solidFill>
            <a:srgbClr val="3141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82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6168452" y="3392400"/>
            <a:ext cx="2611480" cy="371415"/>
          </a:xfrm>
          <a:prstGeom prst="rect">
            <a:avLst/>
          </a:prstGeom>
          <a:solidFill>
            <a:srgbClr val="3141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82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2560320" y="3827398"/>
            <a:ext cx="6219612" cy="371415"/>
          </a:xfrm>
          <a:prstGeom prst="rect">
            <a:avLst/>
          </a:prstGeom>
          <a:solidFill>
            <a:srgbClr val="3141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82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2560319" y="4262396"/>
            <a:ext cx="6219612" cy="371415"/>
          </a:xfrm>
          <a:prstGeom prst="rect">
            <a:avLst/>
          </a:prstGeom>
          <a:solidFill>
            <a:srgbClr val="3141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82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2560318" y="4697394"/>
            <a:ext cx="6219612" cy="371415"/>
          </a:xfrm>
          <a:prstGeom prst="rect">
            <a:avLst/>
          </a:prstGeom>
          <a:solidFill>
            <a:srgbClr val="3141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382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9" name="Google Shape;159;p26"/>
          <p:cNvSpPr/>
          <p:nvPr/>
        </p:nvSpPr>
        <p:spPr>
          <a:xfrm>
            <a:off x="155123" y="6182258"/>
            <a:ext cx="946150" cy="371415"/>
          </a:xfrm>
          <a:prstGeom prst="rect">
            <a:avLst/>
          </a:prstGeom>
          <a:solidFill>
            <a:srgbClr val="3141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382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884645" y="5761607"/>
            <a:ext cx="946150" cy="371415"/>
          </a:xfrm>
          <a:prstGeom prst="rect">
            <a:avLst/>
          </a:prstGeom>
          <a:solidFill>
            <a:srgbClr val="3141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382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1" name="Google Shape;161;p26"/>
          <p:cNvSpPr/>
          <p:nvPr/>
        </p:nvSpPr>
        <p:spPr>
          <a:xfrm>
            <a:off x="1614167" y="5333461"/>
            <a:ext cx="946150" cy="371415"/>
          </a:xfrm>
          <a:prstGeom prst="rect">
            <a:avLst/>
          </a:prstGeom>
          <a:solidFill>
            <a:srgbClr val="3141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382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2" name="Google Shape;162;p26"/>
          <p:cNvSpPr txBox="1"/>
          <p:nvPr>
            <p:ph idx="2" type="body"/>
          </p:nvPr>
        </p:nvSpPr>
        <p:spPr>
          <a:xfrm>
            <a:off x="8779932" y="2570943"/>
            <a:ext cx="2503488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3" type="body"/>
          </p:nvPr>
        </p:nvSpPr>
        <p:spPr>
          <a:xfrm>
            <a:off x="8785068" y="3013533"/>
            <a:ext cx="3147102" cy="512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4" type="body"/>
          </p:nvPr>
        </p:nvSpPr>
        <p:spPr>
          <a:xfrm>
            <a:off x="6168452" y="3422851"/>
            <a:ext cx="3616510" cy="512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5" type="body"/>
          </p:nvPr>
        </p:nvSpPr>
        <p:spPr>
          <a:xfrm>
            <a:off x="2556131" y="3857849"/>
            <a:ext cx="3616510" cy="512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6" type="body"/>
          </p:nvPr>
        </p:nvSpPr>
        <p:spPr>
          <a:xfrm>
            <a:off x="2551942" y="4287422"/>
            <a:ext cx="3616510" cy="512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7" type="body"/>
          </p:nvPr>
        </p:nvSpPr>
        <p:spPr>
          <a:xfrm>
            <a:off x="2551942" y="4722420"/>
            <a:ext cx="3616510" cy="512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8" type="body"/>
          </p:nvPr>
        </p:nvSpPr>
        <p:spPr>
          <a:xfrm>
            <a:off x="2621896" y="5349319"/>
            <a:ext cx="3546556" cy="337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414C"/>
              </a:buClr>
              <a:buSzPts val="1400"/>
              <a:buNone/>
              <a:defRPr sz="1400">
                <a:solidFill>
                  <a:srgbClr val="3141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9" type="body"/>
          </p:nvPr>
        </p:nvSpPr>
        <p:spPr>
          <a:xfrm>
            <a:off x="1880673" y="5779357"/>
            <a:ext cx="3546556" cy="337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414C"/>
              </a:buClr>
              <a:buSzPts val="1400"/>
              <a:buNone/>
              <a:defRPr sz="1400">
                <a:solidFill>
                  <a:srgbClr val="3141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3" type="body"/>
          </p:nvPr>
        </p:nvSpPr>
        <p:spPr>
          <a:xfrm>
            <a:off x="1146243" y="6214998"/>
            <a:ext cx="3546556" cy="337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414C"/>
              </a:buClr>
              <a:buSzPts val="1400"/>
              <a:buNone/>
              <a:defRPr sz="1400">
                <a:solidFill>
                  <a:srgbClr val="3141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4" type="body"/>
          </p:nvPr>
        </p:nvSpPr>
        <p:spPr>
          <a:xfrm>
            <a:off x="1318770" y="947944"/>
            <a:ext cx="962930" cy="255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5" type="body"/>
          </p:nvPr>
        </p:nvSpPr>
        <p:spPr>
          <a:xfrm>
            <a:off x="7765962" y="947944"/>
            <a:ext cx="962930" cy="255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16" type="body"/>
          </p:nvPr>
        </p:nvSpPr>
        <p:spPr>
          <a:xfrm>
            <a:off x="10969240" y="947943"/>
            <a:ext cx="962930" cy="255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7" type="body"/>
          </p:nvPr>
        </p:nvSpPr>
        <p:spPr>
          <a:xfrm>
            <a:off x="172059" y="1514750"/>
            <a:ext cx="2866888" cy="47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i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6"/>
          <p:cNvSpPr txBox="1"/>
          <p:nvPr>
            <p:ph idx="18" type="body"/>
          </p:nvPr>
        </p:nvSpPr>
        <p:spPr>
          <a:xfrm>
            <a:off x="2690323" y="1514750"/>
            <a:ext cx="2866888" cy="47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i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6"/>
          <p:cNvSpPr txBox="1"/>
          <p:nvPr>
            <p:ph idx="19" type="body"/>
          </p:nvPr>
        </p:nvSpPr>
        <p:spPr>
          <a:xfrm>
            <a:off x="8779932" y="1492907"/>
            <a:ext cx="2866888" cy="47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i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 i="0" sz="1600"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7867" y="1016433"/>
            <a:ext cx="12767733" cy="494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8159" y="3434235"/>
            <a:ext cx="92684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no">
  <p:cSld name="Tecno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cnologia_001.jpg" id="180" name="Google Shape;180;p27"/>
          <p:cNvPicPr preferRelativeResize="0"/>
          <p:nvPr/>
        </p:nvPicPr>
        <p:blipFill rotWithShape="1">
          <a:blip r:embed="rId2">
            <a:alphaModFix/>
          </a:blip>
          <a:srcRect b="0" l="0" r="0" t="59556"/>
          <a:stretch/>
        </p:blipFill>
        <p:spPr>
          <a:xfrm>
            <a:off x="5231904" y="0"/>
            <a:ext cx="6960096" cy="158341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b="14079" l="76063" r="17767" t="80952"/>
          <a:stretch/>
        </p:blipFill>
        <p:spPr>
          <a:xfrm>
            <a:off x="10530418" y="6248400"/>
            <a:ext cx="1051983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/>
          <p:nvPr/>
        </p:nvSpPr>
        <p:spPr>
          <a:xfrm>
            <a:off x="4031093" y="1052736"/>
            <a:ext cx="8160907" cy="24022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413" y="-171400"/>
            <a:ext cx="11568608" cy="126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339" y="116632"/>
            <a:ext cx="964485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/>
        </p:nvSpPr>
        <p:spPr>
          <a:xfrm>
            <a:off x="10176453" y="6376244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1" sz="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339" y="6223623"/>
            <a:ext cx="1657351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no_2">
  <p:cSld name="Nano_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tekno.dk/uploadimages/articlespic_1219.jpg" id="189" name="Google Shape;189;p28"/>
          <p:cNvPicPr preferRelativeResize="0"/>
          <p:nvPr/>
        </p:nvPicPr>
        <p:blipFill rotWithShape="1">
          <a:blip r:embed="rId2">
            <a:alphaModFix/>
          </a:blip>
          <a:srcRect b="0" l="0" r="673" t="30791"/>
          <a:stretch/>
        </p:blipFill>
        <p:spPr>
          <a:xfrm>
            <a:off x="5014747" y="1"/>
            <a:ext cx="7177253" cy="2813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b="14079" l="76063" r="17767" t="80952"/>
          <a:stretch/>
        </p:blipFill>
        <p:spPr>
          <a:xfrm>
            <a:off x="10530418" y="6248400"/>
            <a:ext cx="1051983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/>
          <p:nvPr/>
        </p:nvSpPr>
        <p:spPr>
          <a:xfrm>
            <a:off x="4031093" y="1052736"/>
            <a:ext cx="8160907" cy="24022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413" y="-171400"/>
            <a:ext cx="11568608" cy="126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339" y="116632"/>
            <a:ext cx="964485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10176453" y="6376244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1" sz="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339" y="6249244"/>
            <a:ext cx="1657351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gital">
  <p:cSld name="Digital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bloginformatica.net/wp-content/uploads/2011/01/tecnologia.bmp" id="198" name="Google Shape;198;p29"/>
          <p:cNvPicPr preferRelativeResize="0"/>
          <p:nvPr/>
        </p:nvPicPr>
        <p:blipFill rotWithShape="1">
          <a:blip r:embed="rId2">
            <a:alphaModFix/>
          </a:blip>
          <a:srcRect b="0" l="0" r="4378" t="45718"/>
          <a:stretch/>
        </p:blipFill>
        <p:spPr>
          <a:xfrm>
            <a:off x="5077701" y="1"/>
            <a:ext cx="7114299" cy="193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413" y="-171400"/>
            <a:ext cx="11568608" cy="126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339" y="116632"/>
            <a:ext cx="964485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2" name="Google Shape;202;p29"/>
          <p:cNvPicPr preferRelativeResize="0"/>
          <p:nvPr/>
        </p:nvPicPr>
        <p:blipFill rotWithShape="1">
          <a:blip r:embed="rId5">
            <a:alphaModFix/>
          </a:blip>
          <a:srcRect b="14079" l="76063" r="17767" t="80952"/>
          <a:stretch/>
        </p:blipFill>
        <p:spPr>
          <a:xfrm>
            <a:off x="10530418" y="6248400"/>
            <a:ext cx="1051983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/>
          <p:nvPr/>
        </p:nvSpPr>
        <p:spPr>
          <a:xfrm>
            <a:off x="4031093" y="1052736"/>
            <a:ext cx="8160907" cy="24022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10176453" y="6376244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1" sz="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339" y="6198444"/>
            <a:ext cx="1657351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ar">
  <p:cSld name="Solar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8" name="Google Shape;208;p30"/>
          <p:cNvPicPr preferRelativeResize="0"/>
          <p:nvPr/>
        </p:nvPicPr>
        <p:blipFill rotWithShape="1">
          <a:blip r:embed="rId2">
            <a:alphaModFix/>
          </a:blip>
          <a:srcRect b="14079" l="76063" r="17767" t="80952"/>
          <a:stretch/>
        </p:blipFill>
        <p:spPr>
          <a:xfrm>
            <a:off x="10530418" y="6248400"/>
            <a:ext cx="1051983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3/37/Solar_Panels.jpg" id="209" name="Google Shape;209;p30"/>
          <p:cNvPicPr preferRelativeResize="0"/>
          <p:nvPr/>
        </p:nvPicPr>
        <p:blipFill rotWithShape="1">
          <a:blip r:embed="rId3">
            <a:alphaModFix/>
          </a:blip>
          <a:srcRect b="0" l="0" r="10825" t="52277"/>
          <a:stretch/>
        </p:blipFill>
        <p:spPr>
          <a:xfrm>
            <a:off x="4943872" y="-1"/>
            <a:ext cx="7248128" cy="218187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/>
          <p:nvPr/>
        </p:nvSpPr>
        <p:spPr>
          <a:xfrm>
            <a:off x="4031093" y="1052736"/>
            <a:ext cx="8160907" cy="24022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1" name="Google Shape;21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413" y="-171400"/>
            <a:ext cx="11568608" cy="126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339" y="116632"/>
            <a:ext cx="964485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10176453" y="6376244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1" sz="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339" y="6198444"/>
            <a:ext cx="1657351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ater">
  <p:cSld name="Water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nvironment.nationalgeographic.com/staticfiles/NGS/Shared/StaticFiles/Environment/Images/Habitat/underwaterview-689642-lw.jpg" id="216" name="Google Shape;216;p31"/>
          <p:cNvPicPr preferRelativeResize="0"/>
          <p:nvPr/>
        </p:nvPicPr>
        <p:blipFill rotWithShape="1">
          <a:blip r:embed="rId2">
            <a:alphaModFix/>
          </a:blip>
          <a:srcRect b="0" l="0" r="646" t="38087"/>
          <a:stretch/>
        </p:blipFill>
        <p:spPr>
          <a:xfrm>
            <a:off x="4718581" y="1"/>
            <a:ext cx="7473420" cy="261962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b="14079" l="76063" r="17767" t="80952"/>
          <a:stretch/>
        </p:blipFill>
        <p:spPr>
          <a:xfrm>
            <a:off x="10530418" y="6248400"/>
            <a:ext cx="1051983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/>
          <p:nvPr/>
        </p:nvSpPr>
        <p:spPr>
          <a:xfrm>
            <a:off x="4031093" y="1052736"/>
            <a:ext cx="8160907" cy="24022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413" y="-171400"/>
            <a:ext cx="11568608" cy="126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339" y="116632"/>
            <a:ext cx="964485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/>
        </p:nvSpPr>
        <p:spPr>
          <a:xfrm>
            <a:off x="10176453" y="6381329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1" sz="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339" y="6232526"/>
            <a:ext cx="1657351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>
  <p:cSld name="Diapositiva de título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2cf74cd09_0_15"/>
          <p:cNvSpPr txBox="1"/>
          <p:nvPr>
            <p:ph type="ctrTitle"/>
          </p:nvPr>
        </p:nvSpPr>
        <p:spPr>
          <a:xfrm>
            <a:off x="675691" y="364766"/>
            <a:ext cx="91440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g62cf74cd09_0_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ALLA I4MS.jpg" id="233" name="Google Shape;233;g62cf74cd09_0_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17" y="6628803"/>
            <a:ext cx="12192000" cy="250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ustom Layout">
  <p:cSld name="5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/>
          <p:nvPr/>
        </p:nvSpPr>
        <p:spPr>
          <a:xfrm>
            <a:off x="9526137" y="0"/>
            <a:ext cx="387596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91318" y="-484108"/>
            <a:ext cx="10577013" cy="782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5"/>
          <p:cNvSpPr txBox="1"/>
          <p:nvPr>
            <p:ph type="title"/>
          </p:nvPr>
        </p:nvSpPr>
        <p:spPr>
          <a:xfrm>
            <a:off x="4604989" y="3170144"/>
            <a:ext cx="87971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" name="Google Shape;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6724" y="6031237"/>
            <a:ext cx="1910679" cy="84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Poppins"/>
              <a:buNone/>
              <a:defRPr>
                <a:solidFill>
                  <a:srgbClr val="FF99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0" type="dt"/>
          </p:nvPr>
        </p:nvSpPr>
        <p:spPr>
          <a:xfrm>
            <a:off x="8350624" y="634775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06575"/>
            <a:ext cx="10637838" cy="409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Mukautettu asettelu">
  <p:cSld name="18_Mukautettu asettel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0" y="1"/>
            <a:ext cx="12192000" cy="2437907"/>
          </a:xfrm>
          <a:prstGeom prst="rect">
            <a:avLst/>
          </a:prstGeom>
          <a:solidFill>
            <a:srgbClr val="F382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9264" y="3929142"/>
            <a:ext cx="872450" cy="18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0508" y="3621333"/>
            <a:ext cx="1440576" cy="76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138" y="5345128"/>
            <a:ext cx="912658" cy="18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5220" y="4512997"/>
            <a:ext cx="595898" cy="59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77988" y="5859897"/>
            <a:ext cx="728352" cy="42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05813" y="3903215"/>
            <a:ext cx="1023804" cy="23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30429" y="4539483"/>
            <a:ext cx="424247" cy="42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76392" y="5998473"/>
            <a:ext cx="1120838" cy="32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84994" y="4600211"/>
            <a:ext cx="861002" cy="44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29800" y="5318501"/>
            <a:ext cx="886074" cy="2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464996" y="5905344"/>
            <a:ext cx="797523" cy="36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29800" y="3778933"/>
            <a:ext cx="497294" cy="49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02384" y="4543164"/>
            <a:ext cx="987546" cy="55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728535" y="4565275"/>
            <a:ext cx="472531" cy="38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303845" y="3851082"/>
            <a:ext cx="912658" cy="34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639981" y="4600181"/>
            <a:ext cx="824076" cy="35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255991" y="5795250"/>
            <a:ext cx="912658" cy="45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810004" y="5303826"/>
            <a:ext cx="807849" cy="4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042911" y="4694045"/>
            <a:ext cx="1041889" cy="24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521100" y="3604960"/>
            <a:ext cx="1125972" cy="76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759696" y="4926685"/>
            <a:ext cx="1107476" cy="11074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1" y="1411711"/>
            <a:ext cx="1219199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414C"/>
              </a:buClr>
              <a:buSzPts val="3200"/>
              <a:buNone/>
              <a:defRPr b="1" i="0" sz="3200">
                <a:solidFill>
                  <a:srgbClr val="31414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7"/>
          <p:cNvSpPr txBox="1"/>
          <p:nvPr/>
        </p:nvSpPr>
        <p:spPr>
          <a:xfrm>
            <a:off x="-1" y="757804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" name="Google Shape;57;p1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1487570" y="6153443"/>
            <a:ext cx="449291" cy="43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983027" y="6173030"/>
            <a:ext cx="431150" cy="43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0455964" y="6198323"/>
            <a:ext cx="431151" cy="40787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7"/>
          <p:cNvSpPr txBox="1"/>
          <p:nvPr/>
        </p:nvSpPr>
        <p:spPr>
          <a:xfrm>
            <a:off x="0" y="2706613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>
                <a:solidFill>
                  <a:srgbClr val="F38234"/>
                </a:solidFill>
                <a:latin typeface="Poppins"/>
                <a:ea typeface="Poppins"/>
                <a:cs typeface="Poppins"/>
                <a:sym typeface="Poppins"/>
                <a:hlinkClick r:id="rId26"/>
              </a:rPr>
              <a:t>rimanetwork.eu/</a:t>
            </a:r>
            <a:endParaRPr b="1" i="0" sz="2400">
              <a:solidFill>
                <a:srgbClr val="F3823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Custom Layout">
  <p:cSld name="6_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0" type="dt"/>
          </p:nvPr>
        </p:nvSpPr>
        <p:spPr>
          <a:xfrm>
            <a:off x="8404860" y="633879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838200" y="2171065"/>
            <a:ext cx="4617720" cy="378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2" type="body"/>
          </p:nvPr>
        </p:nvSpPr>
        <p:spPr>
          <a:xfrm>
            <a:off x="6096000" y="2171065"/>
            <a:ext cx="4617720" cy="378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Custom Layout">
  <p:cSld name="7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898525" y="2087563"/>
            <a:ext cx="3071813" cy="384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2" type="body"/>
          </p:nvPr>
        </p:nvSpPr>
        <p:spPr>
          <a:xfrm>
            <a:off x="4632325" y="2087563"/>
            <a:ext cx="3071813" cy="384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3" type="body"/>
          </p:nvPr>
        </p:nvSpPr>
        <p:spPr>
          <a:xfrm>
            <a:off x="8274685" y="2087563"/>
            <a:ext cx="3071813" cy="384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8" name="Google Shape;78;p20"/>
          <p:cNvCxnSpPr/>
          <p:nvPr/>
        </p:nvCxnSpPr>
        <p:spPr>
          <a:xfrm>
            <a:off x="4282440" y="2087563"/>
            <a:ext cx="0" cy="3840162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20"/>
          <p:cNvCxnSpPr/>
          <p:nvPr/>
        </p:nvCxnSpPr>
        <p:spPr>
          <a:xfrm>
            <a:off x="7985760" y="2095183"/>
            <a:ext cx="0" cy="3840162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ustom Layout">
  <p:cSld name="4_Custom Layou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838200" y="365125"/>
            <a:ext cx="566928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2"/>
          <p:cNvSpPr/>
          <p:nvPr>
            <p:ph idx="2" type="pic"/>
          </p:nvPr>
        </p:nvSpPr>
        <p:spPr>
          <a:xfrm>
            <a:off x="6812280" y="0"/>
            <a:ext cx="5379720" cy="6195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838200" y="1790700"/>
            <a:ext cx="5668963" cy="440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7.jpg"/><Relationship Id="rId2" Type="http://schemas.openxmlformats.org/officeDocument/2006/relationships/image" Target="../media/image48.jpg"/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Poppins"/>
              <a:buNone/>
              <a:defRPr b="0" i="0" sz="4400" u="none" cap="none" strike="noStrike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141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2428" y="6076521"/>
            <a:ext cx="1809079" cy="7481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610600" y="63395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141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2cf74cd09_0_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g62cf74cd09_0_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g62cf74cd09_0_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ALLA I4MS.jpg" id="228" name="Google Shape;228;g62cf74cd09_0_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17" y="6628803"/>
            <a:ext cx="12192000" cy="250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PPT I4MS.jpg" id="229" name="Google Shape;229;g62cf74cd09_0_9"/>
          <p:cNvPicPr preferRelativeResize="0"/>
          <p:nvPr/>
        </p:nvPicPr>
        <p:blipFill rotWithShape="1">
          <a:blip r:embed="rId2">
            <a:alphaModFix/>
          </a:blip>
          <a:srcRect b="2230" l="0" r="0" t="-2230"/>
          <a:stretch/>
        </p:blipFill>
        <p:spPr>
          <a:xfrm>
            <a:off x="9408639" y="-11673"/>
            <a:ext cx="2506798" cy="12226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l4ms.eu/" TargetMode="External"/><Relationship Id="rId4" Type="http://schemas.openxmlformats.org/officeDocument/2006/relationships/hyperlink" Target="https://www.amable.eu/" TargetMode="External"/><Relationship Id="rId5" Type="http://schemas.openxmlformats.org/officeDocument/2006/relationships/image" Target="../media/image51.png"/><Relationship Id="rId6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imanetwork.eu/" TargetMode="External"/><Relationship Id="rId4" Type="http://schemas.openxmlformats.org/officeDocument/2006/relationships/image" Target="../media/image5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rima-network.fundingbox.com/" TargetMode="Externa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 txBox="1"/>
          <p:nvPr>
            <p:ph idx="1" type="body"/>
          </p:nvPr>
        </p:nvSpPr>
        <p:spPr>
          <a:xfrm>
            <a:off x="4785415" y="6104918"/>
            <a:ext cx="4063066" cy="48401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0" spcFirstLastPara="1" rIns="396000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/>
              <a:t>This project has received funding from the European Union's Horizon 2020 research and innovation programme under grant agreement No 824990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 txBox="1"/>
          <p:nvPr>
            <p:ph type="title"/>
          </p:nvPr>
        </p:nvSpPr>
        <p:spPr>
          <a:xfrm>
            <a:off x="838200" y="365125"/>
            <a:ext cx="10637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Preparation and submission of the proposals</a:t>
            </a:r>
            <a:endParaRPr b="1" sz="3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 txBox="1"/>
          <p:nvPr>
            <p:ph idx="1" type="body"/>
          </p:nvPr>
        </p:nvSpPr>
        <p:spPr>
          <a:xfrm>
            <a:off x="838125" y="1806575"/>
            <a:ext cx="106377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2400"/>
              <a:t>Proposals have to be submitted through the RIMA Open Call microsite: </a:t>
            </a:r>
            <a:r>
              <a:rPr b="1" lang="en-US" sz="2400">
                <a:solidFill>
                  <a:schemeClr val="accent1"/>
                </a:solidFill>
              </a:rPr>
              <a:t>https://rima-network.fundingbox.com/</a:t>
            </a:r>
            <a:endParaRPr sz="7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sz="7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sz="7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b="1" lang="en-US" sz="2400"/>
              <a:t>S</a:t>
            </a:r>
            <a:r>
              <a:rPr b="1" lang="en-US" sz="2400"/>
              <a:t>ubmitted application will include the following sections: </a:t>
            </a:r>
            <a:endParaRPr b="1" sz="24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b="1" sz="6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Basic information</a:t>
            </a:r>
            <a:endParaRPr b="1" sz="1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Legal information</a:t>
            </a:r>
            <a:endParaRPr b="1" sz="1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Consortium composition</a:t>
            </a:r>
            <a:endParaRPr b="1" sz="1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Project</a:t>
            </a:r>
            <a:endParaRPr b="1" sz="18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b="1" sz="2400"/>
          </a:p>
          <a:p>
            <a:pPr indent="-1841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sz="700"/>
          </a:p>
        </p:txBody>
      </p:sp>
      <p:sp>
        <p:nvSpPr>
          <p:cNvPr id="295" name="Google Shape;295;p9"/>
          <p:cNvSpPr txBox="1"/>
          <p:nvPr/>
        </p:nvSpPr>
        <p:spPr>
          <a:xfrm>
            <a:off x="6811625" y="4604700"/>
            <a:ext cx="89982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1535600" y="4518625"/>
            <a:ext cx="49053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1992800" y="4975825"/>
            <a:ext cx="49053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2145200" y="5128225"/>
            <a:ext cx="49053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2297600" y="5280625"/>
            <a:ext cx="49053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 txBox="1"/>
          <p:nvPr/>
        </p:nvSpPr>
        <p:spPr>
          <a:xfrm>
            <a:off x="2450000" y="5433025"/>
            <a:ext cx="49053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 txBox="1"/>
          <p:nvPr/>
        </p:nvSpPr>
        <p:spPr>
          <a:xfrm>
            <a:off x="2602400" y="5585425"/>
            <a:ext cx="49053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2754800" y="5737825"/>
            <a:ext cx="49053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 txBox="1"/>
          <p:nvPr/>
        </p:nvSpPr>
        <p:spPr>
          <a:xfrm>
            <a:off x="2907200" y="5890225"/>
            <a:ext cx="49053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2c85ddf24_0_8"/>
          <p:cNvSpPr txBox="1"/>
          <p:nvPr>
            <p:ph type="title"/>
          </p:nvPr>
        </p:nvSpPr>
        <p:spPr>
          <a:xfrm>
            <a:off x="838200" y="365125"/>
            <a:ext cx="10637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Preparation and submission of the proposals</a:t>
            </a:r>
            <a:endParaRPr b="1" sz="3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62c85ddf24_0_8"/>
          <p:cNvSpPr txBox="1"/>
          <p:nvPr>
            <p:ph idx="1" type="body"/>
          </p:nvPr>
        </p:nvSpPr>
        <p:spPr>
          <a:xfrm>
            <a:off x="777150" y="1478500"/>
            <a:ext cx="106377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sz="7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b="1" lang="en-US" sz="2400"/>
              <a:t>Submitted application will include the following sections:</a:t>
            </a:r>
            <a:endParaRPr b="1" sz="24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b="1" sz="6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EXCELLENCE (Scored)</a:t>
            </a:r>
            <a:endParaRPr b="1" sz="18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800"/>
              <a:t>IMPACT (Scored) </a:t>
            </a:r>
            <a:endParaRPr b="1" sz="18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800"/>
              <a:t>IMPLEMENTATION (Scored) </a:t>
            </a:r>
            <a:endParaRPr b="1" sz="18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800"/>
              <a:t>Ethical Issues</a:t>
            </a:r>
            <a:endParaRPr b="1" sz="18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800"/>
              <a:t>Statistical section (optional)</a:t>
            </a:r>
            <a:endParaRPr b="1" sz="18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800"/>
              <a:t>Declaration of honour – confirmation of the exclusion criteria and absence of conflict of interest to be accepted by the Applicants</a:t>
            </a:r>
            <a:endParaRPr b="1" sz="18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Processing of personal data – legal requirements related to the processing of the personal data of the Applicants (in accordance with the General Data Protection Regulation, EU 2016/679)</a:t>
            </a:r>
            <a:endParaRPr b="1" sz="1800"/>
          </a:p>
          <a:p>
            <a:pPr indent="-1841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sz="700"/>
          </a:p>
        </p:txBody>
      </p:sp>
      <p:sp>
        <p:nvSpPr>
          <p:cNvPr id="310" name="Google Shape;310;g62c85ddf24_0_8"/>
          <p:cNvSpPr txBox="1"/>
          <p:nvPr/>
        </p:nvSpPr>
        <p:spPr>
          <a:xfrm>
            <a:off x="6014900" y="2249425"/>
            <a:ext cx="54000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"/>
          <p:cNvSpPr txBox="1"/>
          <p:nvPr>
            <p:ph idx="1" type="body"/>
          </p:nvPr>
        </p:nvSpPr>
        <p:spPr>
          <a:xfrm>
            <a:off x="1" y="1411711"/>
            <a:ext cx="1219199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414C"/>
              </a:buClr>
              <a:buSzPts val="3200"/>
              <a:buNone/>
            </a:pPr>
            <a:r>
              <a:rPr lang="en-US"/>
              <a:t>anna.dymowska@fundingbox.com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414C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414C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OTHER RELATED FUNDING OPPORTUNITIES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</a:pPr>
            <a:br>
              <a:rPr b="1" lang="en-US">
                <a:solidFill>
                  <a:schemeClr val="accent1"/>
                </a:solidFill>
              </a:rPr>
            </a:br>
            <a:endParaRPr/>
          </a:p>
        </p:txBody>
      </p:sp>
      <p:pic>
        <p:nvPicPr>
          <p:cNvPr id="321" name="Google Shape;3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759812"/>
            <a:ext cx="10650425" cy="3876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2cf74cd09_0_0"/>
          <p:cNvSpPr txBox="1"/>
          <p:nvPr>
            <p:ph type="ctrTitle"/>
          </p:nvPr>
        </p:nvSpPr>
        <p:spPr>
          <a:xfrm>
            <a:off x="826769" y="698118"/>
            <a:ext cx="9144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I4MS Open Calls Calendar</a:t>
            </a:r>
            <a:endParaRPr/>
          </a:p>
        </p:txBody>
      </p:sp>
      <p:graphicFrame>
        <p:nvGraphicFramePr>
          <p:cNvPr id="328" name="Google Shape;328;g62cf74cd09_0_0"/>
          <p:cNvGraphicFramePr/>
          <p:nvPr/>
        </p:nvGraphicFramePr>
        <p:xfrm>
          <a:off x="826769" y="16936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{DD9A39D8-10CE-4260-BD17-99907E2EFEB9}</a:tableStyleId>
              </a:tblPr>
              <a:tblGrid>
                <a:gridCol w="1195250"/>
                <a:gridCol w="1150625"/>
                <a:gridCol w="6124275"/>
                <a:gridCol w="1627350"/>
              </a:tblGrid>
              <a:tr h="70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5" marB="0" marR="6475" marL="6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Deadline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5" marB="0" marR="6475" marL="6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5" marB="0" marR="6475" marL="6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Technology area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5" marB="0" marR="6475" marL="6475" anchor="ctr"/>
                </a:tc>
              </a:tr>
              <a:tr h="766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30th Nov</a:t>
                      </a:r>
                      <a:endParaRPr/>
                    </a:p>
                  </a:txBody>
                  <a:tcPr marT="6475" marB="0" marR="6475" marL="6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L4MS</a:t>
                      </a:r>
                      <a:endParaRPr sz="2000" u="sng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L4MS aims to provide complete virtualization of logistics automation (Open Platform for Innovations in Logistics + 3D simulator) to enable cost effective deployment of logistics solutions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94BDC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5" marB="0" marR="6475" marL="6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Robotics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5" marB="0" marR="6475" marL="6475"/>
                </a:tc>
              </a:tr>
              <a:tr h="6043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1st Nov </a:t>
                      </a:r>
                      <a:endParaRPr b="1" i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5" marB="0" marR="6475" marL="64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AMABLE </a:t>
                      </a:r>
                      <a:endParaRPr sz="2000" u="sng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AMable provides support to SMEs and mid-caps for their individual uptake of additive manufacturing. The AMable services arena offers a set of services to support the evolution of a product idea at all stages of the product creation process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5" marB="0" marR="6475" marL="6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Additive Manufacturing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5" marB="0" marR="6475" marL="6475"/>
                </a:tc>
              </a:tr>
            </a:tbl>
          </a:graphicData>
        </a:graphic>
      </p:graphicFrame>
      <p:pic>
        <p:nvPicPr>
          <p:cNvPr id="329" name="Google Shape;329;g62cf74cd09_0_0"/>
          <p:cNvPicPr preferRelativeResize="0"/>
          <p:nvPr/>
        </p:nvPicPr>
        <p:blipFill rotWithShape="1">
          <a:blip r:embed="rId5">
            <a:alphaModFix/>
          </a:blip>
          <a:srcRect b="1719" l="6725" r="0" t="0"/>
          <a:stretch/>
        </p:blipFill>
        <p:spPr>
          <a:xfrm>
            <a:off x="9376064" y="5210295"/>
            <a:ext cx="1545540" cy="47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62cf74cd09_0_0"/>
          <p:cNvPicPr preferRelativeResize="0"/>
          <p:nvPr/>
        </p:nvPicPr>
        <p:blipFill rotWithShape="1">
          <a:blip r:embed="rId6">
            <a:alphaModFix/>
          </a:blip>
          <a:srcRect b="12686" l="0" r="55622" t="0"/>
          <a:stretch/>
        </p:blipFill>
        <p:spPr>
          <a:xfrm>
            <a:off x="9216868" y="2977350"/>
            <a:ext cx="1631618" cy="90329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62cf74cd09_0_0"/>
          <p:cNvSpPr/>
          <p:nvPr/>
        </p:nvSpPr>
        <p:spPr>
          <a:xfrm>
            <a:off x="7871792" y="211539"/>
            <a:ext cx="1345200" cy="1437600"/>
          </a:xfrm>
          <a:custGeom>
            <a:rect b="b" l="l" r="r" t="t"/>
            <a:pathLst>
              <a:path extrusionOk="0" h="120000" w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2"/>
                  <a:pt x="29872" y="5455"/>
                  <a:pt x="60000" y="5455"/>
                </a:cubicBezTo>
                <a:cubicBezTo>
                  <a:pt x="90127" y="5455"/>
                  <a:pt x="114544" y="29872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6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6"/>
                  <a:pt x="93133" y="0"/>
                  <a:pt x="60000" y="0"/>
                </a:cubicBezTo>
                <a:moveTo>
                  <a:pt x="79088" y="93066"/>
                </a:moveTo>
                <a:cubicBezTo>
                  <a:pt x="77783" y="93816"/>
                  <a:pt x="77338" y="95488"/>
                  <a:pt x="78094" y="96788"/>
                </a:cubicBezTo>
                <a:cubicBezTo>
                  <a:pt x="78844" y="98100"/>
                  <a:pt x="80516" y="98544"/>
                  <a:pt x="81816" y="97788"/>
                </a:cubicBezTo>
                <a:cubicBezTo>
                  <a:pt x="83122" y="97038"/>
                  <a:pt x="83566" y="95372"/>
                  <a:pt x="82816" y="94066"/>
                </a:cubicBezTo>
                <a:cubicBezTo>
                  <a:pt x="82061" y="92761"/>
                  <a:pt x="80400" y="92316"/>
                  <a:pt x="79088" y="93066"/>
                </a:cubicBezTo>
                <a:moveTo>
                  <a:pt x="60000" y="65455"/>
                </a:moveTo>
                <a:cubicBezTo>
                  <a:pt x="56988" y="65455"/>
                  <a:pt x="54544" y="63011"/>
                  <a:pt x="54544" y="60000"/>
                </a:cubicBezTo>
                <a:cubicBezTo>
                  <a:pt x="54544" y="56988"/>
                  <a:pt x="56988" y="54544"/>
                  <a:pt x="60000" y="54544"/>
                </a:cubicBezTo>
                <a:cubicBezTo>
                  <a:pt x="63011" y="54544"/>
                  <a:pt x="65455" y="56988"/>
                  <a:pt x="65455" y="60000"/>
                </a:cubicBezTo>
                <a:cubicBezTo>
                  <a:pt x="65455" y="63011"/>
                  <a:pt x="63011" y="65455"/>
                  <a:pt x="60000" y="65455"/>
                </a:cubicBezTo>
                <a:moveTo>
                  <a:pt x="84544" y="57272"/>
                </a:moveTo>
                <a:lnTo>
                  <a:pt x="70522" y="57272"/>
                </a:lnTo>
                <a:cubicBezTo>
                  <a:pt x="69527" y="53466"/>
                  <a:pt x="66544" y="50466"/>
                  <a:pt x="62727" y="49477"/>
                </a:cubicBezTo>
                <a:lnTo>
                  <a:pt x="62727" y="19088"/>
                </a:lnTo>
                <a:cubicBezTo>
                  <a:pt x="62727" y="17588"/>
                  <a:pt x="61505" y="16361"/>
                  <a:pt x="60000" y="16361"/>
                </a:cubicBezTo>
                <a:cubicBezTo>
                  <a:pt x="58494" y="16361"/>
                  <a:pt x="57272" y="17588"/>
                  <a:pt x="57272" y="19088"/>
                </a:cubicBezTo>
                <a:lnTo>
                  <a:pt x="57272" y="49477"/>
                </a:lnTo>
                <a:cubicBezTo>
                  <a:pt x="52577" y="50694"/>
                  <a:pt x="49088" y="54922"/>
                  <a:pt x="49088" y="60000"/>
                </a:cubicBezTo>
                <a:cubicBezTo>
                  <a:pt x="49088" y="66027"/>
                  <a:pt x="53977" y="70911"/>
                  <a:pt x="60000" y="70911"/>
                </a:cubicBezTo>
                <a:cubicBezTo>
                  <a:pt x="65077" y="70911"/>
                  <a:pt x="69311" y="67427"/>
                  <a:pt x="70522" y="62727"/>
                </a:cubicBezTo>
                <a:lnTo>
                  <a:pt x="84544" y="62727"/>
                </a:lnTo>
                <a:cubicBezTo>
                  <a:pt x="86050" y="62727"/>
                  <a:pt x="87272" y="61511"/>
                  <a:pt x="87272" y="60000"/>
                </a:cubicBezTo>
                <a:cubicBezTo>
                  <a:pt x="87272" y="58494"/>
                  <a:pt x="86050" y="57272"/>
                  <a:pt x="84544" y="57272"/>
                </a:cubicBezTo>
                <a:moveTo>
                  <a:pt x="94066" y="37183"/>
                </a:moveTo>
                <a:cubicBezTo>
                  <a:pt x="92761" y="37938"/>
                  <a:pt x="92311" y="39605"/>
                  <a:pt x="93066" y="40911"/>
                </a:cubicBezTo>
                <a:cubicBezTo>
                  <a:pt x="93816" y="42216"/>
                  <a:pt x="95488" y="42661"/>
                  <a:pt x="96788" y="41905"/>
                </a:cubicBezTo>
                <a:cubicBezTo>
                  <a:pt x="98094" y="41155"/>
                  <a:pt x="98538" y="39488"/>
                  <a:pt x="97788" y="38183"/>
                </a:cubicBezTo>
                <a:cubicBezTo>
                  <a:pt x="97038" y="36877"/>
                  <a:pt x="95366" y="36427"/>
                  <a:pt x="94066" y="37183"/>
                </a:cubicBezTo>
                <a:moveTo>
                  <a:pt x="60000" y="98183"/>
                </a:moveTo>
                <a:cubicBezTo>
                  <a:pt x="58494" y="98183"/>
                  <a:pt x="57272" y="99405"/>
                  <a:pt x="57272" y="100911"/>
                </a:cubicBezTo>
                <a:cubicBezTo>
                  <a:pt x="57272" y="102416"/>
                  <a:pt x="58494" y="103638"/>
                  <a:pt x="60000" y="103638"/>
                </a:cubicBezTo>
                <a:cubicBezTo>
                  <a:pt x="61505" y="103638"/>
                  <a:pt x="62727" y="102416"/>
                  <a:pt x="62727" y="100911"/>
                </a:cubicBezTo>
                <a:cubicBezTo>
                  <a:pt x="62727" y="99405"/>
                  <a:pt x="61505" y="98183"/>
                  <a:pt x="60000" y="98183"/>
                </a:cubicBezTo>
                <a:moveTo>
                  <a:pt x="96788" y="78094"/>
                </a:moveTo>
                <a:cubicBezTo>
                  <a:pt x="95488" y="77338"/>
                  <a:pt x="93816" y="77783"/>
                  <a:pt x="93066" y="79088"/>
                </a:cubicBezTo>
                <a:cubicBezTo>
                  <a:pt x="92311" y="80400"/>
                  <a:pt x="92761" y="82066"/>
                  <a:pt x="94066" y="82816"/>
                </a:cubicBezTo>
                <a:cubicBezTo>
                  <a:pt x="95366" y="83572"/>
                  <a:pt x="97038" y="83122"/>
                  <a:pt x="97788" y="81816"/>
                </a:cubicBezTo>
                <a:cubicBezTo>
                  <a:pt x="98538" y="80511"/>
                  <a:pt x="98094" y="78844"/>
                  <a:pt x="96788" y="78094"/>
                </a:cubicBezTo>
                <a:moveTo>
                  <a:pt x="25933" y="37183"/>
                </a:moveTo>
                <a:cubicBezTo>
                  <a:pt x="24627" y="36427"/>
                  <a:pt x="22961" y="36877"/>
                  <a:pt x="22211" y="38183"/>
                </a:cubicBezTo>
                <a:cubicBezTo>
                  <a:pt x="21461" y="39488"/>
                  <a:pt x="21900" y="41155"/>
                  <a:pt x="23211" y="41905"/>
                </a:cubicBezTo>
                <a:cubicBezTo>
                  <a:pt x="24511" y="42661"/>
                  <a:pt x="26183" y="42216"/>
                  <a:pt x="26933" y="40911"/>
                </a:cubicBezTo>
                <a:cubicBezTo>
                  <a:pt x="27688" y="39605"/>
                  <a:pt x="27238" y="37938"/>
                  <a:pt x="25933" y="37183"/>
                </a:cubicBezTo>
                <a:moveTo>
                  <a:pt x="79088" y="26933"/>
                </a:moveTo>
                <a:cubicBezTo>
                  <a:pt x="80400" y="27688"/>
                  <a:pt x="82061" y="27238"/>
                  <a:pt x="82816" y="25938"/>
                </a:cubicBezTo>
                <a:cubicBezTo>
                  <a:pt x="83566" y="24633"/>
                  <a:pt x="83122" y="22966"/>
                  <a:pt x="81816" y="22211"/>
                </a:cubicBezTo>
                <a:cubicBezTo>
                  <a:pt x="80516" y="21461"/>
                  <a:pt x="78844" y="21905"/>
                  <a:pt x="78094" y="23211"/>
                </a:cubicBezTo>
                <a:cubicBezTo>
                  <a:pt x="77338" y="24511"/>
                  <a:pt x="77783" y="26183"/>
                  <a:pt x="79088" y="26933"/>
                </a:cubicBezTo>
                <a:moveTo>
                  <a:pt x="19088" y="57272"/>
                </a:moveTo>
                <a:cubicBezTo>
                  <a:pt x="17588" y="57272"/>
                  <a:pt x="16361" y="58494"/>
                  <a:pt x="16361" y="60000"/>
                </a:cubicBezTo>
                <a:cubicBezTo>
                  <a:pt x="16361" y="61511"/>
                  <a:pt x="17588" y="62727"/>
                  <a:pt x="19088" y="62727"/>
                </a:cubicBezTo>
                <a:cubicBezTo>
                  <a:pt x="20594" y="62727"/>
                  <a:pt x="21816" y="61511"/>
                  <a:pt x="21816" y="60000"/>
                </a:cubicBezTo>
                <a:cubicBezTo>
                  <a:pt x="21816" y="58494"/>
                  <a:pt x="20594" y="57272"/>
                  <a:pt x="19088" y="57272"/>
                </a:cubicBezTo>
                <a:moveTo>
                  <a:pt x="38183" y="22211"/>
                </a:moveTo>
                <a:cubicBezTo>
                  <a:pt x="36877" y="22966"/>
                  <a:pt x="36433" y="24633"/>
                  <a:pt x="37183" y="25938"/>
                </a:cubicBezTo>
                <a:cubicBezTo>
                  <a:pt x="37938" y="27238"/>
                  <a:pt x="39605" y="27688"/>
                  <a:pt x="40911" y="26933"/>
                </a:cubicBezTo>
                <a:cubicBezTo>
                  <a:pt x="42216" y="26183"/>
                  <a:pt x="42661" y="24511"/>
                  <a:pt x="41905" y="23211"/>
                </a:cubicBezTo>
                <a:cubicBezTo>
                  <a:pt x="41155" y="21905"/>
                  <a:pt x="39488" y="21461"/>
                  <a:pt x="38183" y="22211"/>
                </a:cubicBezTo>
                <a:moveTo>
                  <a:pt x="23211" y="78094"/>
                </a:moveTo>
                <a:cubicBezTo>
                  <a:pt x="21900" y="78844"/>
                  <a:pt x="21461" y="80511"/>
                  <a:pt x="22211" y="81816"/>
                </a:cubicBezTo>
                <a:cubicBezTo>
                  <a:pt x="22961" y="83122"/>
                  <a:pt x="24627" y="83572"/>
                  <a:pt x="25933" y="82816"/>
                </a:cubicBezTo>
                <a:cubicBezTo>
                  <a:pt x="27238" y="82066"/>
                  <a:pt x="27688" y="80400"/>
                  <a:pt x="26933" y="79088"/>
                </a:cubicBezTo>
                <a:cubicBezTo>
                  <a:pt x="26183" y="77783"/>
                  <a:pt x="24511" y="77338"/>
                  <a:pt x="23211" y="78094"/>
                </a:cubicBezTo>
                <a:moveTo>
                  <a:pt x="40911" y="93066"/>
                </a:moveTo>
                <a:cubicBezTo>
                  <a:pt x="39605" y="92316"/>
                  <a:pt x="37938" y="92761"/>
                  <a:pt x="37183" y="94066"/>
                </a:cubicBezTo>
                <a:cubicBezTo>
                  <a:pt x="36433" y="95372"/>
                  <a:pt x="36877" y="97038"/>
                  <a:pt x="38183" y="97788"/>
                </a:cubicBezTo>
                <a:cubicBezTo>
                  <a:pt x="39488" y="98544"/>
                  <a:pt x="41155" y="98100"/>
                  <a:pt x="41905" y="96788"/>
                </a:cubicBezTo>
                <a:cubicBezTo>
                  <a:pt x="42661" y="95488"/>
                  <a:pt x="42216" y="93816"/>
                  <a:pt x="40911" y="93066"/>
                </a:cubicBezTo>
                <a:moveTo>
                  <a:pt x="100911" y="57272"/>
                </a:moveTo>
                <a:cubicBezTo>
                  <a:pt x="99405" y="57272"/>
                  <a:pt x="98183" y="58494"/>
                  <a:pt x="98183" y="60000"/>
                </a:cubicBezTo>
                <a:cubicBezTo>
                  <a:pt x="98183" y="61511"/>
                  <a:pt x="99405" y="62727"/>
                  <a:pt x="100911" y="62727"/>
                </a:cubicBezTo>
                <a:cubicBezTo>
                  <a:pt x="102411" y="62727"/>
                  <a:pt x="103638" y="61511"/>
                  <a:pt x="103638" y="60000"/>
                </a:cubicBezTo>
                <a:cubicBezTo>
                  <a:pt x="103638" y="58494"/>
                  <a:pt x="102411" y="57272"/>
                  <a:pt x="100911" y="5727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t/>
            </a:r>
            <a:endParaRPr b="0" i="0" sz="2999" u="none" cap="none" strike="noStrike">
              <a:solidFill>
                <a:srgbClr val="94BDC6"/>
              </a:solidFill>
              <a:highlight>
                <a:srgbClr val="94BDC6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1c556faef_0_0"/>
          <p:cNvSpPr/>
          <p:nvPr/>
        </p:nvSpPr>
        <p:spPr>
          <a:xfrm>
            <a:off x="492369" y="1166843"/>
            <a:ext cx="98193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45" name="Google Shape;245;g61c556faef_0_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19856" y="0"/>
            <a:ext cx="128118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2c85ddf24_0_55"/>
          <p:cNvSpPr txBox="1"/>
          <p:nvPr/>
        </p:nvSpPr>
        <p:spPr>
          <a:xfrm>
            <a:off x="838200" y="464225"/>
            <a:ext cx="1042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RIMA Target Use Domains</a:t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62c85ddf24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13" y="1763700"/>
            <a:ext cx="11054575" cy="39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"/>
          <p:cNvSpPr/>
          <p:nvPr/>
        </p:nvSpPr>
        <p:spPr>
          <a:xfrm>
            <a:off x="648601" y="573200"/>
            <a:ext cx="107559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1"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Why should you apply to RIMA’s Open Call</a:t>
            </a:r>
            <a:r>
              <a:rPr b="1" i="0" lang="en-US" sz="32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b="1" i="0" sz="3200" u="none" cap="none" strike="noStrike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● </a:t>
            </a: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As</a:t>
            </a:r>
            <a:r>
              <a:rPr b="0" i="0" lang="en-US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Technology Developer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you will have the opportunity to bring your innovative technology closer to the market (from TRL 5 to 7)</a:t>
            </a: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● As a </a:t>
            </a:r>
            <a:r>
              <a:rPr b="1"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Services/Product Provider </a:t>
            </a: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 the field of Inspection and Maintenance for Infrastructures you will be able to develop new products or services or to innovate existing ones.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● As a </a:t>
            </a:r>
            <a:r>
              <a:rPr b="1"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System Integrator </a:t>
            </a: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you will have the opportunity to enlarge your application field. 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● As a </a:t>
            </a:r>
            <a:r>
              <a:rPr b="1"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micro-consortium</a:t>
            </a: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you will be able to receive financial support of up to € 300K for innovative proposals. 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● You will be able to find complementary companies among Technology Developers, Service/Product Providers and System Integrators to develop your innovative business together.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7" name="Google Shape;257;p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1c556faef_0_12"/>
          <p:cNvSpPr txBox="1"/>
          <p:nvPr/>
        </p:nvSpPr>
        <p:spPr>
          <a:xfrm>
            <a:off x="984751" y="689325"/>
            <a:ext cx="10169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Main Criteria of Eligibility - Type of Activities</a:t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Transfer Experiments (TTEs)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Developing, testing and validating the technical and economic viability of a robotic-based representative model or prototype system to be applied in a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‘Target Use Domain’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environment.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Demonstrators (TDs)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Validating the technical and economic viability or a new or improved robotic-based technology, product, process, service or solution in a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‘Target Use Domain’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environment, whether industrial or otherwise, involving where appropriate a larger scale prototype or demonstrator.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1c556faef_0_193"/>
          <p:cNvSpPr txBox="1"/>
          <p:nvPr/>
        </p:nvSpPr>
        <p:spPr>
          <a:xfrm>
            <a:off x="1000375" y="611225"/>
            <a:ext cx="1012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Main Criteria of Eligibility - Beneficiaries</a:t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SME’s (or slightly bigger companies) from Target Use Domain’ value chains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SME’s (or slightly bigger companies) - technology suppliers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beneficiaries: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2 independent entities should be in a micro consortium (one ‘Service/Product Provider’ and one ‘Technology Supplier’ is compulsory)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Beneficiaries location: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 Member States or Associated Countries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Financial Support Provided</a:t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 txBox="1"/>
          <p:nvPr>
            <p:ph idx="1" type="body"/>
          </p:nvPr>
        </p:nvSpPr>
        <p:spPr>
          <a:xfrm>
            <a:off x="838200" y="1806575"/>
            <a:ext cx="10637838" cy="409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b="1" lang="en-US" sz="2210"/>
              <a:t>Technology Transfer Experiments (TTE) </a:t>
            </a:r>
            <a:endParaRPr b="1" sz="221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t/>
            </a:r>
            <a:endParaRPr sz="221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2210"/>
              <a:t>U</a:t>
            </a:r>
            <a:r>
              <a:rPr lang="en-US" sz="2210"/>
              <a:t>p to</a:t>
            </a:r>
            <a:r>
              <a:rPr b="1" lang="en-US" sz="2210">
                <a:solidFill>
                  <a:schemeClr val="accent1"/>
                </a:solidFill>
              </a:rPr>
              <a:t> € 300K </a:t>
            </a:r>
            <a:r>
              <a:rPr lang="en-US" sz="2210">
                <a:solidFill>
                  <a:srgbClr val="000000"/>
                </a:solidFill>
              </a:rPr>
              <a:t>EU</a:t>
            </a:r>
            <a:r>
              <a:rPr lang="en-US" sz="2210">
                <a:solidFill>
                  <a:srgbClr val="000000"/>
                </a:solidFill>
              </a:rPr>
              <a:t>-f</a:t>
            </a:r>
            <a:r>
              <a:rPr lang="en-US" sz="2210"/>
              <a:t>unding per TTE (duration 14 months, amount per consortium) on the following stages of the program: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2210"/>
              <a:t>• Jury Day mini grant: fixed lump sum of € 1,000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2210"/>
              <a:t>• Technology Development Stage: fixed lump sum of € 100,000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2210"/>
              <a:t>• Technology Experimentation Stage: fixed lump sum of € 100,000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2210"/>
              <a:t>• System Prototype Demonstration Stage: fixed lump sum of € 99.000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t/>
            </a:r>
            <a:endParaRPr sz="2210"/>
          </a:p>
          <a:p>
            <a:pPr indent="-7747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2c85ddf24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Financial Support Provided</a:t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62c85ddf24_0_0"/>
          <p:cNvSpPr txBox="1"/>
          <p:nvPr>
            <p:ph idx="1" type="body"/>
          </p:nvPr>
        </p:nvSpPr>
        <p:spPr>
          <a:xfrm>
            <a:off x="838200" y="1837825"/>
            <a:ext cx="10637700" cy="4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b="1" lang="en-US" sz="2210"/>
              <a:t>Technology Demonstrators (TD) </a:t>
            </a:r>
            <a:endParaRPr b="1" sz="221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2210"/>
              <a:t>U</a:t>
            </a:r>
            <a:r>
              <a:rPr lang="en-US" sz="2210"/>
              <a:t>p to </a:t>
            </a:r>
            <a:r>
              <a:rPr b="1" lang="en-US" sz="2210">
                <a:solidFill>
                  <a:schemeClr val="accent1"/>
                </a:solidFill>
              </a:rPr>
              <a:t>€ 100K EU </a:t>
            </a:r>
            <a:r>
              <a:rPr lang="en-US" sz="2210"/>
              <a:t>Funding per TD (duration 6 months, amount per consortium) on the following stages of the program: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2210"/>
              <a:t>• Jury Day mini grant: fixed lump sum of € 1,000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2210"/>
              <a:t>• System Prototype Demonstration Stage: fixed lump sum of € 99,000</a:t>
            </a:r>
            <a:endParaRPr/>
          </a:p>
          <a:p>
            <a:pPr indent="-7747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1c556faef_0_6"/>
          <p:cNvSpPr/>
          <p:nvPr/>
        </p:nvSpPr>
        <p:spPr>
          <a:xfrm>
            <a:off x="492369" y="1166843"/>
            <a:ext cx="98193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85" name="Google Shape;285;g61c556faef_0_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7125" y="0"/>
            <a:ext cx="1263317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61c556faef_0_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87" name="Google Shape;287;g61c556faef_0_6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88" name="Google Shape;288;g61c556faef_0_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ema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D7D31"/>
      </a:accent1>
      <a:accent2>
        <a:srgbClr val="7F7F7F"/>
      </a:accent2>
      <a:accent3>
        <a:srgbClr val="A5A5A5"/>
      </a:accent3>
      <a:accent4>
        <a:srgbClr val="FFC000"/>
      </a:accent4>
      <a:accent5>
        <a:srgbClr val="3F3F3F"/>
      </a:accent5>
      <a:accent6>
        <a:srgbClr val="D8D8D8"/>
      </a:accent6>
      <a:hlink>
        <a:srgbClr val="92D05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2019-03-28T08:39:56Z</dcterms:created>
  <dc:creator>Kimmo Niemi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0x010100108A61D7BE634F76874FDC084DD0BD15003A31925F742CBC4CB1194EF17B447396</vt:lpwstr>
  </property>
  <property fmtid="{D5CDD505-2E9C-101B-9397-08002B2CF9AE}" pid="3" name="CollabXmlContent">
    <vt:lpwstr>&lt;CollabItems&gt;_x000d_
  &lt;CollabItem&gt;_x000d_
    &lt;FileLeafRef&gt;RIMA_slideset_TEMPLATE.pptx&lt;/FileLeafRef&gt;_x000d_
    &lt;Title&gt;PowerPoint-esitys&lt;/Title&gt;_x000d_
    &lt;CollabComments /&gt;_x000d_
    &lt;ContentType&gt;Working Document&lt;/ContentType&gt;_x000d_
    &lt;Created&gt;20/06/2019&lt;/Created&gt;_x000d_
    &lt;Author&gt;KANSOL</vt:lpwstr>
  </property>
  <property fmtid="{D5CDD505-2E9C-101B-9397-08002B2CF9AE}" pid="4" name="IsCollabDocument">
    <vt:bool>true</vt:bool>
  </property>
</Properties>
</file>