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23"/>
  </p:notesMasterIdLst>
  <p:sldIdLst>
    <p:sldId id="258" r:id="rId3"/>
    <p:sldId id="390" r:id="rId4"/>
    <p:sldId id="283" r:id="rId5"/>
    <p:sldId id="353" r:id="rId6"/>
    <p:sldId id="405" r:id="rId7"/>
    <p:sldId id="400" r:id="rId8"/>
    <p:sldId id="407" r:id="rId9"/>
    <p:sldId id="378" r:id="rId10"/>
    <p:sldId id="377" r:id="rId11"/>
    <p:sldId id="411" r:id="rId12"/>
    <p:sldId id="409" r:id="rId13"/>
    <p:sldId id="412" r:id="rId14"/>
    <p:sldId id="413" r:id="rId15"/>
    <p:sldId id="416" r:id="rId16"/>
    <p:sldId id="410" r:id="rId17"/>
    <p:sldId id="414" r:id="rId18"/>
    <p:sldId id="417" r:id="rId19"/>
    <p:sldId id="408" r:id="rId20"/>
    <p:sldId id="421" r:id="rId21"/>
    <p:sldId id="374" r:id="rId22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CAB"/>
    <a:srgbClr val="489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80575" autoAdjust="0"/>
  </p:normalViewPr>
  <p:slideViewPr>
    <p:cSldViewPr>
      <p:cViewPr varScale="1">
        <p:scale>
          <a:sx n="74" d="100"/>
          <a:sy n="74" d="100"/>
        </p:scale>
        <p:origin x="1886" y="62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26D69-E449-49FE-B37B-D8B92F1C6B9E}" type="doc">
      <dgm:prSet loTypeId="urn:microsoft.com/office/officeart/2005/8/layout/hProcess10#1" loCatId="picture" qsTypeId="urn:microsoft.com/office/officeart/2005/8/quickstyle/3d2#1" qsCatId="3D" csTypeId="urn:microsoft.com/office/officeart/2005/8/colors/accent1_4" csCatId="accent1" phldr="1"/>
      <dgm:spPr/>
      <dgm:t>
        <a:bodyPr/>
        <a:lstStyle/>
        <a:p>
          <a:endParaRPr lang="bg-BG"/>
        </a:p>
      </dgm:t>
    </dgm:pt>
    <dgm:pt modelId="{44E52801-2045-457B-9F3F-CBD165D8E33B}">
      <dgm:prSet phldrT="[Текст]" custT="1"/>
      <dgm:spPr/>
      <dgm:t>
        <a:bodyPr/>
        <a:lstStyle/>
        <a:p>
          <a:r>
            <a:rPr lang="en-US" sz="1800" dirty="0" err="1">
              <a:latin typeface="Arial" pitchFamily="34" charset="0"/>
            </a:rPr>
            <a:t>Fuccusima</a:t>
          </a:r>
          <a:r>
            <a:rPr lang="en-US" sz="1800" dirty="0">
              <a:latin typeface="Arial" pitchFamily="34" charset="0"/>
            </a:rPr>
            <a:t> accident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1BB2156-BE71-4335-A33C-953977F562BE}" type="parTrans" cxnId="{4D754F75-79F2-48A7-B0E4-014C47A5EBA1}">
      <dgm:prSet/>
      <dgm:spPr/>
      <dgm:t>
        <a:bodyPr/>
        <a:lstStyle/>
        <a:p>
          <a:endParaRPr lang="bg-BG"/>
        </a:p>
      </dgm:t>
    </dgm:pt>
    <dgm:pt modelId="{7209AC72-B118-456C-BC75-E6134A92297B}" type="sibTrans" cxnId="{4D754F75-79F2-48A7-B0E4-014C47A5EBA1}">
      <dgm:prSet/>
      <dgm:spPr/>
      <dgm:t>
        <a:bodyPr/>
        <a:lstStyle/>
        <a:p>
          <a:endParaRPr lang="bg-BG"/>
        </a:p>
      </dgm:t>
    </dgm:pt>
    <dgm:pt modelId="{F7261911-A170-451C-B7CA-BFE5265B6734}">
      <dgm:prSet phldrT="[Текст]" custT="1"/>
      <dgm:spPr/>
      <dgm:t>
        <a:bodyPr/>
        <a:lstStyle/>
        <a:p>
          <a:r>
            <a:rPr lang="ru-RU" sz="1100" dirty="0">
              <a:latin typeface="Arial" pitchFamily="34" charset="0"/>
            </a:rPr>
            <a:t>29 </a:t>
          </a:r>
          <a:r>
            <a:rPr lang="en-US" sz="1100" dirty="0">
              <a:latin typeface="Arial" pitchFamily="34" charset="0"/>
            </a:rPr>
            <a:t>June</a:t>
          </a:r>
          <a:r>
            <a:rPr lang="ru-RU" sz="1100" dirty="0">
              <a:latin typeface="Arial" pitchFamily="34" charset="0"/>
            </a:rPr>
            <a:t> 2012 г.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34BDF1E3-10D5-4729-BED0-43EDE1136DA9}" type="parTrans" cxnId="{884675EA-184B-44E0-8276-595BC98FC0D4}">
      <dgm:prSet/>
      <dgm:spPr/>
      <dgm:t>
        <a:bodyPr/>
        <a:lstStyle/>
        <a:p>
          <a:endParaRPr lang="bg-BG"/>
        </a:p>
      </dgm:t>
    </dgm:pt>
    <dgm:pt modelId="{CD818B9C-D16C-4D4C-BEB7-2030F6951342}" type="sibTrans" cxnId="{884675EA-184B-44E0-8276-595BC98FC0D4}">
      <dgm:prSet/>
      <dgm:spPr/>
      <dgm:t>
        <a:bodyPr/>
        <a:lstStyle/>
        <a:p>
          <a:endParaRPr lang="bg-BG"/>
        </a:p>
      </dgm:t>
    </dgm:pt>
    <dgm:pt modelId="{7347A6C1-E2FC-4FE0-90B2-1559416D3D8F}">
      <dgm:prSet phldrT="[Текст]" custT="1"/>
      <dgm:spPr/>
      <dgm:t>
        <a:bodyPr/>
        <a:lstStyle/>
        <a:p>
          <a:r>
            <a:rPr lang="en-US" sz="1800" dirty="0">
              <a:latin typeface="Arial" pitchFamily="34" charset="0"/>
            </a:rPr>
            <a:t>National Action plan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E338EFD-4207-4DEE-9618-DF9A9E854740}" type="parTrans" cxnId="{4E11DF1C-011E-4A1B-97A2-8DD1536D8510}">
      <dgm:prSet/>
      <dgm:spPr/>
      <dgm:t>
        <a:bodyPr/>
        <a:lstStyle/>
        <a:p>
          <a:endParaRPr lang="bg-BG"/>
        </a:p>
      </dgm:t>
    </dgm:pt>
    <dgm:pt modelId="{8C8B4047-EE35-498B-B53F-189F0AAB9B21}" type="sibTrans" cxnId="{4E11DF1C-011E-4A1B-97A2-8DD1536D8510}">
      <dgm:prSet/>
      <dgm:spPr/>
      <dgm:t>
        <a:bodyPr/>
        <a:lstStyle/>
        <a:p>
          <a:endParaRPr lang="bg-BG"/>
        </a:p>
      </dgm:t>
    </dgm:pt>
    <dgm:pt modelId="{3C9C6096-14EB-484D-BB51-F6F0A99B82BB}">
      <dgm:prSet phldrT="[Текст]" custT="1"/>
      <dgm:spPr/>
      <dgm:t>
        <a:bodyPr/>
        <a:lstStyle/>
        <a:p>
          <a:r>
            <a:rPr lang="en-US" sz="1800" dirty="0">
              <a:latin typeface="Arial" pitchFamily="34" charset="0"/>
            </a:rPr>
            <a:t>Stress tests EK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CA0F964-4EDD-4224-8D62-3A35B8E68C95}" type="sibTrans" cxnId="{D4990DED-1087-4C8E-80DE-53A8C9F4E8B1}">
      <dgm:prSet/>
      <dgm:spPr/>
      <dgm:t>
        <a:bodyPr/>
        <a:lstStyle/>
        <a:p>
          <a:endParaRPr lang="bg-BG"/>
        </a:p>
      </dgm:t>
    </dgm:pt>
    <dgm:pt modelId="{7A267688-7C94-4AB4-A849-47E11F722CB8}" type="parTrans" cxnId="{D4990DED-1087-4C8E-80DE-53A8C9F4E8B1}">
      <dgm:prSet/>
      <dgm:spPr/>
      <dgm:t>
        <a:bodyPr/>
        <a:lstStyle/>
        <a:p>
          <a:endParaRPr lang="bg-BG"/>
        </a:p>
      </dgm:t>
    </dgm:pt>
    <dgm:pt modelId="{EAC2DD85-E551-471A-9F22-60D7B0504D02}">
      <dgm:prSet phldrT="[Текст]" custT="1"/>
      <dgm:spPr/>
      <dgm:t>
        <a:bodyPr/>
        <a:lstStyle/>
        <a:p>
          <a:r>
            <a:rPr lang="ru-RU" sz="1100" dirty="0">
              <a:latin typeface="Arial" pitchFamily="34" charset="0"/>
            </a:rPr>
            <a:t>23 </a:t>
          </a:r>
          <a:r>
            <a:rPr lang="en-US" sz="1100" dirty="0">
              <a:latin typeface="Arial" pitchFamily="34" charset="0"/>
            </a:rPr>
            <a:t>March</a:t>
          </a:r>
          <a:r>
            <a:rPr lang="ru-RU" sz="1100" dirty="0">
              <a:latin typeface="Arial" pitchFamily="34" charset="0"/>
            </a:rPr>
            <a:t> 2011 г. 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14924096-62FF-4BFF-A3C9-EBED9A86ABBF}" type="sibTrans" cxnId="{6C99916C-1D14-4F34-9495-9134EFE11990}">
      <dgm:prSet/>
      <dgm:spPr/>
      <dgm:t>
        <a:bodyPr/>
        <a:lstStyle/>
        <a:p>
          <a:endParaRPr lang="bg-BG"/>
        </a:p>
      </dgm:t>
    </dgm:pt>
    <dgm:pt modelId="{FDA5CCA3-70DC-480D-A1FE-EB420FE9A014}" type="parTrans" cxnId="{6C99916C-1D14-4F34-9495-9134EFE11990}">
      <dgm:prSet/>
      <dgm:spPr/>
      <dgm:t>
        <a:bodyPr/>
        <a:lstStyle/>
        <a:p>
          <a:endParaRPr lang="bg-BG"/>
        </a:p>
      </dgm:t>
    </dgm:pt>
    <dgm:pt modelId="{D56AC1CF-B65C-44B4-9556-E88ACA638415}" type="pres">
      <dgm:prSet presAssocID="{FD226D69-E449-49FE-B37B-D8B92F1C6B9E}" presName="Name0" presStyleCnt="0">
        <dgm:presLayoutVars>
          <dgm:dir/>
          <dgm:resizeHandles val="exact"/>
        </dgm:presLayoutVars>
      </dgm:prSet>
      <dgm:spPr/>
    </dgm:pt>
    <dgm:pt modelId="{70C72BC2-0DE9-4596-864A-BDB6AF5B302D}" type="pres">
      <dgm:prSet presAssocID="{44E52801-2045-457B-9F3F-CBD165D8E33B}" presName="composite" presStyleCnt="0"/>
      <dgm:spPr/>
    </dgm:pt>
    <dgm:pt modelId="{066046A3-0932-43C4-97F8-8684BD310CE2}" type="pres">
      <dgm:prSet presAssocID="{44E52801-2045-457B-9F3F-CBD165D8E33B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A725DF-29AD-43D5-822D-82960266309C}" type="pres">
      <dgm:prSet presAssocID="{44E52801-2045-457B-9F3F-CBD165D8E33B}" presName="txNode" presStyleLbl="node1" presStyleIdx="0" presStyleCnt="3" custScaleX="106692" custScaleY="68847">
        <dgm:presLayoutVars>
          <dgm:bulletEnabled val="1"/>
        </dgm:presLayoutVars>
      </dgm:prSet>
      <dgm:spPr/>
    </dgm:pt>
    <dgm:pt modelId="{3C5B78FE-E5E4-4013-89A7-0C811B7F30B5}" type="pres">
      <dgm:prSet presAssocID="{7209AC72-B118-456C-BC75-E6134A92297B}" presName="sibTrans" presStyleLbl="sibTrans2D1" presStyleIdx="0" presStyleCnt="2"/>
      <dgm:spPr/>
    </dgm:pt>
    <dgm:pt modelId="{75512427-85E5-4CEA-BC4E-FB10479CEBED}" type="pres">
      <dgm:prSet presAssocID="{7209AC72-B118-456C-BC75-E6134A92297B}" presName="connTx" presStyleLbl="sibTrans2D1" presStyleIdx="0" presStyleCnt="2"/>
      <dgm:spPr/>
    </dgm:pt>
    <dgm:pt modelId="{D0884A74-2F04-4E43-A03B-271AE129A7E7}" type="pres">
      <dgm:prSet presAssocID="{3C9C6096-14EB-484D-BB51-F6F0A99B82BB}" presName="composite" presStyleCnt="0"/>
      <dgm:spPr/>
    </dgm:pt>
    <dgm:pt modelId="{2473CA02-EDDF-44C2-9254-2FCC8F19AFBC}" type="pres">
      <dgm:prSet presAssocID="{3C9C6096-14EB-484D-BB51-F6F0A99B82BB}" presName="imagSh" presStyleLbl="bgImgPlace1" presStyleIdx="1" presStyleCnt="3" custScaleY="118923" custLinFactNeighborY="10703"/>
      <dgm:spPr>
        <a:blipFill rotWithShape="1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EB931ADE-A038-4704-9AB8-3F0B738D2FC7}" type="pres">
      <dgm:prSet presAssocID="{3C9C6096-14EB-484D-BB51-F6F0A99B82BB}" presName="txNode" presStyleLbl="node1" presStyleIdx="1" presStyleCnt="3" custScaleX="91063" custScaleY="68441">
        <dgm:presLayoutVars>
          <dgm:bulletEnabled val="1"/>
        </dgm:presLayoutVars>
      </dgm:prSet>
      <dgm:spPr/>
    </dgm:pt>
    <dgm:pt modelId="{F14C8E99-1FA0-4569-8D77-666EC7F5FC5B}" type="pres">
      <dgm:prSet presAssocID="{DCA0F964-4EDD-4224-8D62-3A35B8E68C95}" presName="sibTrans" presStyleLbl="sibTrans2D1" presStyleIdx="1" presStyleCnt="2"/>
      <dgm:spPr/>
    </dgm:pt>
    <dgm:pt modelId="{008A2FAD-5E2A-4127-A711-0A336ED9D480}" type="pres">
      <dgm:prSet presAssocID="{DCA0F964-4EDD-4224-8D62-3A35B8E68C95}" presName="connTx" presStyleLbl="sibTrans2D1" presStyleIdx="1" presStyleCnt="2"/>
      <dgm:spPr/>
    </dgm:pt>
    <dgm:pt modelId="{4EE37EC9-529C-4E4D-A6D9-58F2AC5FA93A}" type="pres">
      <dgm:prSet presAssocID="{7347A6C1-E2FC-4FE0-90B2-1559416D3D8F}" presName="composite" presStyleCnt="0"/>
      <dgm:spPr/>
    </dgm:pt>
    <dgm:pt modelId="{8FE9E228-2D5C-41F6-A06A-DB1AF12C37B9}" type="pres">
      <dgm:prSet presAssocID="{7347A6C1-E2FC-4FE0-90B2-1559416D3D8F}" presName="imagSh" presStyleLbl="bgImgPlace1" presStyleIdx="2" presStyleCnt="3" custScaleY="1501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B46AE6-A515-4264-8785-BAEBE97CE3C0}" type="pres">
      <dgm:prSet presAssocID="{7347A6C1-E2FC-4FE0-90B2-1559416D3D8F}" presName="txNode" presStyleLbl="node1" presStyleIdx="2" presStyleCnt="3" custScaleX="105818" custScaleY="66961">
        <dgm:presLayoutVars>
          <dgm:bulletEnabled val="1"/>
        </dgm:presLayoutVars>
      </dgm:prSet>
      <dgm:spPr/>
    </dgm:pt>
  </dgm:ptLst>
  <dgm:cxnLst>
    <dgm:cxn modelId="{2AB0C80C-8127-4FA8-AA9F-F405D4FCF76A}" type="presOf" srcId="{EAC2DD85-E551-471A-9F22-60D7B0504D02}" destId="{97A725DF-29AD-43D5-822D-82960266309C}" srcOrd="0" destOrd="1" presId="urn:microsoft.com/office/officeart/2005/8/layout/hProcess10#1"/>
    <dgm:cxn modelId="{4E11DF1C-011E-4A1B-97A2-8DD1536D8510}" srcId="{FD226D69-E449-49FE-B37B-D8B92F1C6B9E}" destId="{7347A6C1-E2FC-4FE0-90B2-1559416D3D8F}" srcOrd="2" destOrd="0" parTransId="{AE338EFD-4207-4DEE-9618-DF9A9E854740}" sibTransId="{8C8B4047-EE35-498B-B53F-189F0AAB9B21}"/>
    <dgm:cxn modelId="{BDF1C01F-6867-4919-886D-DDB01C0200DA}" type="presOf" srcId="{7209AC72-B118-456C-BC75-E6134A92297B}" destId="{75512427-85E5-4CEA-BC4E-FB10479CEBED}" srcOrd="1" destOrd="0" presId="urn:microsoft.com/office/officeart/2005/8/layout/hProcess10#1"/>
    <dgm:cxn modelId="{FF0A8320-C050-4EF4-8B5C-A5171CFD8DDF}" type="presOf" srcId="{7347A6C1-E2FC-4FE0-90B2-1559416D3D8F}" destId="{C0B46AE6-A515-4264-8785-BAEBE97CE3C0}" srcOrd="0" destOrd="0" presId="urn:microsoft.com/office/officeart/2005/8/layout/hProcess10#1"/>
    <dgm:cxn modelId="{5C47EE24-6B57-4A1E-A4B5-A296F05E9D30}" type="presOf" srcId="{DCA0F964-4EDD-4224-8D62-3A35B8E68C95}" destId="{008A2FAD-5E2A-4127-A711-0A336ED9D480}" srcOrd="1" destOrd="0" presId="urn:microsoft.com/office/officeart/2005/8/layout/hProcess10#1"/>
    <dgm:cxn modelId="{69D4B93B-080C-42F4-A44F-24D794A428CE}" type="presOf" srcId="{FD226D69-E449-49FE-B37B-D8B92F1C6B9E}" destId="{D56AC1CF-B65C-44B4-9556-E88ACA638415}" srcOrd="0" destOrd="0" presId="urn:microsoft.com/office/officeart/2005/8/layout/hProcess10#1"/>
    <dgm:cxn modelId="{8DC57760-E824-4E5A-A0AA-471E10E39DD7}" type="presOf" srcId="{3C9C6096-14EB-484D-BB51-F6F0A99B82BB}" destId="{EB931ADE-A038-4704-9AB8-3F0B738D2FC7}" srcOrd="0" destOrd="0" presId="urn:microsoft.com/office/officeart/2005/8/layout/hProcess10#1"/>
    <dgm:cxn modelId="{6C99916C-1D14-4F34-9495-9134EFE11990}" srcId="{44E52801-2045-457B-9F3F-CBD165D8E33B}" destId="{EAC2DD85-E551-471A-9F22-60D7B0504D02}" srcOrd="0" destOrd="0" parTransId="{FDA5CCA3-70DC-480D-A1FE-EB420FE9A014}" sibTransId="{14924096-62FF-4BFF-A3C9-EBED9A86ABBF}"/>
    <dgm:cxn modelId="{4D754F75-79F2-48A7-B0E4-014C47A5EBA1}" srcId="{FD226D69-E449-49FE-B37B-D8B92F1C6B9E}" destId="{44E52801-2045-457B-9F3F-CBD165D8E33B}" srcOrd="0" destOrd="0" parTransId="{81BB2156-BE71-4335-A33C-953977F562BE}" sibTransId="{7209AC72-B118-456C-BC75-E6134A92297B}"/>
    <dgm:cxn modelId="{B2B535A6-3C01-49AB-A7BF-37388CAFC22A}" type="presOf" srcId="{F7261911-A170-451C-B7CA-BFE5265B6734}" destId="{EB931ADE-A038-4704-9AB8-3F0B738D2FC7}" srcOrd="0" destOrd="1" presId="urn:microsoft.com/office/officeart/2005/8/layout/hProcess10#1"/>
    <dgm:cxn modelId="{30C6B6AE-B144-4D8A-8D43-ACAD47BD36F2}" type="presOf" srcId="{44E52801-2045-457B-9F3F-CBD165D8E33B}" destId="{97A725DF-29AD-43D5-822D-82960266309C}" srcOrd="0" destOrd="0" presId="urn:microsoft.com/office/officeart/2005/8/layout/hProcess10#1"/>
    <dgm:cxn modelId="{D0374BB6-0585-4A6A-AA2A-E29BAEE7044E}" type="presOf" srcId="{7209AC72-B118-456C-BC75-E6134A92297B}" destId="{3C5B78FE-E5E4-4013-89A7-0C811B7F30B5}" srcOrd="0" destOrd="0" presId="urn:microsoft.com/office/officeart/2005/8/layout/hProcess10#1"/>
    <dgm:cxn modelId="{7DD608B8-3E8E-4316-9C5D-45F1F33B5B1E}" type="presOf" srcId="{DCA0F964-4EDD-4224-8D62-3A35B8E68C95}" destId="{F14C8E99-1FA0-4569-8D77-666EC7F5FC5B}" srcOrd="0" destOrd="0" presId="urn:microsoft.com/office/officeart/2005/8/layout/hProcess10#1"/>
    <dgm:cxn modelId="{884675EA-184B-44E0-8276-595BC98FC0D4}" srcId="{3C9C6096-14EB-484D-BB51-F6F0A99B82BB}" destId="{F7261911-A170-451C-B7CA-BFE5265B6734}" srcOrd="0" destOrd="0" parTransId="{34BDF1E3-10D5-4729-BED0-43EDE1136DA9}" sibTransId="{CD818B9C-D16C-4D4C-BEB7-2030F6951342}"/>
    <dgm:cxn modelId="{D4990DED-1087-4C8E-80DE-53A8C9F4E8B1}" srcId="{FD226D69-E449-49FE-B37B-D8B92F1C6B9E}" destId="{3C9C6096-14EB-484D-BB51-F6F0A99B82BB}" srcOrd="1" destOrd="0" parTransId="{7A267688-7C94-4AB4-A849-47E11F722CB8}" sibTransId="{DCA0F964-4EDD-4224-8D62-3A35B8E68C95}"/>
    <dgm:cxn modelId="{BC8D5260-1D91-4636-9194-6B5673642AF2}" type="presParOf" srcId="{D56AC1CF-B65C-44B4-9556-E88ACA638415}" destId="{70C72BC2-0DE9-4596-864A-BDB6AF5B302D}" srcOrd="0" destOrd="0" presId="urn:microsoft.com/office/officeart/2005/8/layout/hProcess10#1"/>
    <dgm:cxn modelId="{EC6A97DA-3FFB-44E4-9045-F50E10E9388F}" type="presParOf" srcId="{70C72BC2-0DE9-4596-864A-BDB6AF5B302D}" destId="{066046A3-0932-43C4-97F8-8684BD310CE2}" srcOrd="0" destOrd="0" presId="urn:microsoft.com/office/officeart/2005/8/layout/hProcess10#1"/>
    <dgm:cxn modelId="{27126E21-2B3B-4A3E-8AD5-A9D88FA21B26}" type="presParOf" srcId="{70C72BC2-0DE9-4596-864A-BDB6AF5B302D}" destId="{97A725DF-29AD-43D5-822D-82960266309C}" srcOrd="1" destOrd="0" presId="urn:microsoft.com/office/officeart/2005/8/layout/hProcess10#1"/>
    <dgm:cxn modelId="{26411CF0-31B0-4DA2-A3A9-B551D4B86A53}" type="presParOf" srcId="{D56AC1CF-B65C-44B4-9556-E88ACA638415}" destId="{3C5B78FE-E5E4-4013-89A7-0C811B7F30B5}" srcOrd="1" destOrd="0" presId="urn:microsoft.com/office/officeart/2005/8/layout/hProcess10#1"/>
    <dgm:cxn modelId="{92E41E94-2827-45F0-ADE3-9152C9DB3E8F}" type="presParOf" srcId="{3C5B78FE-E5E4-4013-89A7-0C811B7F30B5}" destId="{75512427-85E5-4CEA-BC4E-FB10479CEBED}" srcOrd="0" destOrd="0" presId="urn:microsoft.com/office/officeart/2005/8/layout/hProcess10#1"/>
    <dgm:cxn modelId="{021E3194-4DB8-431B-B052-903AECD68023}" type="presParOf" srcId="{D56AC1CF-B65C-44B4-9556-E88ACA638415}" destId="{D0884A74-2F04-4E43-A03B-271AE129A7E7}" srcOrd="2" destOrd="0" presId="urn:microsoft.com/office/officeart/2005/8/layout/hProcess10#1"/>
    <dgm:cxn modelId="{EF6AE7EE-953B-45B8-AA63-7A9D894618E7}" type="presParOf" srcId="{D0884A74-2F04-4E43-A03B-271AE129A7E7}" destId="{2473CA02-EDDF-44C2-9254-2FCC8F19AFBC}" srcOrd="0" destOrd="0" presId="urn:microsoft.com/office/officeart/2005/8/layout/hProcess10#1"/>
    <dgm:cxn modelId="{A6DFC041-5C08-48F7-888A-B9FCC8B5F47B}" type="presParOf" srcId="{D0884A74-2F04-4E43-A03B-271AE129A7E7}" destId="{EB931ADE-A038-4704-9AB8-3F0B738D2FC7}" srcOrd="1" destOrd="0" presId="urn:microsoft.com/office/officeart/2005/8/layout/hProcess10#1"/>
    <dgm:cxn modelId="{AC3BC775-93CD-4392-AFA7-E90167D8AC67}" type="presParOf" srcId="{D56AC1CF-B65C-44B4-9556-E88ACA638415}" destId="{F14C8E99-1FA0-4569-8D77-666EC7F5FC5B}" srcOrd="3" destOrd="0" presId="urn:microsoft.com/office/officeart/2005/8/layout/hProcess10#1"/>
    <dgm:cxn modelId="{C008C3E9-63AD-4E05-BDD4-7B90542C4849}" type="presParOf" srcId="{F14C8E99-1FA0-4569-8D77-666EC7F5FC5B}" destId="{008A2FAD-5E2A-4127-A711-0A336ED9D480}" srcOrd="0" destOrd="0" presId="urn:microsoft.com/office/officeart/2005/8/layout/hProcess10#1"/>
    <dgm:cxn modelId="{A548757F-C763-4FD3-9111-0A01D65282F7}" type="presParOf" srcId="{D56AC1CF-B65C-44B4-9556-E88ACA638415}" destId="{4EE37EC9-529C-4E4D-A6D9-58F2AC5FA93A}" srcOrd="4" destOrd="0" presId="urn:microsoft.com/office/officeart/2005/8/layout/hProcess10#1"/>
    <dgm:cxn modelId="{00791A3C-F23D-453C-84F7-5B01F192F117}" type="presParOf" srcId="{4EE37EC9-529C-4E4D-A6D9-58F2AC5FA93A}" destId="{8FE9E228-2D5C-41F6-A06A-DB1AF12C37B9}" srcOrd="0" destOrd="0" presId="urn:microsoft.com/office/officeart/2005/8/layout/hProcess10#1"/>
    <dgm:cxn modelId="{6863B690-7AED-456A-B5BA-230FBDC164EA}" type="presParOf" srcId="{4EE37EC9-529C-4E4D-A6D9-58F2AC5FA93A}" destId="{C0B46AE6-A515-4264-8785-BAEBE97CE3C0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8D234-F1EA-46A4-ADA1-C4FD94E117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7B3B5-3B93-4505-85E1-4EB5F059EF57}">
      <dgm:prSet phldrT="[Text]"/>
      <dgm:spPr/>
      <dgm:t>
        <a:bodyPr/>
        <a:lstStyle/>
        <a:p>
          <a:r>
            <a:rPr lang="en-US" dirty="0"/>
            <a:t>Radioactivity</a:t>
          </a:r>
        </a:p>
      </dgm:t>
    </dgm:pt>
    <dgm:pt modelId="{84460871-F746-46F7-8CC6-7A9D663049E5}" type="parTrans" cxnId="{0F0DBBEE-7AC5-4920-B9B1-61336C26E7AF}">
      <dgm:prSet/>
      <dgm:spPr/>
      <dgm:t>
        <a:bodyPr/>
        <a:lstStyle/>
        <a:p>
          <a:endParaRPr lang="en-US"/>
        </a:p>
      </dgm:t>
    </dgm:pt>
    <dgm:pt modelId="{5E59A345-D88C-44FE-804E-933B71077BCE}" type="sibTrans" cxnId="{0F0DBBEE-7AC5-4920-B9B1-61336C26E7AF}">
      <dgm:prSet/>
      <dgm:spPr/>
      <dgm:t>
        <a:bodyPr/>
        <a:lstStyle/>
        <a:p>
          <a:endParaRPr lang="en-US"/>
        </a:p>
      </dgm:t>
    </dgm:pt>
    <dgm:pt modelId="{5A688A37-A789-450C-BF26-886B7DF8548D}">
      <dgm:prSet phldrT="[Text]"/>
      <dgm:spPr/>
      <dgm:t>
        <a:bodyPr/>
        <a:lstStyle/>
        <a:p>
          <a:r>
            <a:rPr lang="en-US" dirty="0"/>
            <a:t>Possibility to be decontaminated</a:t>
          </a:r>
        </a:p>
      </dgm:t>
    </dgm:pt>
    <dgm:pt modelId="{659027E5-EF6D-4726-B443-736FDCC90509}" type="parTrans" cxnId="{DC47A9BA-B616-4DCA-A4F2-1A3B453ADD64}">
      <dgm:prSet/>
      <dgm:spPr/>
      <dgm:t>
        <a:bodyPr/>
        <a:lstStyle/>
        <a:p>
          <a:endParaRPr lang="en-US"/>
        </a:p>
      </dgm:t>
    </dgm:pt>
    <dgm:pt modelId="{F9DC0C61-A7A6-48D5-AD56-0D5D52DF5298}" type="sibTrans" cxnId="{DC47A9BA-B616-4DCA-A4F2-1A3B453ADD64}">
      <dgm:prSet/>
      <dgm:spPr/>
      <dgm:t>
        <a:bodyPr/>
        <a:lstStyle/>
        <a:p>
          <a:endParaRPr lang="en-US"/>
        </a:p>
      </dgm:t>
    </dgm:pt>
    <dgm:pt modelId="{21D37CD9-C970-407F-8654-50694314C401}">
      <dgm:prSet phldrT="[Text]"/>
      <dgm:spPr/>
      <dgm:t>
        <a:bodyPr/>
        <a:lstStyle/>
        <a:p>
          <a:r>
            <a:rPr lang="en-US" dirty="0"/>
            <a:t>Possibilities for additional equipment </a:t>
          </a:r>
        </a:p>
      </dgm:t>
    </dgm:pt>
    <dgm:pt modelId="{1CD33E88-F6B4-4CD0-A107-C4CB72B5EE20}" type="parTrans" cxnId="{4672A7FF-6A98-4B55-AB48-E1E5673DD30A}">
      <dgm:prSet/>
      <dgm:spPr/>
      <dgm:t>
        <a:bodyPr/>
        <a:lstStyle/>
        <a:p>
          <a:endParaRPr lang="en-US"/>
        </a:p>
      </dgm:t>
    </dgm:pt>
    <dgm:pt modelId="{2BA82542-8AAB-458C-835D-8EBB498411B0}" type="sibTrans" cxnId="{4672A7FF-6A98-4B55-AB48-E1E5673DD30A}">
      <dgm:prSet/>
      <dgm:spPr/>
      <dgm:t>
        <a:bodyPr/>
        <a:lstStyle/>
        <a:p>
          <a:endParaRPr lang="en-US"/>
        </a:p>
      </dgm:t>
    </dgm:pt>
    <dgm:pt modelId="{FAC8EC21-58D5-4A82-A3F4-FC7D72E2716F}">
      <dgm:prSet/>
      <dgm:spPr/>
      <dgm:t>
        <a:bodyPr/>
        <a:lstStyle/>
        <a:p>
          <a:r>
            <a:rPr lang="en-US" dirty="0"/>
            <a:t>Underwater work</a:t>
          </a:r>
        </a:p>
      </dgm:t>
    </dgm:pt>
    <dgm:pt modelId="{B94AD193-3F61-4ED8-9033-D5ADFA586893}" type="parTrans" cxnId="{9241C31C-439C-45A0-B0C5-F1B2D92C1628}">
      <dgm:prSet/>
      <dgm:spPr/>
      <dgm:t>
        <a:bodyPr/>
        <a:lstStyle/>
        <a:p>
          <a:endParaRPr lang="en-US"/>
        </a:p>
      </dgm:t>
    </dgm:pt>
    <dgm:pt modelId="{8ADB52F3-8CBA-4698-9BCD-A380799C04B7}" type="sibTrans" cxnId="{9241C31C-439C-45A0-B0C5-F1B2D92C1628}">
      <dgm:prSet/>
      <dgm:spPr/>
      <dgm:t>
        <a:bodyPr/>
        <a:lstStyle/>
        <a:p>
          <a:endParaRPr lang="en-US"/>
        </a:p>
      </dgm:t>
    </dgm:pt>
    <dgm:pt modelId="{40031629-12D4-4531-BC61-6D6E47A2AEE3}">
      <dgm:prSet/>
      <dgm:spPr/>
      <dgm:t>
        <a:bodyPr/>
        <a:lstStyle/>
        <a:p>
          <a:r>
            <a:rPr lang="en-US" dirty="0"/>
            <a:t>High temperature</a:t>
          </a:r>
        </a:p>
      </dgm:t>
    </dgm:pt>
    <dgm:pt modelId="{6102A3C3-8430-4E88-9BFC-FDF3AECE235B}" type="parTrans" cxnId="{5C5CF9C5-B4E1-4683-B1AB-DED2DFDE01E7}">
      <dgm:prSet/>
      <dgm:spPr/>
      <dgm:t>
        <a:bodyPr/>
        <a:lstStyle/>
        <a:p>
          <a:endParaRPr lang="en-US"/>
        </a:p>
      </dgm:t>
    </dgm:pt>
    <dgm:pt modelId="{7FF7FFF3-4BD7-4A6B-88B1-EB19CB98EDF2}" type="sibTrans" cxnId="{5C5CF9C5-B4E1-4683-B1AB-DED2DFDE01E7}">
      <dgm:prSet/>
      <dgm:spPr/>
      <dgm:t>
        <a:bodyPr/>
        <a:lstStyle/>
        <a:p>
          <a:endParaRPr lang="en-US"/>
        </a:p>
      </dgm:t>
    </dgm:pt>
    <dgm:pt modelId="{022B9667-7784-4FC6-B15C-BB91EEE8E6B4}">
      <dgm:prSet/>
      <dgm:spPr/>
      <dgm:t>
        <a:bodyPr/>
        <a:lstStyle/>
        <a:p>
          <a:r>
            <a:rPr lang="en-US" dirty="0"/>
            <a:t>High humidity</a:t>
          </a:r>
        </a:p>
      </dgm:t>
    </dgm:pt>
    <dgm:pt modelId="{E72017F7-7CE1-4AD5-9FF3-F014EA05C5C6}" type="parTrans" cxnId="{8847CE33-9876-4509-83DC-A25599D07A12}">
      <dgm:prSet/>
      <dgm:spPr/>
      <dgm:t>
        <a:bodyPr/>
        <a:lstStyle/>
        <a:p>
          <a:endParaRPr lang="en-US"/>
        </a:p>
      </dgm:t>
    </dgm:pt>
    <dgm:pt modelId="{F9D9A201-7773-440D-8B5F-668C9A61BF19}" type="sibTrans" cxnId="{8847CE33-9876-4509-83DC-A25599D07A12}">
      <dgm:prSet/>
      <dgm:spPr/>
      <dgm:t>
        <a:bodyPr/>
        <a:lstStyle/>
        <a:p>
          <a:endParaRPr lang="en-US"/>
        </a:p>
      </dgm:t>
    </dgm:pt>
    <dgm:pt modelId="{2768389D-8E03-4DEC-AA40-F38D10EF55CA}" type="pres">
      <dgm:prSet presAssocID="{F6D8D234-F1EA-46A4-ADA1-C4FD94E11717}" presName="Name0" presStyleCnt="0">
        <dgm:presLayoutVars>
          <dgm:chMax val="7"/>
          <dgm:chPref val="7"/>
          <dgm:dir/>
        </dgm:presLayoutVars>
      </dgm:prSet>
      <dgm:spPr/>
    </dgm:pt>
    <dgm:pt modelId="{3099CDD0-5CC0-4DC8-8E79-2E7357B13C35}" type="pres">
      <dgm:prSet presAssocID="{F6D8D234-F1EA-46A4-ADA1-C4FD94E11717}" presName="Name1" presStyleCnt="0"/>
      <dgm:spPr/>
    </dgm:pt>
    <dgm:pt modelId="{88787BDF-E6CF-4816-B677-FE2A7FA0A5BC}" type="pres">
      <dgm:prSet presAssocID="{F6D8D234-F1EA-46A4-ADA1-C4FD94E11717}" presName="cycle" presStyleCnt="0"/>
      <dgm:spPr/>
    </dgm:pt>
    <dgm:pt modelId="{60FE0276-FFBA-4D1E-A128-8386A42AEC6B}" type="pres">
      <dgm:prSet presAssocID="{F6D8D234-F1EA-46A4-ADA1-C4FD94E11717}" presName="srcNode" presStyleLbl="node1" presStyleIdx="0" presStyleCnt="6"/>
      <dgm:spPr/>
    </dgm:pt>
    <dgm:pt modelId="{89DE9090-9DA3-447D-B7C1-08E80CFC9BA1}" type="pres">
      <dgm:prSet presAssocID="{F6D8D234-F1EA-46A4-ADA1-C4FD94E11717}" presName="conn" presStyleLbl="parChTrans1D2" presStyleIdx="0" presStyleCnt="1"/>
      <dgm:spPr/>
    </dgm:pt>
    <dgm:pt modelId="{CC07CAC0-5B4A-4AAA-BFA1-428BF0B71FB9}" type="pres">
      <dgm:prSet presAssocID="{F6D8D234-F1EA-46A4-ADA1-C4FD94E11717}" presName="extraNode" presStyleLbl="node1" presStyleIdx="0" presStyleCnt="6"/>
      <dgm:spPr/>
    </dgm:pt>
    <dgm:pt modelId="{5D6B2B8D-EB99-4485-B103-DBA7D78BCE72}" type="pres">
      <dgm:prSet presAssocID="{F6D8D234-F1EA-46A4-ADA1-C4FD94E11717}" presName="dstNode" presStyleLbl="node1" presStyleIdx="0" presStyleCnt="6"/>
      <dgm:spPr/>
    </dgm:pt>
    <dgm:pt modelId="{C0C26ADC-53CD-4FBA-BC75-9F1EAA436E5C}" type="pres">
      <dgm:prSet presAssocID="{8B17B3B5-3B93-4505-85E1-4EB5F059EF57}" presName="text_1" presStyleLbl="node1" presStyleIdx="0" presStyleCnt="6">
        <dgm:presLayoutVars>
          <dgm:bulletEnabled val="1"/>
        </dgm:presLayoutVars>
      </dgm:prSet>
      <dgm:spPr/>
    </dgm:pt>
    <dgm:pt modelId="{B2E8085D-4492-43A1-82F8-8EA34B0F2313}" type="pres">
      <dgm:prSet presAssocID="{8B17B3B5-3B93-4505-85E1-4EB5F059EF57}" presName="accent_1" presStyleCnt="0"/>
      <dgm:spPr/>
    </dgm:pt>
    <dgm:pt modelId="{F0012889-25EC-4E9D-9BFE-752CF59E1BDE}" type="pres">
      <dgm:prSet presAssocID="{8B17B3B5-3B93-4505-85E1-4EB5F059EF57}" presName="accentRepeatNode" presStyleLbl="solidFgAcc1" presStyleIdx="0" presStyleCnt="6"/>
      <dgm:spPr/>
    </dgm:pt>
    <dgm:pt modelId="{59D5EEA0-157A-4768-A56D-797AC40C4A33}" type="pres">
      <dgm:prSet presAssocID="{FAC8EC21-58D5-4A82-A3F4-FC7D72E2716F}" presName="text_2" presStyleLbl="node1" presStyleIdx="1" presStyleCnt="6">
        <dgm:presLayoutVars>
          <dgm:bulletEnabled val="1"/>
        </dgm:presLayoutVars>
      </dgm:prSet>
      <dgm:spPr/>
    </dgm:pt>
    <dgm:pt modelId="{79401CC1-86D8-4284-A069-DBE9AD862183}" type="pres">
      <dgm:prSet presAssocID="{FAC8EC21-58D5-4A82-A3F4-FC7D72E2716F}" presName="accent_2" presStyleCnt="0"/>
      <dgm:spPr/>
    </dgm:pt>
    <dgm:pt modelId="{B5EB7367-BE4C-4865-9043-55DD264C3B3E}" type="pres">
      <dgm:prSet presAssocID="{FAC8EC21-58D5-4A82-A3F4-FC7D72E2716F}" presName="accentRepeatNode" presStyleLbl="solidFgAcc1" presStyleIdx="1" presStyleCnt="6"/>
      <dgm:spPr/>
    </dgm:pt>
    <dgm:pt modelId="{D128104B-A84F-4E69-80D3-92B5C7546885}" type="pres">
      <dgm:prSet presAssocID="{40031629-12D4-4531-BC61-6D6E47A2AEE3}" presName="text_3" presStyleLbl="node1" presStyleIdx="2" presStyleCnt="6">
        <dgm:presLayoutVars>
          <dgm:bulletEnabled val="1"/>
        </dgm:presLayoutVars>
      </dgm:prSet>
      <dgm:spPr/>
    </dgm:pt>
    <dgm:pt modelId="{AA74FA57-815B-4692-8084-5272257408EE}" type="pres">
      <dgm:prSet presAssocID="{40031629-12D4-4531-BC61-6D6E47A2AEE3}" presName="accent_3" presStyleCnt="0"/>
      <dgm:spPr/>
    </dgm:pt>
    <dgm:pt modelId="{3819A345-DED4-4B85-9913-BBFD63B4F2F2}" type="pres">
      <dgm:prSet presAssocID="{40031629-12D4-4531-BC61-6D6E47A2AEE3}" presName="accentRepeatNode" presStyleLbl="solidFgAcc1" presStyleIdx="2" presStyleCnt="6"/>
      <dgm:spPr/>
    </dgm:pt>
    <dgm:pt modelId="{545F4DF6-65AA-4C28-83A3-B2B25E9E713F}" type="pres">
      <dgm:prSet presAssocID="{022B9667-7784-4FC6-B15C-BB91EEE8E6B4}" presName="text_4" presStyleLbl="node1" presStyleIdx="3" presStyleCnt="6">
        <dgm:presLayoutVars>
          <dgm:bulletEnabled val="1"/>
        </dgm:presLayoutVars>
      </dgm:prSet>
      <dgm:spPr/>
    </dgm:pt>
    <dgm:pt modelId="{7C3D3A60-1B70-4181-AFEF-31D622AE88D5}" type="pres">
      <dgm:prSet presAssocID="{022B9667-7784-4FC6-B15C-BB91EEE8E6B4}" presName="accent_4" presStyleCnt="0"/>
      <dgm:spPr/>
    </dgm:pt>
    <dgm:pt modelId="{788078DE-3789-4849-878F-4FC569E4FBA0}" type="pres">
      <dgm:prSet presAssocID="{022B9667-7784-4FC6-B15C-BB91EEE8E6B4}" presName="accentRepeatNode" presStyleLbl="solidFgAcc1" presStyleIdx="3" presStyleCnt="6"/>
      <dgm:spPr/>
    </dgm:pt>
    <dgm:pt modelId="{F264EC00-AD05-48A0-ABBE-49D96C46F957}" type="pres">
      <dgm:prSet presAssocID="{5A688A37-A789-450C-BF26-886B7DF8548D}" presName="text_5" presStyleLbl="node1" presStyleIdx="4" presStyleCnt="6">
        <dgm:presLayoutVars>
          <dgm:bulletEnabled val="1"/>
        </dgm:presLayoutVars>
      </dgm:prSet>
      <dgm:spPr/>
    </dgm:pt>
    <dgm:pt modelId="{D0186B2B-DFFC-4CB1-8EB3-CF521D69DA2E}" type="pres">
      <dgm:prSet presAssocID="{5A688A37-A789-450C-BF26-886B7DF8548D}" presName="accent_5" presStyleCnt="0"/>
      <dgm:spPr/>
    </dgm:pt>
    <dgm:pt modelId="{DE14CA7A-F3DC-401D-BB2D-4C63109B07E3}" type="pres">
      <dgm:prSet presAssocID="{5A688A37-A789-450C-BF26-886B7DF8548D}" presName="accentRepeatNode" presStyleLbl="solidFgAcc1" presStyleIdx="4" presStyleCnt="6"/>
      <dgm:spPr/>
    </dgm:pt>
    <dgm:pt modelId="{FA3038CF-8887-452B-B1EF-A571635B1189}" type="pres">
      <dgm:prSet presAssocID="{21D37CD9-C970-407F-8654-50694314C401}" presName="text_6" presStyleLbl="node1" presStyleIdx="5" presStyleCnt="6">
        <dgm:presLayoutVars>
          <dgm:bulletEnabled val="1"/>
        </dgm:presLayoutVars>
      </dgm:prSet>
      <dgm:spPr/>
    </dgm:pt>
    <dgm:pt modelId="{CB0AFF7F-67A0-4E77-B074-342F0A3FD128}" type="pres">
      <dgm:prSet presAssocID="{21D37CD9-C970-407F-8654-50694314C401}" presName="accent_6" presStyleCnt="0"/>
      <dgm:spPr/>
    </dgm:pt>
    <dgm:pt modelId="{ADFE71CB-AA77-453A-B8D6-661FA11F14BD}" type="pres">
      <dgm:prSet presAssocID="{21D37CD9-C970-407F-8654-50694314C401}" presName="accentRepeatNode" presStyleLbl="solidFgAcc1" presStyleIdx="5" presStyleCnt="6"/>
      <dgm:spPr/>
    </dgm:pt>
  </dgm:ptLst>
  <dgm:cxnLst>
    <dgm:cxn modelId="{9241C31C-439C-45A0-B0C5-F1B2D92C1628}" srcId="{F6D8D234-F1EA-46A4-ADA1-C4FD94E11717}" destId="{FAC8EC21-58D5-4A82-A3F4-FC7D72E2716F}" srcOrd="1" destOrd="0" parTransId="{B94AD193-3F61-4ED8-9033-D5ADFA586893}" sibTransId="{8ADB52F3-8CBA-4698-9BCD-A380799C04B7}"/>
    <dgm:cxn modelId="{8847CE33-9876-4509-83DC-A25599D07A12}" srcId="{F6D8D234-F1EA-46A4-ADA1-C4FD94E11717}" destId="{022B9667-7784-4FC6-B15C-BB91EEE8E6B4}" srcOrd="3" destOrd="0" parTransId="{E72017F7-7CE1-4AD5-9FF3-F014EA05C5C6}" sibTransId="{F9D9A201-7773-440D-8B5F-668C9A61BF19}"/>
    <dgm:cxn modelId="{71948E3C-1BE8-46C9-9A05-7F057E26C25B}" type="presOf" srcId="{5A688A37-A789-450C-BF26-886B7DF8548D}" destId="{F264EC00-AD05-48A0-ABBE-49D96C46F957}" srcOrd="0" destOrd="0" presId="urn:microsoft.com/office/officeart/2008/layout/VerticalCurvedList"/>
    <dgm:cxn modelId="{99DD065B-A200-4640-AE45-BC96721A8D9C}" type="presOf" srcId="{21D37CD9-C970-407F-8654-50694314C401}" destId="{FA3038CF-8887-452B-B1EF-A571635B1189}" srcOrd="0" destOrd="0" presId="urn:microsoft.com/office/officeart/2008/layout/VerticalCurvedList"/>
    <dgm:cxn modelId="{C85E424C-0D5A-4D85-8516-9564E69875A8}" type="presOf" srcId="{5E59A345-D88C-44FE-804E-933B71077BCE}" destId="{89DE9090-9DA3-447D-B7C1-08E80CFC9BA1}" srcOrd="0" destOrd="0" presId="urn:microsoft.com/office/officeart/2008/layout/VerticalCurvedList"/>
    <dgm:cxn modelId="{8939CA9D-9B76-44D5-BC14-2B64E47C28AF}" type="presOf" srcId="{8B17B3B5-3B93-4505-85E1-4EB5F059EF57}" destId="{C0C26ADC-53CD-4FBA-BC75-9F1EAA436E5C}" srcOrd="0" destOrd="0" presId="urn:microsoft.com/office/officeart/2008/layout/VerticalCurvedList"/>
    <dgm:cxn modelId="{698A48B2-0CFD-4DD5-8209-1149C9FBEA6E}" type="presOf" srcId="{022B9667-7784-4FC6-B15C-BB91EEE8E6B4}" destId="{545F4DF6-65AA-4C28-83A3-B2B25E9E713F}" srcOrd="0" destOrd="0" presId="urn:microsoft.com/office/officeart/2008/layout/VerticalCurvedList"/>
    <dgm:cxn modelId="{DC47A9BA-B616-4DCA-A4F2-1A3B453ADD64}" srcId="{F6D8D234-F1EA-46A4-ADA1-C4FD94E11717}" destId="{5A688A37-A789-450C-BF26-886B7DF8548D}" srcOrd="4" destOrd="0" parTransId="{659027E5-EF6D-4726-B443-736FDCC90509}" sibTransId="{F9DC0C61-A7A6-48D5-AD56-0D5D52DF5298}"/>
    <dgm:cxn modelId="{46F63CBF-094E-47B2-9CA5-D2B4EFE34052}" type="presOf" srcId="{FAC8EC21-58D5-4A82-A3F4-FC7D72E2716F}" destId="{59D5EEA0-157A-4768-A56D-797AC40C4A33}" srcOrd="0" destOrd="0" presId="urn:microsoft.com/office/officeart/2008/layout/VerticalCurvedList"/>
    <dgm:cxn modelId="{5C5CF9C5-B4E1-4683-B1AB-DED2DFDE01E7}" srcId="{F6D8D234-F1EA-46A4-ADA1-C4FD94E11717}" destId="{40031629-12D4-4531-BC61-6D6E47A2AEE3}" srcOrd="2" destOrd="0" parTransId="{6102A3C3-8430-4E88-9BFC-FDF3AECE235B}" sibTransId="{7FF7FFF3-4BD7-4A6B-88B1-EB19CB98EDF2}"/>
    <dgm:cxn modelId="{2E99FED0-E4E7-4520-BC5C-4C2B4788F93E}" type="presOf" srcId="{40031629-12D4-4531-BC61-6D6E47A2AEE3}" destId="{D128104B-A84F-4E69-80D3-92B5C7546885}" srcOrd="0" destOrd="0" presId="urn:microsoft.com/office/officeart/2008/layout/VerticalCurvedList"/>
    <dgm:cxn modelId="{30C2F7E8-ADFB-499A-8E79-9F3DD1A77068}" type="presOf" srcId="{F6D8D234-F1EA-46A4-ADA1-C4FD94E11717}" destId="{2768389D-8E03-4DEC-AA40-F38D10EF55CA}" srcOrd="0" destOrd="0" presId="urn:microsoft.com/office/officeart/2008/layout/VerticalCurvedList"/>
    <dgm:cxn modelId="{0F0DBBEE-7AC5-4920-B9B1-61336C26E7AF}" srcId="{F6D8D234-F1EA-46A4-ADA1-C4FD94E11717}" destId="{8B17B3B5-3B93-4505-85E1-4EB5F059EF57}" srcOrd="0" destOrd="0" parTransId="{84460871-F746-46F7-8CC6-7A9D663049E5}" sibTransId="{5E59A345-D88C-44FE-804E-933B71077BCE}"/>
    <dgm:cxn modelId="{4672A7FF-6A98-4B55-AB48-E1E5673DD30A}" srcId="{F6D8D234-F1EA-46A4-ADA1-C4FD94E11717}" destId="{21D37CD9-C970-407F-8654-50694314C401}" srcOrd="5" destOrd="0" parTransId="{1CD33E88-F6B4-4CD0-A107-C4CB72B5EE20}" sibTransId="{2BA82542-8AAB-458C-835D-8EBB498411B0}"/>
    <dgm:cxn modelId="{0E1C5A9D-1494-40E6-BF62-478519B778A4}" type="presParOf" srcId="{2768389D-8E03-4DEC-AA40-F38D10EF55CA}" destId="{3099CDD0-5CC0-4DC8-8E79-2E7357B13C35}" srcOrd="0" destOrd="0" presId="urn:microsoft.com/office/officeart/2008/layout/VerticalCurvedList"/>
    <dgm:cxn modelId="{EE605057-6CE8-4B76-A4EC-9E4CACC0B2DB}" type="presParOf" srcId="{3099CDD0-5CC0-4DC8-8E79-2E7357B13C35}" destId="{88787BDF-E6CF-4816-B677-FE2A7FA0A5BC}" srcOrd="0" destOrd="0" presId="urn:microsoft.com/office/officeart/2008/layout/VerticalCurvedList"/>
    <dgm:cxn modelId="{E9F85C22-BED2-4F5E-9504-462C302F1AF1}" type="presParOf" srcId="{88787BDF-E6CF-4816-B677-FE2A7FA0A5BC}" destId="{60FE0276-FFBA-4D1E-A128-8386A42AEC6B}" srcOrd="0" destOrd="0" presId="urn:microsoft.com/office/officeart/2008/layout/VerticalCurvedList"/>
    <dgm:cxn modelId="{08944F3B-84D9-4DE7-8C6E-737F86299F1A}" type="presParOf" srcId="{88787BDF-E6CF-4816-B677-FE2A7FA0A5BC}" destId="{89DE9090-9DA3-447D-B7C1-08E80CFC9BA1}" srcOrd="1" destOrd="0" presId="urn:microsoft.com/office/officeart/2008/layout/VerticalCurvedList"/>
    <dgm:cxn modelId="{D29FA953-7578-4669-B284-A6BF61C8BC7D}" type="presParOf" srcId="{88787BDF-E6CF-4816-B677-FE2A7FA0A5BC}" destId="{CC07CAC0-5B4A-4AAA-BFA1-428BF0B71FB9}" srcOrd="2" destOrd="0" presId="urn:microsoft.com/office/officeart/2008/layout/VerticalCurvedList"/>
    <dgm:cxn modelId="{4B9B04D8-43AC-402B-954B-2747D0E7042D}" type="presParOf" srcId="{88787BDF-E6CF-4816-B677-FE2A7FA0A5BC}" destId="{5D6B2B8D-EB99-4485-B103-DBA7D78BCE72}" srcOrd="3" destOrd="0" presId="urn:microsoft.com/office/officeart/2008/layout/VerticalCurvedList"/>
    <dgm:cxn modelId="{0C415F10-1599-467A-97B8-4E9A1A1DE067}" type="presParOf" srcId="{3099CDD0-5CC0-4DC8-8E79-2E7357B13C35}" destId="{C0C26ADC-53CD-4FBA-BC75-9F1EAA436E5C}" srcOrd="1" destOrd="0" presId="urn:microsoft.com/office/officeart/2008/layout/VerticalCurvedList"/>
    <dgm:cxn modelId="{E7C7711D-43D3-4911-B730-3B96BCE3B702}" type="presParOf" srcId="{3099CDD0-5CC0-4DC8-8E79-2E7357B13C35}" destId="{B2E8085D-4492-43A1-82F8-8EA34B0F2313}" srcOrd="2" destOrd="0" presId="urn:microsoft.com/office/officeart/2008/layout/VerticalCurvedList"/>
    <dgm:cxn modelId="{C3D15ABE-CF26-49CC-8BAA-C8B07D5755FB}" type="presParOf" srcId="{B2E8085D-4492-43A1-82F8-8EA34B0F2313}" destId="{F0012889-25EC-4E9D-9BFE-752CF59E1BDE}" srcOrd="0" destOrd="0" presId="urn:microsoft.com/office/officeart/2008/layout/VerticalCurvedList"/>
    <dgm:cxn modelId="{A80B0EB1-28FD-4369-8A9D-F2704B61F60B}" type="presParOf" srcId="{3099CDD0-5CC0-4DC8-8E79-2E7357B13C35}" destId="{59D5EEA0-157A-4768-A56D-797AC40C4A33}" srcOrd="3" destOrd="0" presId="urn:microsoft.com/office/officeart/2008/layout/VerticalCurvedList"/>
    <dgm:cxn modelId="{FA0CA362-93AE-408D-A7EB-E9B77883D034}" type="presParOf" srcId="{3099CDD0-5CC0-4DC8-8E79-2E7357B13C35}" destId="{79401CC1-86D8-4284-A069-DBE9AD862183}" srcOrd="4" destOrd="0" presId="urn:microsoft.com/office/officeart/2008/layout/VerticalCurvedList"/>
    <dgm:cxn modelId="{46A949E7-F592-406A-A110-F9E4EA055892}" type="presParOf" srcId="{79401CC1-86D8-4284-A069-DBE9AD862183}" destId="{B5EB7367-BE4C-4865-9043-55DD264C3B3E}" srcOrd="0" destOrd="0" presId="urn:microsoft.com/office/officeart/2008/layout/VerticalCurvedList"/>
    <dgm:cxn modelId="{2EFD7E47-DCEE-4C67-BB41-F4132C7CE5A5}" type="presParOf" srcId="{3099CDD0-5CC0-4DC8-8E79-2E7357B13C35}" destId="{D128104B-A84F-4E69-80D3-92B5C7546885}" srcOrd="5" destOrd="0" presId="urn:microsoft.com/office/officeart/2008/layout/VerticalCurvedList"/>
    <dgm:cxn modelId="{73D16FCB-E02C-4FE2-BFEB-2D371B18403F}" type="presParOf" srcId="{3099CDD0-5CC0-4DC8-8E79-2E7357B13C35}" destId="{AA74FA57-815B-4692-8084-5272257408EE}" srcOrd="6" destOrd="0" presId="urn:microsoft.com/office/officeart/2008/layout/VerticalCurvedList"/>
    <dgm:cxn modelId="{6230761A-221F-4B91-A6F4-477EE386F38B}" type="presParOf" srcId="{AA74FA57-815B-4692-8084-5272257408EE}" destId="{3819A345-DED4-4B85-9913-BBFD63B4F2F2}" srcOrd="0" destOrd="0" presId="urn:microsoft.com/office/officeart/2008/layout/VerticalCurvedList"/>
    <dgm:cxn modelId="{F7C7732C-BD93-4D61-9484-731BDFF859CD}" type="presParOf" srcId="{3099CDD0-5CC0-4DC8-8E79-2E7357B13C35}" destId="{545F4DF6-65AA-4C28-83A3-B2B25E9E713F}" srcOrd="7" destOrd="0" presId="urn:microsoft.com/office/officeart/2008/layout/VerticalCurvedList"/>
    <dgm:cxn modelId="{860AA2EC-0CF9-4F76-A9A7-C2E021AA6948}" type="presParOf" srcId="{3099CDD0-5CC0-4DC8-8E79-2E7357B13C35}" destId="{7C3D3A60-1B70-4181-AFEF-31D622AE88D5}" srcOrd="8" destOrd="0" presId="urn:microsoft.com/office/officeart/2008/layout/VerticalCurvedList"/>
    <dgm:cxn modelId="{E68A8AB9-6E97-4AE9-8F2C-BED03284C3F4}" type="presParOf" srcId="{7C3D3A60-1B70-4181-AFEF-31D622AE88D5}" destId="{788078DE-3789-4849-878F-4FC569E4FBA0}" srcOrd="0" destOrd="0" presId="urn:microsoft.com/office/officeart/2008/layout/VerticalCurvedList"/>
    <dgm:cxn modelId="{4A032A86-2B9A-4543-B537-64D49766F80B}" type="presParOf" srcId="{3099CDD0-5CC0-4DC8-8E79-2E7357B13C35}" destId="{F264EC00-AD05-48A0-ABBE-49D96C46F957}" srcOrd="9" destOrd="0" presId="urn:microsoft.com/office/officeart/2008/layout/VerticalCurvedList"/>
    <dgm:cxn modelId="{12476535-6526-4147-902A-0CDDB1705B63}" type="presParOf" srcId="{3099CDD0-5CC0-4DC8-8E79-2E7357B13C35}" destId="{D0186B2B-DFFC-4CB1-8EB3-CF521D69DA2E}" srcOrd="10" destOrd="0" presId="urn:microsoft.com/office/officeart/2008/layout/VerticalCurvedList"/>
    <dgm:cxn modelId="{A681A3FA-75F9-4283-B6A5-5A8D229ADB16}" type="presParOf" srcId="{D0186B2B-DFFC-4CB1-8EB3-CF521D69DA2E}" destId="{DE14CA7A-F3DC-401D-BB2D-4C63109B07E3}" srcOrd="0" destOrd="0" presId="urn:microsoft.com/office/officeart/2008/layout/VerticalCurvedList"/>
    <dgm:cxn modelId="{79B54B36-93F2-46F6-9C76-2A25850DFC44}" type="presParOf" srcId="{3099CDD0-5CC0-4DC8-8E79-2E7357B13C35}" destId="{FA3038CF-8887-452B-B1EF-A571635B1189}" srcOrd="11" destOrd="0" presId="urn:microsoft.com/office/officeart/2008/layout/VerticalCurvedList"/>
    <dgm:cxn modelId="{4208D09B-AE31-444C-9EC2-C50D41A53807}" type="presParOf" srcId="{3099CDD0-5CC0-4DC8-8E79-2E7357B13C35}" destId="{CB0AFF7F-67A0-4E77-B074-342F0A3FD128}" srcOrd="12" destOrd="0" presId="urn:microsoft.com/office/officeart/2008/layout/VerticalCurvedList"/>
    <dgm:cxn modelId="{EC6FDCA4-C977-4FEC-8065-E40D3CAAA1B9}" type="presParOf" srcId="{CB0AFF7F-67A0-4E77-B074-342F0A3FD128}" destId="{ADFE71CB-AA77-453A-B8D6-661FA11F14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046A3-0932-43C4-97F8-8684BD310CE2}">
      <dsp:nvSpPr>
        <dsp:cNvPr id="0" name=""/>
        <dsp:cNvSpPr/>
      </dsp:nvSpPr>
      <dsp:spPr>
        <a:xfrm>
          <a:off x="1601" y="93975"/>
          <a:ext cx="1849215" cy="12066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725DF-29AD-43D5-822D-82960266309C}">
      <dsp:nvSpPr>
        <dsp:cNvPr id="0" name=""/>
        <dsp:cNvSpPr/>
      </dsp:nvSpPr>
      <dsp:spPr>
        <a:xfrm>
          <a:off x="240761" y="1005906"/>
          <a:ext cx="1972965" cy="830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</a:rPr>
            <a:t>Fuccusima</a:t>
          </a:r>
          <a:r>
            <a:rPr lang="en-US" sz="1800" kern="1200" dirty="0">
              <a:latin typeface="Arial" pitchFamily="34" charset="0"/>
            </a:rPr>
            <a:t> accident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Arial" pitchFamily="34" charset="0"/>
            </a:rPr>
            <a:t>23 </a:t>
          </a:r>
          <a:r>
            <a:rPr lang="en-US" sz="1100" kern="1200" dirty="0">
              <a:latin typeface="Arial" pitchFamily="34" charset="0"/>
            </a:rPr>
            <a:t>March</a:t>
          </a:r>
          <a:r>
            <a:rPr lang="ru-RU" sz="1100" kern="1200" dirty="0">
              <a:latin typeface="Arial" pitchFamily="34" charset="0"/>
            </a:rPr>
            <a:t> 2011 г.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>
        <a:off x="265092" y="1030237"/>
        <a:ext cx="1924303" cy="782068"/>
      </dsp:txXfrm>
    </dsp:sp>
    <dsp:sp modelId="{3C5B78FE-E5E4-4013-89A7-0C811B7F30B5}">
      <dsp:nvSpPr>
        <dsp:cNvPr id="0" name=""/>
        <dsp:cNvSpPr/>
      </dsp:nvSpPr>
      <dsp:spPr>
        <a:xfrm rot="219728">
          <a:off x="2228286" y="570575"/>
          <a:ext cx="378629" cy="444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900" kern="1200"/>
        </a:p>
      </dsp:txBody>
      <dsp:txXfrm>
        <a:off x="2228402" y="655815"/>
        <a:ext cx="265040" cy="266604"/>
      </dsp:txXfrm>
    </dsp:sp>
    <dsp:sp modelId="{2473CA02-EDDF-44C2-9254-2FCC8F19AFBC}">
      <dsp:nvSpPr>
        <dsp:cNvPr id="0" name=""/>
        <dsp:cNvSpPr/>
      </dsp:nvSpPr>
      <dsp:spPr>
        <a:xfrm>
          <a:off x="2930405" y="167263"/>
          <a:ext cx="1849215" cy="14349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31ADE-A038-4704-9AB8-3F0B738D2FC7}">
      <dsp:nvSpPr>
        <dsp:cNvPr id="0" name=""/>
        <dsp:cNvSpPr/>
      </dsp:nvSpPr>
      <dsp:spPr>
        <a:xfrm>
          <a:off x="3314072" y="1066663"/>
          <a:ext cx="1683951" cy="825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itchFamily="34" charset="0"/>
            </a:rPr>
            <a:t>Stress tests EK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Arial" pitchFamily="34" charset="0"/>
            </a:rPr>
            <a:t>29 </a:t>
          </a:r>
          <a:r>
            <a:rPr lang="en-US" sz="1100" kern="1200" dirty="0">
              <a:latin typeface="Arial" pitchFamily="34" charset="0"/>
            </a:rPr>
            <a:t>June</a:t>
          </a:r>
          <a:r>
            <a:rPr lang="ru-RU" sz="1100" kern="1200" dirty="0">
              <a:latin typeface="Arial" pitchFamily="34" charset="0"/>
            </a:rPr>
            <a:t> 2012 г.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>
        <a:off x="3338260" y="1090851"/>
        <a:ext cx="1635575" cy="777455"/>
      </dsp:txXfrm>
    </dsp:sp>
    <dsp:sp modelId="{F14C8E99-1FA0-4569-8D77-666EC7F5FC5B}">
      <dsp:nvSpPr>
        <dsp:cNvPr id="0" name=""/>
        <dsp:cNvSpPr/>
      </dsp:nvSpPr>
      <dsp:spPr>
        <a:xfrm rot="21562317">
          <a:off x="5106890" y="647057"/>
          <a:ext cx="327298" cy="444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900" kern="1200"/>
        </a:p>
      </dsp:txBody>
      <dsp:txXfrm>
        <a:off x="5106893" y="736463"/>
        <a:ext cx="229109" cy="266604"/>
      </dsp:txXfrm>
    </dsp:sp>
    <dsp:sp modelId="{8FE9E228-2D5C-41F6-A06A-DB1AF12C37B9}">
      <dsp:nvSpPr>
        <dsp:cNvPr id="0" name=""/>
        <dsp:cNvSpPr/>
      </dsp:nvSpPr>
      <dsp:spPr>
        <a:xfrm>
          <a:off x="5714703" y="-51577"/>
          <a:ext cx="1849215" cy="18116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46AE6-A515-4264-8785-BAEBE97CE3C0}">
      <dsp:nvSpPr>
        <dsp:cNvPr id="0" name=""/>
        <dsp:cNvSpPr/>
      </dsp:nvSpPr>
      <dsp:spPr>
        <a:xfrm>
          <a:off x="5961944" y="1174216"/>
          <a:ext cx="1956803" cy="80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itchFamily="34" charset="0"/>
            </a:rPr>
            <a:t>National Action plan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985609" y="1197881"/>
        <a:ext cx="1909473" cy="760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E9090-9DA3-447D-B7C1-08E80CFC9BA1}">
      <dsp:nvSpPr>
        <dsp:cNvPr id="0" name=""/>
        <dsp:cNvSpPr/>
      </dsp:nvSpPr>
      <dsp:spPr>
        <a:xfrm>
          <a:off x="-5519313" y="-845029"/>
          <a:ext cx="6571623" cy="6571623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26ADC-53CD-4FBA-BC75-9F1EAA436E5C}">
      <dsp:nvSpPr>
        <dsp:cNvPr id="0" name=""/>
        <dsp:cNvSpPr/>
      </dsp:nvSpPr>
      <dsp:spPr>
        <a:xfrm>
          <a:off x="392232" y="257063"/>
          <a:ext cx="5864268" cy="513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3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Radioactivity</a:t>
          </a:r>
        </a:p>
      </dsp:txBody>
      <dsp:txXfrm>
        <a:off x="392232" y="257063"/>
        <a:ext cx="5864268" cy="513931"/>
      </dsp:txXfrm>
    </dsp:sp>
    <dsp:sp modelId="{F0012889-25EC-4E9D-9BFE-752CF59E1BDE}">
      <dsp:nvSpPr>
        <dsp:cNvPr id="0" name=""/>
        <dsp:cNvSpPr/>
      </dsp:nvSpPr>
      <dsp:spPr>
        <a:xfrm>
          <a:off x="71025" y="192821"/>
          <a:ext cx="642413" cy="64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5EEA0-157A-4768-A56D-797AC40C4A33}">
      <dsp:nvSpPr>
        <dsp:cNvPr id="0" name=""/>
        <dsp:cNvSpPr/>
      </dsp:nvSpPr>
      <dsp:spPr>
        <a:xfrm>
          <a:off x="814975" y="1027862"/>
          <a:ext cx="5441524" cy="513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3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Underwater work</a:t>
          </a:r>
        </a:p>
      </dsp:txBody>
      <dsp:txXfrm>
        <a:off x="814975" y="1027862"/>
        <a:ext cx="5441524" cy="513931"/>
      </dsp:txXfrm>
    </dsp:sp>
    <dsp:sp modelId="{B5EB7367-BE4C-4865-9043-55DD264C3B3E}">
      <dsp:nvSpPr>
        <dsp:cNvPr id="0" name=""/>
        <dsp:cNvSpPr/>
      </dsp:nvSpPr>
      <dsp:spPr>
        <a:xfrm>
          <a:off x="493768" y="963620"/>
          <a:ext cx="642413" cy="64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8104B-A84F-4E69-80D3-92B5C7546885}">
      <dsp:nvSpPr>
        <dsp:cNvPr id="0" name=""/>
        <dsp:cNvSpPr/>
      </dsp:nvSpPr>
      <dsp:spPr>
        <a:xfrm>
          <a:off x="1008285" y="1798661"/>
          <a:ext cx="5248214" cy="513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3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High temperature</a:t>
          </a:r>
        </a:p>
      </dsp:txBody>
      <dsp:txXfrm>
        <a:off x="1008285" y="1798661"/>
        <a:ext cx="5248214" cy="513931"/>
      </dsp:txXfrm>
    </dsp:sp>
    <dsp:sp modelId="{3819A345-DED4-4B85-9913-BBFD63B4F2F2}">
      <dsp:nvSpPr>
        <dsp:cNvPr id="0" name=""/>
        <dsp:cNvSpPr/>
      </dsp:nvSpPr>
      <dsp:spPr>
        <a:xfrm>
          <a:off x="687078" y="1734420"/>
          <a:ext cx="642413" cy="64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F4DF6-65AA-4C28-83A3-B2B25E9E713F}">
      <dsp:nvSpPr>
        <dsp:cNvPr id="0" name=""/>
        <dsp:cNvSpPr/>
      </dsp:nvSpPr>
      <dsp:spPr>
        <a:xfrm>
          <a:off x="1008285" y="2568972"/>
          <a:ext cx="5248214" cy="513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3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High humidity</a:t>
          </a:r>
        </a:p>
      </dsp:txBody>
      <dsp:txXfrm>
        <a:off x="1008285" y="2568972"/>
        <a:ext cx="5248214" cy="513931"/>
      </dsp:txXfrm>
    </dsp:sp>
    <dsp:sp modelId="{788078DE-3789-4849-878F-4FC569E4FBA0}">
      <dsp:nvSpPr>
        <dsp:cNvPr id="0" name=""/>
        <dsp:cNvSpPr/>
      </dsp:nvSpPr>
      <dsp:spPr>
        <a:xfrm>
          <a:off x="687078" y="2504731"/>
          <a:ext cx="642413" cy="64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4EC00-AD05-48A0-ABBE-49D96C46F957}">
      <dsp:nvSpPr>
        <dsp:cNvPr id="0" name=""/>
        <dsp:cNvSpPr/>
      </dsp:nvSpPr>
      <dsp:spPr>
        <a:xfrm>
          <a:off x="814975" y="3339771"/>
          <a:ext cx="5441524" cy="513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3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Possibility to be decontaminated</a:t>
          </a:r>
        </a:p>
      </dsp:txBody>
      <dsp:txXfrm>
        <a:off x="814975" y="3339771"/>
        <a:ext cx="5441524" cy="513931"/>
      </dsp:txXfrm>
    </dsp:sp>
    <dsp:sp modelId="{DE14CA7A-F3DC-401D-BB2D-4C63109B07E3}">
      <dsp:nvSpPr>
        <dsp:cNvPr id="0" name=""/>
        <dsp:cNvSpPr/>
      </dsp:nvSpPr>
      <dsp:spPr>
        <a:xfrm>
          <a:off x="493768" y="3275530"/>
          <a:ext cx="642413" cy="64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038CF-8887-452B-B1EF-A571635B1189}">
      <dsp:nvSpPr>
        <dsp:cNvPr id="0" name=""/>
        <dsp:cNvSpPr/>
      </dsp:nvSpPr>
      <dsp:spPr>
        <a:xfrm>
          <a:off x="392232" y="4110570"/>
          <a:ext cx="5864268" cy="513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3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Possibilities for additional equipment </a:t>
          </a:r>
        </a:p>
      </dsp:txBody>
      <dsp:txXfrm>
        <a:off x="392232" y="4110570"/>
        <a:ext cx="5864268" cy="513931"/>
      </dsp:txXfrm>
    </dsp:sp>
    <dsp:sp modelId="{ADFE71CB-AA77-453A-B8D6-661FA11F14BD}">
      <dsp:nvSpPr>
        <dsp:cNvPr id="0" name=""/>
        <dsp:cNvSpPr/>
      </dsp:nvSpPr>
      <dsp:spPr>
        <a:xfrm>
          <a:off x="71025" y="4046329"/>
          <a:ext cx="642413" cy="64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B1EDFB9-785D-4698-A2F4-CE2F4423C14F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EACA020-2044-4138-8914-D0C7D8D9B51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13814-E65E-49C9-AB49-09E08A83792C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543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A020-2044-4138-8914-D0C7D8D9B51F}" type="slidenum">
              <a:rPr lang="bg-BG" smtClean="0"/>
              <a:pPr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Стари</a:t>
            </a:r>
            <a:r>
              <a:rPr lang="bg-BG" baseline="0" dirty="0"/>
              <a:t> данни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A020-2044-4138-8914-D0C7D8D9B51F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Стари</a:t>
            </a:r>
            <a:r>
              <a:rPr lang="bg-BG" baseline="0" dirty="0"/>
              <a:t> данни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A020-2044-4138-8914-D0C7D8D9B51F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158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A020-2044-4138-8914-D0C7D8D9B51F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093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Artboard 1 copy.png" descr="Artboard 1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9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72238" y="336549"/>
            <a:ext cx="6800850" cy="4368800"/>
          </a:xfrm>
          <a:prstGeom prst="rect">
            <a:avLst/>
          </a:prstGeom>
        </p:spPr>
        <p:txBody>
          <a:bodyPr lIns="38403" tIns="19202" rIns="38403" bIns="19202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25" y="4756151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25" y="5721350"/>
            <a:ext cx="8667750" cy="793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66750" y="2266951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937246" y="476249"/>
            <a:ext cx="3571875" cy="5734051"/>
          </a:xfrm>
          <a:prstGeom prst="rect">
            <a:avLst/>
          </a:prstGeom>
        </p:spPr>
        <p:txBody>
          <a:bodyPr lIns="38403" tIns="19202" rIns="38403" bIns="19202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7" y="476250"/>
            <a:ext cx="3833813" cy="2774951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7" y="3263900"/>
            <a:ext cx="3833813" cy="286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0" algn="ctr">
              <a:spcBef>
                <a:spcPts val="0"/>
              </a:spcBef>
              <a:buSzTx/>
              <a:buNone/>
              <a:defRPr sz="2300"/>
            </a:lvl2pPr>
            <a:lvl3pPr marL="0" indent="0" algn="ctr">
              <a:spcBef>
                <a:spcPts val="0"/>
              </a:spcBef>
              <a:buSzTx/>
              <a:buNone/>
              <a:defRPr sz="2300"/>
            </a:lvl3pPr>
            <a:lvl4pPr marL="0" indent="0" algn="ctr">
              <a:spcBef>
                <a:spcPts val="0"/>
              </a:spcBef>
              <a:buSzTx/>
              <a:buNone/>
              <a:defRPr sz="2300"/>
            </a:lvl4pPr>
            <a:lvl5pPr marL="0" indent="0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938716" y="1574800"/>
            <a:ext cx="3571875" cy="4648200"/>
          </a:xfrm>
          <a:prstGeom prst="rect">
            <a:avLst/>
          </a:prstGeom>
        </p:spPr>
        <p:txBody>
          <a:bodyPr lIns="38403" tIns="19202" rIns="38403" bIns="19202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4" y="1574800"/>
            <a:ext cx="3833813" cy="4648200"/>
          </a:xfrm>
          <a:prstGeom prst="rect">
            <a:avLst/>
          </a:prstGeom>
        </p:spPr>
        <p:txBody>
          <a:bodyPr/>
          <a:lstStyle>
            <a:lvl1pPr marL="234691" indent="-234691">
              <a:spcBef>
                <a:spcPts val="1890"/>
              </a:spcBef>
              <a:defRPr sz="1600"/>
            </a:lvl1pPr>
            <a:lvl2pPr marL="469382" indent="-234691">
              <a:spcBef>
                <a:spcPts val="1890"/>
              </a:spcBef>
              <a:defRPr sz="1600"/>
            </a:lvl2pPr>
            <a:lvl3pPr marL="704072" indent="-234691">
              <a:spcBef>
                <a:spcPts val="1890"/>
              </a:spcBef>
              <a:defRPr sz="1600"/>
            </a:lvl3pPr>
            <a:lvl4pPr marL="938763" indent="-234691">
              <a:spcBef>
                <a:spcPts val="1890"/>
              </a:spcBef>
              <a:defRPr sz="1600"/>
            </a:lvl4pPr>
            <a:lvl5pPr marL="1173454" indent="-234691">
              <a:spcBef>
                <a:spcPts val="189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4" y="889000"/>
            <a:ext cx="7877175" cy="508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Artboard 1 copy 3.png" descr="Artboard 1 copy 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369"/>
            <a:ext cx="9144000" cy="6860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1"/>
          </a:xfrm>
          <a:prstGeom prst="rect">
            <a:avLst/>
          </a:prstGeom>
        </p:spPr>
        <p:txBody>
          <a:bodyPr lIns="38403" tIns="19202" rIns="38403" bIns="19202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1"/>
          </a:xfrm>
          <a:prstGeom prst="rect">
            <a:avLst/>
          </a:prstGeom>
        </p:spPr>
        <p:txBody>
          <a:bodyPr lIns="38403" tIns="19202" rIns="38403" bIns="19202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452437" y="565149"/>
            <a:ext cx="5314950" cy="5734051"/>
          </a:xfrm>
          <a:prstGeom prst="rect">
            <a:avLst/>
          </a:prstGeom>
        </p:spPr>
        <p:txBody>
          <a:bodyPr lIns="38403" tIns="19202" rIns="38403" bIns="19202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5351" y="4476753"/>
            <a:ext cx="7358063" cy="24314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5351" y="3069419"/>
            <a:ext cx="7358063" cy="3508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38403" tIns="19202" rIns="38403" bIns="19202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Artboard 1 copy 11.png" descr="Artboard 1 copy 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0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EC00-B0DF-4955-A73E-B61F3ABD930D}" type="datetimeFigureOut">
              <a:rPr lang="bg-BG" smtClean="0"/>
              <a:pPr/>
              <a:t>4.10.2019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9D58-AFFC-470E-A0F9-A5359D8FC9E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4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4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9528" y="6540501"/>
            <a:ext cx="200183" cy="196977"/>
          </a:xfrm>
          <a:prstGeom prst="rect">
            <a:avLst/>
          </a:prstGeom>
          <a:ln w="12700">
            <a:miter lim="400000"/>
          </a:ln>
        </p:spPr>
        <p:txBody>
          <a:bodyPr wrap="none" lIns="21336" tIns="21336" rIns="21336" bIns="21336">
            <a:spAutoFit/>
          </a:bodyPr>
          <a:lstStyle>
            <a:lvl1pPr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667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334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001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0668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335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6002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8669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1336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400300" marR="0" indent="-266700" algn="l" defTabSz="346710" latinLnBrk="0">
        <a:lnSpc>
          <a:spcPct val="100000"/>
        </a:lnSpc>
        <a:spcBef>
          <a:spcPts val="2478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96012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92024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88036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84048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80060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76072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72084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768096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438400"/>
            <a:ext cx="4191000" cy="14700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Nuclear power plant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Kozloduy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489412"/>
            <a:ext cx="990600" cy="307777"/>
          </a:xfrm>
          <a:prstGeom prst="rect">
            <a:avLst/>
          </a:prstGeom>
          <a:solidFill>
            <a:srgbClr val="4890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1400" dirty="0">
                <a:solidFill>
                  <a:schemeClr val="bg1"/>
                </a:solidFill>
              </a:rPr>
              <a:t>45</a:t>
            </a:r>
            <a:r>
              <a:rPr lang="en-US" sz="1400" dirty="0">
                <a:solidFill>
                  <a:schemeClr val="bg1"/>
                </a:solidFill>
              </a:rPr>
              <a:t> years</a:t>
            </a:r>
            <a:endParaRPr lang="bg-BG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1295400"/>
            <a:ext cx="1295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89034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000" dirty="0">
              <a:solidFill>
                <a:srgbClr val="4890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8C722-5B47-4C57-9744-88A9DE975D45}"/>
              </a:ext>
            </a:extLst>
          </p:cNvPr>
          <p:cNvSpPr txBox="1"/>
          <p:nvPr/>
        </p:nvSpPr>
        <p:spPr>
          <a:xfrm>
            <a:off x="5448300" y="785759"/>
            <a:ext cx="28575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NPP </a:t>
            </a:r>
            <a:r>
              <a:rPr lang="en-US" sz="3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Kozloduy</a:t>
            </a:r>
            <a:endParaRPr lang="en-US" sz="3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DF83B-4895-458C-B132-8A3C4B8A14A5}"/>
              </a:ext>
            </a:extLst>
          </p:cNvPr>
          <p:cNvSpPr txBox="1"/>
          <p:nvPr/>
        </p:nvSpPr>
        <p:spPr>
          <a:xfrm>
            <a:off x="6762750" y="5906923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Stilyana</a:t>
            </a:r>
            <a:r>
              <a:rPr lang="en-US" i="1" dirty="0"/>
              <a:t> </a:t>
            </a:r>
            <a:r>
              <a:rPr lang="en-US" i="1" dirty="0" err="1"/>
              <a:t>Mladenova</a:t>
            </a:r>
            <a:endParaRPr lang="en-US" i="1" dirty="0"/>
          </a:p>
          <a:p>
            <a:r>
              <a:rPr lang="en-US" i="1" dirty="0"/>
              <a:t>Head of Nuclear Safety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9D25F-0F07-4E0C-BF8E-7527888AC679}"/>
              </a:ext>
            </a:extLst>
          </p:cNvPr>
          <p:cNvSpPr txBox="1">
            <a:spLocks/>
          </p:cNvSpPr>
          <p:nvPr/>
        </p:nvSpPr>
        <p:spPr>
          <a:xfrm>
            <a:off x="609600" y="2413000"/>
            <a:ext cx="8229600" cy="6848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68580" tIns="34290" rIns="68580" bIns="3429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B050"/>
                </a:solidFill>
              </a:rPr>
              <a:t>Inspections</a:t>
            </a:r>
            <a:endParaRPr lang="bg-BG" sz="4000" b="1" dirty="0">
              <a:solidFill>
                <a:srgbClr val="00B05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27500" t="18519" r="52083" b="74074"/>
          <a:stretch>
            <a:fillRect/>
          </a:stretch>
        </p:blipFill>
        <p:spPr bwMode="auto">
          <a:xfrm>
            <a:off x="457200" y="381000"/>
            <a:ext cx="3048000" cy="62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6019800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Гарант </a:t>
            </a:r>
          </a:p>
          <a:p>
            <a:r>
              <a:rPr lang="bg-BG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светлого</a:t>
            </a:r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будущего</a:t>
            </a:r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BF2EE-85E4-46F4-8BDB-E5CD9B9581C3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CD421-3679-467C-9CE3-E945B4D3E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7BA968C-ACB3-48B5-94D0-C843F72F2D21}"/>
              </a:ext>
            </a:extLst>
          </p:cNvPr>
          <p:cNvSpPr txBox="1">
            <a:spLocks noChangeArrowheads="1"/>
          </p:cNvSpPr>
          <p:nvPr/>
        </p:nvSpPr>
        <p:spPr>
          <a:xfrm>
            <a:off x="4185736" y="162341"/>
            <a:ext cx="4681538" cy="8159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0070C0"/>
                </a:solidFill>
              </a:rPr>
              <a:t>Methods of control</a:t>
            </a:r>
            <a:endParaRPr lang="bg-BG" alt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F0251-AB3F-4E7E-ABFC-F43997F0CB7C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2C63BD-A114-497D-B280-46053CA3C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9F259F4F-B2CF-408D-95F5-79537DFA6838}"/>
              </a:ext>
            </a:extLst>
          </p:cNvPr>
          <p:cNvSpPr>
            <a:spLocks/>
          </p:cNvSpPr>
          <p:nvPr/>
        </p:nvSpPr>
        <p:spPr bwMode="auto">
          <a:xfrm>
            <a:off x="1441672" y="1143000"/>
            <a:ext cx="6711728" cy="558800"/>
          </a:xfrm>
          <a:custGeom>
            <a:avLst/>
            <a:gdLst>
              <a:gd name="T0" fmla="*/ 0 w 4464"/>
              <a:gd name="T1" fmla="*/ 0 h 1159"/>
              <a:gd name="T2" fmla="*/ 132 w 4464"/>
              <a:gd name="T3" fmla="*/ 583 h 1159"/>
              <a:gd name="T4" fmla="*/ 0 w 4464"/>
              <a:gd name="T5" fmla="*/ 1159 h 1159"/>
              <a:gd name="T6" fmla="*/ 4463 w 4464"/>
              <a:gd name="T7" fmla="*/ 1159 h 1159"/>
              <a:gd name="T8" fmla="*/ 4464 w 4464"/>
              <a:gd name="T9" fmla="*/ 0 h 1159"/>
              <a:gd name="T10" fmla="*/ 0 w 4464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4"/>
              <a:gd name="T19" fmla="*/ 0 h 1159"/>
              <a:gd name="T20" fmla="*/ 4464 w 4464"/>
              <a:gd name="T21" fmla="*/ 1159 h 1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4" h="1159">
                <a:moveTo>
                  <a:pt x="0" y="0"/>
                </a:moveTo>
                <a:lnTo>
                  <a:pt x="132" y="583"/>
                </a:lnTo>
                <a:lnTo>
                  <a:pt x="0" y="1159"/>
                </a:lnTo>
                <a:lnTo>
                  <a:pt x="4463" y="1159"/>
                </a:lnTo>
                <a:lnTo>
                  <a:pt x="44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r>
              <a:rPr lang="en-US" altLang="en-US" sz="2200" b="1" dirty="0"/>
              <a:t> Visual control </a:t>
            </a:r>
            <a:r>
              <a:rPr lang="bg-BG" altLang="en-US" sz="2200" b="1" dirty="0"/>
              <a:t>(</a:t>
            </a:r>
            <a:r>
              <a:rPr lang="en-US" altLang="en-US" sz="2200" b="1" dirty="0"/>
              <a:t>VC</a:t>
            </a:r>
            <a:r>
              <a:rPr lang="bg-BG" altLang="en-US" sz="2200" b="1" dirty="0"/>
              <a:t>);</a:t>
            </a:r>
            <a:r>
              <a:rPr lang="en-US" altLang="en-US" sz="2200" b="1" dirty="0"/>
              <a:t> </a:t>
            </a:r>
            <a:endParaRPr lang="bg-BG" altLang="en-US" sz="2200" b="1" dirty="0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CC916BC-4E32-46F4-B5A0-D3A5AF1CC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1143000"/>
            <a:ext cx="923025" cy="558800"/>
          </a:xfrm>
          <a:prstGeom prst="homePlate">
            <a:avLst>
              <a:gd name="adj" fmla="val 21061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GB" altLang="zh-CN" dirty="0">
                <a:solidFill>
                  <a:schemeClr val="bg1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0587C8C2-41AC-4D33-A550-35F518B1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1828800"/>
            <a:ext cx="923025" cy="558800"/>
          </a:xfrm>
          <a:prstGeom prst="homePlate">
            <a:avLst>
              <a:gd name="adj" fmla="val 21061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GB" altLang="zh-CN" dirty="0">
                <a:solidFill>
                  <a:schemeClr val="bg1"/>
                </a:solidFill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21D0D2BA-6A31-4BD2-ADEE-729FF2C2A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2514600"/>
            <a:ext cx="923025" cy="558800"/>
          </a:xfrm>
          <a:prstGeom prst="homePlate">
            <a:avLst>
              <a:gd name="adj" fmla="val 21061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GB" altLang="zh-CN" dirty="0">
                <a:solidFill>
                  <a:schemeClr val="bg1"/>
                </a:solidFill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80BF3193-E7C2-42AC-AE15-9226B637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3200400"/>
            <a:ext cx="923025" cy="558800"/>
          </a:xfrm>
          <a:prstGeom prst="homePlate">
            <a:avLst>
              <a:gd name="adj" fmla="val 21061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GB" altLang="zh-CN" dirty="0">
                <a:solidFill>
                  <a:schemeClr val="bg1"/>
                </a:solidFill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AF7A4796-06CB-4712-AF1D-FDA8FF79D3E9}"/>
              </a:ext>
            </a:extLst>
          </p:cNvPr>
          <p:cNvSpPr>
            <a:spLocks/>
          </p:cNvSpPr>
          <p:nvPr/>
        </p:nvSpPr>
        <p:spPr bwMode="auto">
          <a:xfrm>
            <a:off x="1441672" y="1828800"/>
            <a:ext cx="6711728" cy="558800"/>
          </a:xfrm>
          <a:custGeom>
            <a:avLst/>
            <a:gdLst>
              <a:gd name="T0" fmla="*/ 0 w 4464"/>
              <a:gd name="T1" fmla="*/ 0 h 1159"/>
              <a:gd name="T2" fmla="*/ 132 w 4464"/>
              <a:gd name="T3" fmla="*/ 583 h 1159"/>
              <a:gd name="T4" fmla="*/ 0 w 4464"/>
              <a:gd name="T5" fmla="*/ 1159 h 1159"/>
              <a:gd name="T6" fmla="*/ 4463 w 4464"/>
              <a:gd name="T7" fmla="*/ 1159 h 1159"/>
              <a:gd name="T8" fmla="*/ 4464 w 4464"/>
              <a:gd name="T9" fmla="*/ 0 h 1159"/>
              <a:gd name="T10" fmla="*/ 0 w 4464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4"/>
              <a:gd name="T19" fmla="*/ 0 h 1159"/>
              <a:gd name="T20" fmla="*/ 4464 w 4464"/>
              <a:gd name="T21" fmla="*/ 1159 h 1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4" h="1159">
                <a:moveTo>
                  <a:pt x="0" y="0"/>
                </a:moveTo>
                <a:lnTo>
                  <a:pt x="132" y="583"/>
                </a:lnTo>
                <a:lnTo>
                  <a:pt x="0" y="1159"/>
                </a:lnTo>
                <a:lnTo>
                  <a:pt x="4463" y="1159"/>
                </a:lnTo>
                <a:lnTo>
                  <a:pt x="44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r>
              <a:rPr lang="en-US" altLang="en-US" sz="2200" b="1"/>
              <a:t>TV control (control with remote operated equipment)</a:t>
            </a:r>
            <a:endParaRPr lang="en-US" sz="2200" b="1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8B156DE-0BF4-4D71-BB37-6A35A7ED83EC}"/>
              </a:ext>
            </a:extLst>
          </p:cNvPr>
          <p:cNvSpPr>
            <a:spLocks/>
          </p:cNvSpPr>
          <p:nvPr/>
        </p:nvSpPr>
        <p:spPr bwMode="auto">
          <a:xfrm>
            <a:off x="1441672" y="2514600"/>
            <a:ext cx="6711728" cy="558800"/>
          </a:xfrm>
          <a:custGeom>
            <a:avLst/>
            <a:gdLst>
              <a:gd name="T0" fmla="*/ 0 w 4464"/>
              <a:gd name="T1" fmla="*/ 0 h 1159"/>
              <a:gd name="T2" fmla="*/ 132 w 4464"/>
              <a:gd name="T3" fmla="*/ 583 h 1159"/>
              <a:gd name="T4" fmla="*/ 0 w 4464"/>
              <a:gd name="T5" fmla="*/ 1159 h 1159"/>
              <a:gd name="T6" fmla="*/ 4463 w 4464"/>
              <a:gd name="T7" fmla="*/ 1159 h 1159"/>
              <a:gd name="T8" fmla="*/ 4464 w 4464"/>
              <a:gd name="T9" fmla="*/ 0 h 1159"/>
              <a:gd name="T10" fmla="*/ 0 w 4464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4"/>
              <a:gd name="T19" fmla="*/ 0 h 1159"/>
              <a:gd name="T20" fmla="*/ 4464 w 4464"/>
              <a:gd name="T21" fmla="*/ 1159 h 1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4" h="1159">
                <a:moveTo>
                  <a:pt x="0" y="0"/>
                </a:moveTo>
                <a:lnTo>
                  <a:pt x="132" y="583"/>
                </a:lnTo>
                <a:lnTo>
                  <a:pt x="0" y="1159"/>
                </a:lnTo>
                <a:lnTo>
                  <a:pt x="4463" y="1159"/>
                </a:lnTo>
                <a:lnTo>
                  <a:pt x="44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r>
              <a:rPr lang="en-US" altLang="en-US" sz="2200" b="1"/>
              <a:t>Color</a:t>
            </a:r>
            <a:r>
              <a:rPr lang="bg-BG" altLang="en-US" sz="2200" b="1"/>
              <a:t>  </a:t>
            </a:r>
            <a:r>
              <a:rPr lang="en-US" altLang="en-US" sz="2200" b="1"/>
              <a:t>Control</a:t>
            </a:r>
            <a:r>
              <a:rPr lang="bg-BG" altLang="en-US" sz="2200" b="1"/>
              <a:t> (</a:t>
            </a:r>
            <a:r>
              <a:rPr lang="en-US" altLang="en-US" sz="2200" b="1"/>
              <a:t>CC</a:t>
            </a:r>
            <a:r>
              <a:rPr lang="bg-BG" altLang="en-US" sz="2200" b="1"/>
              <a:t>)</a:t>
            </a:r>
            <a:r>
              <a:rPr lang="en-US" altLang="en-US" sz="2200" b="1"/>
              <a:t> – special liquid</a:t>
            </a:r>
            <a:endParaRPr lang="en-US" sz="2200" b="1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BAFFF72B-B4AA-4165-A793-D5FF90946ECF}"/>
              </a:ext>
            </a:extLst>
          </p:cNvPr>
          <p:cNvSpPr>
            <a:spLocks/>
          </p:cNvSpPr>
          <p:nvPr/>
        </p:nvSpPr>
        <p:spPr bwMode="auto">
          <a:xfrm>
            <a:off x="1441672" y="3200400"/>
            <a:ext cx="6711728" cy="558800"/>
          </a:xfrm>
          <a:custGeom>
            <a:avLst/>
            <a:gdLst>
              <a:gd name="T0" fmla="*/ 0 w 4464"/>
              <a:gd name="T1" fmla="*/ 0 h 1159"/>
              <a:gd name="T2" fmla="*/ 132 w 4464"/>
              <a:gd name="T3" fmla="*/ 583 h 1159"/>
              <a:gd name="T4" fmla="*/ 0 w 4464"/>
              <a:gd name="T5" fmla="*/ 1159 h 1159"/>
              <a:gd name="T6" fmla="*/ 4463 w 4464"/>
              <a:gd name="T7" fmla="*/ 1159 h 1159"/>
              <a:gd name="T8" fmla="*/ 4464 w 4464"/>
              <a:gd name="T9" fmla="*/ 0 h 1159"/>
              <a:gd name="T10" fmla="*/ 0 w 4464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4"/>
              <a:gd name="T19" fmla="*/ 0 h 1159"/>
              <a:gd name="T20" fmla="*/ 4464 w 4464"/>
              <a:gd name="T21" fmla="*/ 1159 h 1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4" h="1159">
                <a:moveTo>
                  <a:pt x="0" y="0"/>
                </a:moveTo>
                <a:lnTo>
                  <a:pt x="132" y="583"/>
                </a:lnTo>
                <a:lnTo>
                  <a:pt x="0" y="1159"/>
                </a:lnTo>
                <a:lnTo>
                  <a:pt x="4463" y="1159"/>
                </a:lnTo>
                <a:lnTo>
                  <a:pt x="44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r>
              <a:rPr lang="en-US" altLang="en-US" sz="2200" b="1"/>
              <a:t>Ultrasound control</a:t>
            </a:r>
            <a:endParaRPr lang="en-US" sz="2200" b="1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001826E2-2755-4CC5-B1D9-EF97D051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923025" cy="558800"/>
          </a:xfrm>
          <a:prstGeom prst="homePlate">
            <a:avLst>
              <a:gd name="adj" fmla="val 21061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GB" altLang="zh-CN" dirty="0">
                <a:solidFill>
                  <a:schemeClr val="bg1"/>
                </a:solidFill>
                <a:ea typeface="SimSun" panose="02010600030101010101" pitchFamily="2" charset="-122"/>
              </a:rPr>
              <a:t>5</a:t>
            </a: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D4FC831A-5812-4E72-B12F-48E9E3344A7E}"/>
              </a:ext>
            </a:extLst>
          </p:cNvPr>
          <p:cNvSpPr>
            <a:spLocks/>
          </p:cNvSpPr>
          <p:nvPr/>
        </p:nvSpPr>
        <p:spPr bwMode="auto">
          <a:xfrm>
            <a:off x="1440084" y="3886200"/>
            <a:ext cx="6711728" cy="558800"/>
          </a:xfrm>
          <a:custGeom>
            <a:avLst/>
            <a:gdLst>
              <a:gd name="T0" fmla="*/ 0 w 4464"/>
              <a:gd name="T1" fmla="*/ 0 h 1159"/>
              <a:gd name="T2" fmla="*/ 132 w 4464"/>
              <a:gd name="T3" fmla="*/ 583 h 1159"/>
              <a:gd name="T4" fmla="*/ 0 w 4464"/>
              <a:gd name="T5" fmla="*/ 1159 h 1159"/>
              <a:gd name="T6" fmla="*/ 4463 w 4464"/>
              <a:gd name="T7" fmla="*/ 1159 h 1159"/>
              <a:gd name="T8" fmla="*/ 4464 w 4464"/>
              <a:gd name="T9" fmla="*/ 0 h 1159"/>
              <a:gd name="T10" fmla="*/ 0 w 4464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4"/>
              <a:gd name="T19" fmla="*/ 0 h 1159"/>
              <a:gd name="T20" fmla="*/ 4464 w 4464"/>
              <a:gd name="T21" fmla="*/ 1159 h 1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4" h="1159">
                <a:moveTo>
                  <a:pt x="0" y="0"/>
                </a:moveTo>
                <a:lnTo>
                  <a:pt x="132" y="583"/>
                </a:lnTo>
                <a:lnTo>
                  <a:pt x="0" y="1159"/>
                </a:lnTo>
                <a:lnTo>
                  <a:pt x="4463" y="1159"/>
                </a:lnTo>
                <a:lnTo>
                  <a:pt x="44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r>
              <a:rPr lang="en-US" altLang="en-US" sz="2200" b="1" dirty="0"/>
              <a:t>Ultrasound </a:t>
            </a:r>
            <a:r>
              <a:rPr lang="bg-BG" altLang="en-US" sz="2200" b="1" dirty="0"/>
              <a:t> </a:t>
            </a:r>
            <a:r>
              <a:rPr lang="en-US" altLang="en-US" sz="2200" b="1" dirty="0"/>
              <a:t>thickness control</a:t>
            </a:r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2C0B1FA6-DACF-4DC1-9C88-D9D9CA9A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923025" cy="558800"/>
          </a:xfrm>
          <a:prstGeom prst="homePlate">
            <a:avLst>
              <a:gd name="adj" fmla="val 21061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GB" altLang="zh-CN" dirty="0">
                <a:solidFill>
                  <a:schemeClr val="bg1"/>
                </a:solidFill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343D4606-71F2-4BCF-A121-E6E1685DEAD3}"/>
              </a:ext>
            </a:extLst>
          </p:cNvPr>
          <p:cNvSpPr>
            <a:spLocks/>
          </p:cNvSpPr>
          <p:nvPr/>
        </p:nvSpPr>
        <p:spPr bwMode="auto">
          <a:xfrm>
            <a:off x="1440084" y="4572000"/>
            <a:ext cx="6711728" cy="558800"/>
          </a:xfrm>
          <a:custGeom>
            <a:avLst/>
            <a:gdLst>
              <a:gd name="T0" fmla="*/ 0 w 4464"/>
              <a:gd name="T1" fmla="*/ 0 h 1159"/>
              <a:gd name="T2" fmla="*/ 132 w 4464"/>
              <a:gd name="T3" fmla="*/ 583 h 1159"/>
              <a:gd name="T4" fmla="*/ 0 w 4464"/>
              <a:gd name="T5" fmla="*/ 1159 h 1159"/>
              <a:gd name="T6" fmla="*/ 4463 w 4464"/>
              <a:gd name="T7" fmla="*/ 1159 h 1159"/>
              <a:gd name="T8" fmla="*/ 4464 w 4464"/>
              <a:gd name="T9" fmla="*/ 0 h 1159"/>
              <a:gd name="T10" fmla="*/ 0 w 4464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4"/>
              <a:gd name="T19" fmla="*/ 0 h 1159"/>
              <a:gd name="T20" fmla="*/ 4464 w 4464"/>
              <a:gd name="T21" fmla="*/ 1159 h 1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4" h="1159">
                <a:moveTo>
                  <a:pt x="0" y="0"/>
                </a:moveTo>
                <a:lnTo>
                  <a:pt x="132" y="583"/>
                </a:lnTo>
                <a:lnTo>
                  <a:pt x="0" y="1159"/>
                </a:lnTo>
                <a:lnTo>
                  <a:pt x="4463" y="1159"/>
                </a:lnTo>
                <a:lnTo>
                  <a:pt x="44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r>
              <a:rPr lang="en-US" altLang="en-US" sz="2200" b="1"/>
              <a:t>Radiographic control</a:t>
            </a:r>
            <a:endParaRPr lang="en-US" sz="2200" b="1"/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C5C8FF57-2047-445A-B565-83B499EEF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57800"/>
            <a:ext cx="923025" cy="558800"/>
          </a:xfrm>
          <a:prstGeom prst="homePlate">
            <a:avLst>
              <a:gd name="adj" fmla="val 21061"/>
            </a:avLst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011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GB" altLang="zh-CN" dirty="0">
                <a:solidFill>
                  <a:schemeClr val="bg1"/>
                </a:solidFill>
                <a:ea typeface="SimSun" panose="02010600030101010101" pitchFamily="2" charset="-122"/>
              </a:rPr>
              <a:t>7</a:t>
            </a: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CE64F344-062A-485B-BE70-9E7DD080A8FF}"/>
              </a:ext>
            </a:extLst>
          </p:cNvPr>
          <p:cNvSpPr>
            <a:spLocks/>
          </p:cNvSpPr>
          <p:nvPr/>
        </p:nvSpPr>
        <p:spPr bwMode="auto">
          <a:xfrm>
            <a:off x="1440084" y="5257800"/>
            <a:ext cx="6711728" cy="558800"/>
          </a:xfrm>
          <a:custGeom>
            <a:avLst/>
            <a:gdLst>
              <a:gd name="T0" fmla="*/ 0 w 4464"/>
              <a:gd name="T1" fmla="*/ 0 h 1159"/>
              <a:gd name="T2" fmla="*/ 132 w 4464"/>
              <a:gd name="T3" fmla="*/ 583 h 1159"/>
              <a:gd name="T4" fmla="*/ 0 w 4464"/>
              <a:gd name="T5" fmla="*/ 1159 h 1159"/>
              <a:gd name="T6" fmla="*/ 4463 w 4464"/>
              <a:gd name="T7" fmla="*/ 1159 h 1159"/>
              <a:gd name="T8" fmla="*/ 4464 w 4464"/>
              <a:gd name="T9" fmla="*/ 0 h 1159"/>
              <a:gd name="T10" fmla="*/ 0 w 4464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4"/>
              <a:gd name="T19" fmla="*/ 0 h 1159"/>
              <a:gd name="T20" fmla="*/ 4464 w 4464"/>
              <a:gd name="T21" fmla="*/ 1159 h 1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4" h="1159">
                <a:moveTo>
                  <a:pt x="0" y="0"/>
                </a:moveTo>
                <a:lnTo>
                  <a:pt x="132" y="583"/>
                </a:lnTo>
                <a:lnTo>
                  <a:pt x="0" y="1159"/>
                </a:lnTo>
                <a:lnTo>
                  <a:pt x="4463" y="1159"/>
                </a:lnTo>
                <a:lnTo>
                  <a:pt x="44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wrap="none" lIns="72000" tIns="0" rIns="0" bIns="0" anchor="ctr"/>
          <a:lstStyle/>
          <a:p>
            <a:pPr algn="ctr"/>
            <a:r>
              <a:rPr lang="en-US" altLang="en-US" sz="2200" b="1"/>
              <a:t>Eddy currents control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229128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3777-CB98-4778-B6C7-F218C2366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D80F5-DCAE-46B9-BB89-B966378FF671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92062D3-A33F-48E0-A530-E0C7C97E1F21}"/>
              </a:ext>
            </a:extLst>
          </p:cNvPr>
          <p:cNvSpPr txBox="1">
            <a:spLocks noChangeArrowheads="1"/>
          </p:cNvSpPr>
          <p:nvPr/>
        </p:nvSpPr>
        <p:spPr>
          <a:xfrm>
            <a:off x="382588" y="1600200"/>
            <a:ext cx="914241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GB"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42ED7EA-82E9-431C-B72A-ABC85DCA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4" y="972810"/>
            <a:ext cx="8761412" cy="53086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8FB20B7-C7FE-4160-958E-44CFBEB35E80}"/>
              </a:ext>
            </a:extLst>
          </p:cNvPr>
          <p:cNvSpPr>
            <a:spLocks/>
          </p:cNvSpPr>
          <p:nvPr/>
        </p:nvSpPr>
        <p:spPr bwMode="auto">
          <a:xfrm>
            <a:off x="1752600" y="3126614"/>
            <a:ext cx="2801937" cy="1022350"/>
          </a:xfrm>
          <a:custGeom>
            <a:avLst/>
            <a:gdLst>
              <a:gd name="T0" fmla="*/ 1457 w 1845"/>
              <a:gd name="T1" fmla="*/ 112 h 673"/>
              <a:gd name="T2" fmla="*/ 1551 w 1845"/>
              <a:gd name="T3" fmla="*/ 134 h 673"/>
              <a:gd name="T4" fmla="*/ 1603 w 1845"/>
              <a:gd name="T5" fmla="*/ 165 h 673"/>
              <a:gd name="T6" fmla="*/ 1631 w 1845"/>
              <a:gd name="T7" fmla="*/ 208 h 673"/>
              <a:gd name="T8" fmla="*/ 1601 w 1845"/>
              <a:gd name="T9" fmla="*/ 256 h 673"/>
              <a:gd name="T10" fmla="*/ 1660 w 1845"/>
              <a:gd name="T11" fmla="*/ 284 h 673"/>
              <a:gd name="T12" fmla="*/ 1777 w 1845"/>
              <a:gd name="T13" fmla="*/ 315 h 673"/>
              <a:gd name="T14" fmla="*/ 1842 w 1845"/>
              <a:gd name="T15" fmla="*/ 367 h 673"/>
              <a:gd name="T16" fmla="*/ 1829 w 1845"/>
              <a:gd name="T17" fmla="*/ 420 h 673"/>
              <a:gd name="T18" fmla="*/ 1740 w 1845"/>
              <a:gd name="T19" fmla="*/ 469 h 673"/>
              <a:gd name="T20" fmla="*/ 1628 w 1845"/>
              <a:gd name="T21" fmla="*/ 495 h 673"/>
              <a:gd name="T22" fmla="*/ 1581 w 1845"/>
              <a:gd name="T23" fmla="*/ 517 h 673"/>
              <a:gd name="T24" fmla="*/ 1551 w 1845"/>
              <a:gd name="T25" fmla="*/ 559 h 673"/>
              <a:gd name="T26" fmla="*/ 1437 w 1845"/>
              <a:gd name="T27" fmla="*/ 588 h 673"/>
              <a:gd name="T28" fmla="*/ 1313 w 1845"/>
              <a:gd name="T29" fmla="*/ 592 h 673"/>
              <a:gd name="T30" fmla="*/ 1305 w 1845"/>
              <a:gd name="T31" fmla="*/ 617 h 673"/>
              <a:gd name="T32" fmla="*/ 1253 w 1845"/>
              <a:gd name="T33" fmla="*/ 642 h 673"/>
              <a:gd name="T34" fmla="*/ 1196 w 1845"/>
              <a:gd name="T35" fmla="*/ 656 h 673"/>
              <a:gd name="T36" fmla="*/ 1107 w 1845"/>
              <a:gd name="T37" fmla="*/ 667 h 673"/>
              <a:gd name="T38" fmla="*/ 1030 w 1845"/>
              <a:gd name="T39" fmla="*/ 666 h 673"/>
              <a:gd name="T40" fmla="*/ 928 w 1845"/>
              <a:gd name="T41" fmla="*/ 667 h 673"/>
              <a:gd name="T42" fmla="*/ 831 w 1845"/>
              <a:gd name="T43" fmla="*/ 671 h 673"/>
              <a:gd name="T44" fmla="*/ 732 w 1845"/>
              <a:gd name="T45" fmla="*/ 665 h 673"/>
              <a:gd name="T46" fmla="*/ 625 w 1845"/>
              <a:gd name="T47" fmla="*/ 668 h 673"/>
              <a:gd name="T48" fmla="*/ 526 w 1845"/>
              <a:gd name="T49" fmla="*/ 672 h 673"/>
              <a:gd name="T50" fmla="*/ 405 w 1845"/>
              <a:gd name="T51" fmla="*/ 664 h 673"/>
              <a:gd name="T52" fmla="*/ 318 w 1845"/>
              <a:gd name="T53" fmla="*/ 644 h 673"/>
              <a:gd name="T54" fmla="*/ 261 w 1845"/>
              <a:gd name="T55" fmla="*/ 603 h 673"/>
              <a:gd name="T56" fmla="*/ 295 w 1845"/>
              <a:gd name="T57" fmla="*/ 571 h 673"/>
              <a:gd name="T58" fmla="*/ 216 w 1845"/>
              <a:gd name="T59" fmla="*/ 553 h 673"/>
              <a:gd name="T60" fmla="*/ 164 w 1845"/>
              <a:gd name="T61" fmla="*/ 530 h 673"/>
              <a:gd name="T62" fmla="*/ 129 w 1845"/>
              <a:gd name="T63" fmla="*/ 497 h 673"/>
              <a:gd name="T64" fmla="*/ 151 w 1845"/>
              <a:gd name="T65" fmla="*/ 458 h 673"/>
              <a:gd name="T66" fmla="*/ 127 w 1845"/>
              <a:gd name="T67" fmla="*/ 431 h 673"/>
              <a:gd name="T68" fmla="*/ 62 w 1845"/>
              <a:gd name="T69" fmla="*/ 410 h 673"/>
              <a:gd name="T70" fmla="*/ 27 w 1845"/>
              <a:gd name="T71" fmla="*/ 380 h 673"/>
              <a:gd name="T72" fmla="*/ 37 w 1845"/>
              <a:gd name="T73" fmla="*/ 351 h 673"/>
              <a:gd name="T74" fmla="*/ 99 w 1845"/>
              <a:gd name="T75" fmla="*/ 324 h 673"/>
              <a:gd name="T76" fmla="*/ 37 w 1845"/>
              <a:gd name="T77" fmla="*/ 305 h 673"/>
              <a:gd name="T78" fmla="*/ 0 w 1845"/>
              <a:gd name="T79" fmla="*/ 276 h 673"/>
              <a:gd name="T80" fmla="*/ 22 w 1845"/>
              <a:gd name="T81" fmla="*/ 239 h 673"/>
              <a:gd name="T82" fmla="*/ 102 w 1845"/>
              <a:gd name="T83" fmla="*/ 212 h 673"/>
              <a:gd name="T84" fmla="*/ 134 w 1845"/>
              <a:gd name="T85" fmla="*/ 190 h 673"/>
              <a:gd name="T86" fmla="*/ 127 w 1845"/>
              <a:gd name="T87" fmla="*/ 155 h 673"/>
              <a:gd name="T88" fmla="*/ 181 w 1845"/>
              <a:gd name="T89" fmla="*/ 126 h 673"/>
              <a:gd name="T90" fmla="*/ 266 w 1845"/>
              <a:gd name="T91" fmla="*/ 106 h 673"/>
              <a:gd name="T92" fmla="*/ 305 w 1845"/>
              <a:gd name="T93" fmla="*/ 95 h 673"/>
              <a:gd name="T94" fmla="*/ 318 w 1845"/>
              <a:gd name="T95" fmla="*/ 62 h 673"/>
              <a:gd name="T96" fmla="*/ 400 w 1845"/>
              <a:gd name="T97" fmla="*/ 33 h 673"/>
              <a:gd name="T98" fmla="*/ 526 w 1845"/>
              <a:gd name="T99" fmla="*/ 17 h 673"/>
              <a:gd name="T100" fmla="*/ 675 w 1845"/>
              <a:gd name="T101" fmla="*/ 16 h 673"/>
              <a:gd name="T102" fmla="*/ 812 w 1845"/>
              <a:gd name="T103" fmla="*/ 9 h 673"/>
              <a:gd name="T104" fmla="*/ 946 w 1845"/>
              <a:gd name="T105" fmla="*/ 0 h 673"/>
              <a:gd name="T106" fmla="*/ 1094 w 1845"/>
              <a:gd name="T107" fmla="*/ 4 h 673"/>
              <a:gd name="T108" fmla="*/ 1214 w 1845"/>
              <a:gd name="T109" fmla="*/ 25 h 673"/>
              <a:gd name="T110" fmla="*/ 1305 w 1845"/>
              <a:gd name="T111" fmla="*/ 56 h 673"/>
              <a:gd name="T112" fmla="*/ 1353 w 1845"/>
              <a:gd name="T113" fmla="*/ 97 h 673"/>
              <a:gd name="T114" fmla="*/ 1407 w 1845"/>
              <a:gd name="T115" fmla="*/ 107 h 6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45"/>
              <a:gd name="T175" fmla="*/ 0 h 673"/>
              <a:gd name="T176" fmla="*/ 1845 w 1845"/>
              <a:gd name="T177" fmla="*/ 673 h 6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45" h="673">
                <a:moveTo>
                  <a:pt x="1407" y="107"/>
                </a:moveTo>
                <a:lnTo>
                  <a:pt x="1457" y="112"/>
                </a:lnTo>
                <a:lnTo>
                  <a:pt x="1511" y="121"/>
                </a:lnTo>
                <a:lnTo>
                  <a:pt x="1551" y="134"/>
                </a:lnTo>
                <a:lnTo>
                  <a:pt x="1586" y="151"/>
                </a:lnTo>
                <a:lnTo>
                  <a:pt x="1603" y="165"/>
                </a:lnTo>
                <a:lnTo>
                  <a:pt x="1623" y="182"/>
                </a:lnTo>
                <a:lnTo>
                  <a:pt x="1631" y="208"/>
                </a:lnTo>
                <a:lnTo>
                  <a:pt x="1623" y="233"/>
                </a:lnTo>
                <a:lnTo>
                  <a:pt x="1601" y="256"/>
                </a:lnTo>
                <a:lnTo>
                  <a:pt x="1576" y="274"/>
                </a:lnTo>
                <a:lnTo>
                  <a:pt x="1660" y="284"/>
                </a:lnTo>
                <a:lnTo>
                  <a:pt x="1725" y="297"/>
                </a:lnTo>
                <a:lnTo>
                  <a:pt x="1777" y="315"/>
                </a:lnTo>
                <a:lnTo>
                  <a:pt x="1814" y="338"/>
                </a:lnTo>
                <a:lnTo>
                  <a:pt x="1842" y="367"/>
                </a:lnTo>
                <a:lnTo>
                  <a:pt x="1844" y="394"/>
                </a:lnTo>
                <a:lnTo>
                  <a:pt x="1829" y="420"/>
                </a:lnTo>
                <a:lnTo>
                  <a:pt x="1797" y="448"/>
                </a:lnTo>
                <a:lnTo>
                  <a:pt x="1740" y="469"/>
                </a:lnTo>
                <a:lnTo>
                  <a:pt x="1683" y="485"/>
                </a:lnTo>
                <a:lnTo>
                  <a:pt x="1628" y="495"/>
                </a:lnTo>
                <a:lnTo>
                  <a:pt x="1559" y="497"/>
                </a:lnTo>
                <a:lnTo>
                  <a:pt x="1581" y="517"/>
                </a:lnTo>
                <a:lnTo>
                  <a:pt x="1573" y="540"/>
                </a:lnTo>
                <a:lnTo>
                  <a:pt x="1551" y="559"/>
                </a:lnTo>
                <a:lnTo>
                  <a:pt x="1502" y="576"/>
                </a:lnTo>
                <a:lnTo>
                  <a:pt x="1437" y="588"/>
                </a:lnTo>
                <a:lnTo>
                  <a:pt x="1365" y="592"/>
                </a:lnTo>
                <a:lnTo>
                  <a:pt x="1313" y="592"/>
                </a:lnTo>
                <a:lnTo>
                  <a:pt x="1318" y="603"/>
                </a:lnTo>
                <a:lnTo>
                  <a:pt x="1305" y="617"/>
                </a:lnTo>
                <a:lnTo>
                  <a:pt x="1281" y="631"/>
                </a:lnTo>
                <a:lnTo>
                  <a:pt x="1253" y="642"/>
                </a:lnTo>
                <a:lnTo>
                  <a:pt x="1229" y="649"/>
                </a:lnTo>
                <a:lnTo>
                  <a:pt x="1196" y="656"/>
                </a:lnTo>
                <a:lnTo>
                  <a:pt x="1157" y="663"/>
                </a:lnTo>
                <a:lnTo>
                  <a:pt x="1107" y="667"/>
                </a:lnTo>
                <a:lnTo>
                  <a:pt x="1070" y="668"/>
                </a:lnTo>
                <a:lnTo>
                  <a:pt x="1030" y="666"/>
                </a:lnTo>
                <a:lnTo>
                  <a:pt x="980" y="661"/>
                </a:lnTo>
                <a:lnTo>
                  <a:pt x="928" y="667"/>
                </a:lnTo>
                <a:lnTo>
                  <a:pt x="884" y="670"/>
                </a:lnTo>
                <a:lnTo>
                  <a:pt x="831" y="671"/>
                </a:lnTo>
                <a:lnTo>
                  <a:pt x="769" y="668"/>
                </a:lnTo>
                <a:lnTo>
                  <a:pt x="732" y="665"/>
                </a:lnTo>
                <a:lnTo>
                  <a:pt x="687" y="658"/>
                </a:lnTo>
                <a:lnTo>
                  <a:pt x="625" y="668"/>
                </a:lnTo>
                <a:lnTo>
                  <a:pt x="586" y="671"/>
                </a:lnTo>
                <a:lnTo>
                  <a:pt x="526" y="672"/>
                </a:lnTo>
                <a:lnTo>
                  <a:pt x="469" y="670"/>
                </a:lnTo>
                <a:lnTo>
                  <a:pt x="405" y="664"/>
                </a:lnTo>
                <a:lnTo>
                  <a:pt x="360" y="656"/>
                </a:lnTo>
                <a:lnTo>
                  <a:pt x="318" y="644"/>
                </a:lnTo>
                <a:lnTo>
                  <a:pt x="275" y="624"/>
                </a:lnTo>
                <a:lnTo>
                  <a:pt x="261" y="603"/>
                </a:lnTo>
                <a:lnTo>
                  <a:pt x="273" y="584"/>
                </a:lnTo>
                <a:lnTo>
                  <a:pt x="295" y="571"/>
                </a:lnTo>
                <a:lnTo>
                  <a:pt x="251" y="562"/>
                </a:lnTo>
                <a:lnTo>
                  <a:pt x="216" y="553"/>
                </a:lnTo>
                <a:lnTo>
                  <a:pt x="194" y="545"/>
                </a:lnTo>
                <a:lnTo>
                  <a:pt x="164" y="530"/>
                </a:lnTo>
                <a:lnTo>
                  <a:pt x="144" y="517"/>
                </a:lnTo>
                <a:lnTo>
                  <a:pt x="129" y="497"/>
                </a:lnTo>
                <a:lnTo>
                  <a:pt x="132" y="477"/>
                </a:lnTo>
                <a:lnTo>
                  <a:pt x="151" y="458"/>
                </a:lnTo>
                <a:lnTo>
                  <a:pt x="186" y="441"/>
                </a:lnTo>
                <a:lnTo>
                  <a:pt x="127" y="431"/>
                </a:lnTo>
                <a:lnTo>
                  <a:pt x="92" y="422"/>
                </a:lnTo>
                <a:lnTo>
                  <a:pt x="62" y="410"/>
                </a:lnTo>
                <a:lnTo>
                  <a:pt x="37" y="396"/>
                </a:lnTo>
                <a:lnTo>
                  <a:pt x="27" y="380"/>
                </a:lnTo>
                <a:lnTo>
                  <a:pt x="27" y="365"/>
                </a:lnTo>
                <a:lnTo>
                  <a:pt x="37" y="351"/>
                </a:lnTo>
                <a:lnTo>
                  <a:pt x="69" y="334"/>
                </a:lnTo>
                <a:lnTo>
                  <a:pt x="99" y="324"/>
                </a:lnTo>
                <a:lnTo>
                  <a:pt x="62" y="315"/>
                </a:lnTo>
                <a:lnTo>
                  <a:pt x="37" y="305"/>
                </a:lnTo>
                <a:lnTo>
                  <a:pt x="17" y="293"/>
                </a:lnTo>
                <a:lnTo>
                  <a:pt x="0" y="276"/>
                </a:lnTo>
                <a:lnTo>
                  <a:pt x="5" y="258"/>
                </a:lnTo>
                <a:lnTo>
                  <a:pt x="22" y="239"/>
                </a:lnTo>
                <a:lnTo>
                  <a:pt x="52" y="225"/>
                </a:lnTo>
                <a:lnTo>
                  <a:pt x="102" y="212"/>
                </a:lnTo>
                <a:lnTo>
                  <a:pt x="151" y="204"/>
                </a:lnTo>
                <a:lnTo>
                  <a:pt x="134" y="190"/>
                </a:lnTo>
                <a:lnTo>
                  <a:pt x="122" y="174"/>
                </a:lnTo>
                <a:lnTo>
                  <a:pt x="127" y="155"/>
                </a:lnTo>
                <a:lnTo>
                  <a:pt x="149" y="138"/>
                </a:lnTo>
                <a:lnTo>
                  <a:pt x="181" y="126"/>
                </a:lnTo>
                <a:lnTo>
                  <a:pt x="216" y="115"/>
                </a:lnTo>
                <a:lnTo>
                  <a:pt x="266" y="106"/>
                </a:lnTo>
                <a:lnTo>
                  <a:pt x="318" y="104"/>
                </a:lnTo>
                <a:lnTo>
                  <a:pt x="305" y="95"/>
                </a:lnTo>
                <a:lnTo>
                  <a:pt x="303" y="80"/>
                </a:lnTo>
                <a:lnTo>
                  <a:pt x="318" y="62"/>
                </a:lnTo>
                <a:lnTo>
                  <a:pt x="352" y="45"/>
                </a:lnTo>
                <a:lnTo>
                  <a:pt x="400" y="33"/>
                </a:lnTo>
                <a:lnTo>
                  <a:pt x="462" y="23"/>
                </a:lnTo>
                <a:lnTo>
                  <a:pt x="526" y="17"/>
                </a:lnTo>
                <a:lnTo>
                  <a:pt x="615" y="15"/>
                </a:lnTo>
                <a:lnTo>
                  <a:pt x="675" y="16"/>
                </a:lnTo>
                <a:lnTo>
                  <a:pt x="762" y="21"/>
                </a:lnTo>
                <a:lnTo>
                  <a:pt x="812" y="9"/>
                </a:lnTo>
                <a:lnTo>
                  <a:pt x="876" y="3"/>
                </a:lnTo>
                <a:lnTo>
                  <a:pt x="946" y="0"/>
                </a:lnTo>
                <a:lnTo>
                  <a:pt x="1018" y="0"/>
                </a:lnTo>
                <a:lnTo>
                  <a:pt x="1094" y="4"/>
                </a:lnTo>
                <a:lnTo>
                  <a:pt x="1152" y="12"/>
                </a:lnTo>
                <a:lnTo>
                  <a:pt x="1214" y="25"/>
                </a:lnTo>
                <a:lnTo>
                  <a:pt x="1261" y="39"/>
                </a:lnTo>
                <a:lnTo>
                  <a:pt x="1305" y="56"/>
                </a:lnTo>
                <a:lnTo>
                  <a:pt x="1335" y="77"/>
                </a:lnTo>
                <a:lnTo>
                  <a:pt x="1353" y="97"/>
                </a:lnTo>
                <a:lnTo>
                  <a:pt x="1360" y="106"/>
                </a:lnTo>
                <a:lnTo>
                  <a:pt x="1407" y="107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6C0351C-F281-49A5-A1F1-56355101ABAC}"/>
              </a:ext>
            </a:extLst>
          </p:cNvPr>
          <p:cNvSpPr>
            <a:spLocks/>
          </p:cNvSpPr>
          <p:nvPr/>
        </p:nvSpPr>
        <p:spPr bwMode="auto">
          <a:xfrm>
            <a:off x="5486400" y="3741410"/>
            <a:ext cx="2800350" cy="1643390"/>
          </a:xfrm>
          <a:custGeom>
            <a:avLst/>
            <a:gdLst>
              <a:gd name="T0" fmla="*/ 1457 w 1845"/>
              <a:gd name="T1" fmla="*/ 192 h 1153"/>
              <a:gd name="T2" fmla="*/ 1551 w 1845"/>
              <a:gd name="T3" fmla="*/ 230 h 1153"/>
              <a:gd name="T4" fmla="*/ 1603 w 1845"/>
              <a:gd name="T5" fmla="*/ 282 h 1153"/>
              <a:gd name="T6" fmla="*/ 1631 w 1845"/>
              <a:gd name="T7" fmla="*/ 356 h 1153"/>
              <a:gd name="T8" fmla="*/ 1601 w 1845"/>
              <a:gd name="T9" fmla="*/ 439 h 1153"/>
              <a:gd name="T10" fmla="*/ 1660 w 1845"/>
              <a:gd name="T11" fmla="*/ 486 h 1153"/>
              <a:gd name="T12" fmla="*/ 1777 w 1845"/>
              <a:gd name="T13" fmla="*/ 540 h 1153"/>
              <a:gd name="T14" fmla="*/ 1842 w 1845"/>
              <a:gd name="T15" fmla="*/ 628 h 1153"/>
              <a:gd name="T16" fmla="*/ 1829 w 1845"/>
              <a:gd name="T17" fmla="*/ 719 h 1153"/>
              <a:gd name="T18" fmla="*/ 1740 w 1845"/>
              <a:gd name="T19" fmla="*/ 805 h 1153"/>
              <a:gd name="T20" fmla="*/ 1628 w 1845"/>
              <a:gd name="T21" fmla="*/ 848 h 1153"/>
              <a:gd name="T22" fmla="*/ 1581 w 1845"/>
              <a:gd name="T23" fmla="*/ 886 h 1153"/>
              <a:gd name="T24" fmla="*/ 1551 w 1845"/>
              <a:gd name="T25" fmla="*/ 958 h 1153"/>
              <a:gd name="T26" fmla="*/ 1437 w 1845"/>
              <a:gd name="T27" fmla="*/ 1007 h 1153"/>
              <a:gd name="T28" fmla="*/ 1313 w 1845"/>
              <a:gd name="T29" fmla="*/ 1014 h 1153"/>
              <a:gd name="T30" fmla="*/ 1305 w 1845"/>
              <a:gd name="T31" fmla="*/ 1058 h 1153"/>
              <a:gd name="T32" fmla="*/ 1253 w 1845"/>
              <a:gd name="T33" fmla="*/ 1101 h 1153"/>
              <a:gd name="T34" fmla="*/ 1196 w 1845"/>
              <a:gd name="T35" fmla="*/ 1125 h 1153"/>
              <a:gd name="T36" fmla="*/ 1107 w 1845"/>
              <a:gd name="T37" fmla="*/ 1144 h 1153"/>
              <a:gd name="T38" fmla="*/ 1030 w 1845"/>
              <a:gd name="T39" fmla="*/ 1142 h 1153"/>
              <a:gd name="T40" fmla="*/ 928 w 1845"/>
              <a:gd name="T41" fmla="*/ 1144 h 1153"/>
              <a:gd name="T42" fmla="*/ 831 w 1845"/>
              <a:gd name="T43" fmla="*/ 1151 h 1153"/>
              <a:gd name="T44" fmla="*/ 732 w 1845"/>
              <a:gd name="T45" fmla="*/ 1141 h 1153"/>
              <a:gd name="T46" fmla="*/ 625 w 1845"/>
              <a:gd name="T47" fmla="*/ 1145 h 1153"/>
              <a:gd name="T48" fmla="*/ 526 w 1845"/>
              <a:gd name="T49" fmla="*/ 1152 h 1153"/>
              <a:gd name="T50" fmla="*/ 405 w 1845"/>
              <a:gd name="T51" fmla="*/ 1138 h 1153"/>
              <a:gd name="T52" fmla="*/ 318 w 1845"/>
              <a:gd name="T53" fmla="*/ 1104 h 1153"/>
              <a:gd name="T54" fmla="*/ 261 w 1845"/>
              <a:gd name="T55" fmla="*/ 1034 h 1153"/>
              <a:gd name="T56" fmla="*/ 295 w 1845"/>
              <a:gd name="T57" fmla="*/ 979 h 1153"/>
              <a:gd name="T58" fmla="*/ 216 w 1845"/>
              <a:gd name="T59" fmla="*/ 948 h 1153"/>
              <a:gd name="T60" fmla="*/ 164 w 1845"/>
              <a:gd name="T61" fmla="*/ 908 h 1153"/>
              <a:gd name="T62" fmla="*/ 129 w 1845"/>
              <a:gd name="T63" fmla="*/ 851 h 1153"/>
              <a:gd name="T64" fmla="*/ 151 w 1845"/>
              <a:gd name="T65" fmla="*/ 785 h 1153"/>
              <a:gd name="T66" fmla="*/ 127 w 1845"/>
              <a:gd name="T67" fmla="*/ 739 h 1153"/>
              <a:gd name="T68" fmla="*/ 62 w 1845"/>
              <a:gd name="T69" fmla="*/ 702 h 1153"/>
              <a:gd name="T70" fmla="*/ 27 w 1845"/>
              <a:gd name="T71" fmla="*/ 651 h 1153"/>
              <a:gd name="T72" fmla="*/ 37 w 1845"/>
              <a:gd name="T73" fmla="*/ 602 h 1153"/>
              <a:gd name="T74" fmla="*/ 99 w 1845"/>
              <a:gd name="T75" fmla="*/ 556 h 1153"/>
              <a:gd name="T76" fmla="*/ 37 w 1845"/>
              <a:gd name="T77" fmla="*/ 522 h 1153"/>
              <a:gd name="T78" fmla="*/ 0 w 1845"/>
              <a:gd name="T79" fmla="*/ 472 h 1153"/>
              <a:gd name="T80" fmla="*/ 22 w 1845"/>
              <a:gd name="T81" fmla="*/ 410 h 1153"/>
              <a:gd name="T82" fmla="*/ 102 w 1845"/>
              <a:gd name="T83" fmla="*/ 363 h 1153"/>
              <a:gd name="T84" fmla="*/ 134 w 1845"/>
              <a:gd name="T85" fmla="*/ 326 h 1153"/>
              <a:gd name="T86" fmla="*/ 127 w 1845"/>
              <a:gd name="T87" fmla="*/ 265 h 1153"/>
              <a:gd name="T88" fmla="*/ 181 w 1845"/>
              <a:gd name="T89" fmla="*/ 215 h 1153"/>
              <a:gd name="T90" fmla="*/ 266 w 1845"/>
              <a:gd name="T91" fmla="*/ 182 h 1153"/>
              <a:gd name="T92" fmla="*/ 305 w 1845"/>
              <a:gd name="T93" fmla="*/ 163 h 1153"/>
              <a:gd name="T94" fmla="*/ 318 w 1845"/>
              <a:gd name="T95" fmla="*/ 107 h 1153"/>
              <a:gd name="T96" fmla="*/ 400 w 1845"/>
              <a:gd name="T97" fmla="*/ 57 h 1153"/>
              <a:gd name="T98" fmla="*/ 526 w 1845"/>
              <a:gd name="T99" fmla="*/ 30 h 1153"/>
              <a:gd name="T100" fmla="*/ 675 w 1845"/>
              <a:gd name="T101" fmla="*/ 27 h 1153"/>
              <a:gd name="T102" fmla="*/ 812 w 1845"/>
              <a:gd name="T103" fmla="*/ 16 h 1153"/>
              <a:gd name="T104" fmla="*/ 946 w 1845"/>
              <a:gd name="T105" fmla="*/ 0 h 1153"/>
              <a:gd name="T106" fmla="*/ 1094 w 1845"/>
              <a:gd name="T107" fmla="*/ 7 h 1153"/>
              <a:gd name="T108" fmla="*/ 1214 w 1845"/>
              <a:gd name="T109" fmla="*/ 43 h 1153"/>
              <a:gd name="T110" fmla="*/ 1305 w 1845"/>
              <a:gd name="T111" fmla="*/ 96 h 1153"/>
              <a:gd name="T112" fmla="*/ 1353 w 1845"/>
              <a:gd name="T113" fmla="*/ 166 h 1153"/>
              <a:gd name="T114" fmla="*/ 1407 w 1845"/>
              <a:gd name="T115" fmla="*/ 183 h 11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45"/>
              <a:gd name="T175" fmla="*/ 0 h 1153"/>
              <a:gd name="T176" fmla="*/ 1845 w 1845"/>
              <a:gd name="T177" fmla="*/ 1153 h 11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45" h="1153">
                <a:moveTo>
                  <a:pt x="1407" y="183"/>
                </a:moveTo>
                <a:lnTo>
                  <a:pt x="1457" y="192"/>
                </a:lnTo>
                <a:lnTo>
                  <a:pt x="1511" y="207"/>
                </a:lnTo>
                <a:lnTo>
                  <a:pt x="1551" y="230"/>
                </a:lnTo>
                <a:lnTo>
                  <a:pt x="1586" y="258"/>
                </a:lnTo>
                <a:lnTo>
                  <a:pt x="1603" y="282"/>
                </a:lnTo>
                <a:lnTo>
                  <a:pt x="1623" y="312"/>
                </a:lnTo>
                <a:lnTo>
                  <a:pt x="1631" y="356"/>
                </a:lnTo>
                <a:lnTo>
                  <a:pt x="1623" y="400"/>
                </a:lnTo>
                <a:lnTo>
                  <a:pt x="1601" y="439"/>
                </a:lnTo>
                <a:lnTo>
                  <a:pt x="1576" y="469"/>
                </a:lnTo>
                <a:lnTo>
                  <a:pt x="1660" y="486"/>
                </a:lnTo>
                <a:lnTo>
                  <a:pt x="1725" y="509"/>
                </a:lnTo>
                <a:lnTo>
                  <a:pt x="1777" y="540"/>
                </a:lnTo>
                <a:lnTo>
                  <a:pt x="1814" y="579"/>
                </a:lnTo>
                <a:lnTo>
                  <a:pt x="1842" y="628"/>
                </a:lnTo>
                <a:lnTo>
                  <a:pt x="1844" y="676"/>
                </a:lnTo>
                <a:lnTo>
                  <a:pt x="1829" y="719"/>
                </a:lnTo>
                <a:lnTo>
                  <a:pt x="1797" y="768"/>
                </a:lnTo>
                <a:lnTo>
                  <a:pt x="1740" y="805"/>
                </a:lnTo>
                <a:lnTo>
                  <a:pt x="1683" y="831"/>
                </a:lnTo>
                <a:lnTo>
                  <a:pt x="1628" y="848"/>
                </a:lnTo>
                <a:lnTo>
                  <a:pt x="1559" y="851"/>
                </a:lnTo>
                <a:lnTo>
                  <a:pt x="1581" y="886"/>
                </a:lnTo>
                <a:lnTo>
                  <a:pt x="1573" y="925"/>
                </a:lnTo>
                <a:lnTo>
                  <a:pt x="1551" y="958"/>
                </a:lnTo>
                <a:lnTo>
                  <a:pt x="1502" y="987"/>
                </a:lnTo>
                <a:lnTo>
                  <a:pt x="1437" y="1007"/>
                </a:lnTo>
                <a:lnTo>
                  <a:pt x="1365" y="1015"/>
                </a:lnTo>
                <a:lnTo>
                  <a:pt x="1313" y="1014"/>
                </a:lnTo>
                <a:lnTo>
                  <a:pt x="1318" y="1034"/>
                </a:lnTo>
                <a:lnTo>
                  <a:pt x="1305" y="1058"/>
                </a:lnTo>
                <a:lnTo>
                  <a:pt x="1281" y="1081"/>
                </a:lnTo>
                <a:lnTo>
                  <a:pt x="1253" y="1101"/>
                </a:lnTo>
                <a:lnTo>
                  <a:pt x="1229" y="1113"/>
                </a:lnTo>
                <a:lnTo>
                  <a:pt x="1196" y="1125"/>
                </a:lnTo>
                <a:lnTo>
                  <a:pt x="1157" y="1137"/>
                </a:lnTo>
                <a:lnTo>
                  <a:pt x="1107" y="1144"/>
                </a:lnTo>
                <a:lnTo>
                  <a:pt x="1070" y="1145"/>
                </a:lnTo>
                <a:lnTo>
                  <a:pt x="1030" y="1142"/>
                </a:lnTo>
                <a:lnTo>
                  <a:pt x="980" y="1134"/>
                </a:lnTo>
                <a:lnTo>
                  <a:pt x="928" y="1144"/>
                </a:lnTo>
                <a:lnTo>
                  <a:pt x="884" y="1149"/>
                </a:lnTo>
                <a:lnTo>
                  <a:pt x="831" y="1151"/>
                </a:lnTo>
                <a:lnTo>
                  <a:pt x="769" y="1145"/>
                </a:lnTo>
                <a:lnTo>
                  <a:pt x="732" y="1141"/>
                </a:lnTo>
                <a:lnTo>
                  <a:pt x="687" y="1128"/>
                </a:lnTo>
                <a:lnTo>
                  <a:pt x="625" y="1145"/>
                </a:lnTo>
                <a:lnTo>
                  <a:pt x="586" y="1151"/>
                </a:lnTo>
                <a:lnTo>
                  <a:pt x="526" y="1152"/>
                </a:lnTo>
                <a:lnTo>
                  <a:pt x="469" y="1149"/>
                </a:lnTo>
                <a:lnTo>
                  <a:pt x="405" y="1138"/>
                </a:lnTo>
                <a:lnTo>
                  <a:pt x="360" y="1125"/>
                </a:lnTo>
                <a:lnTo>
                  <a:pt x="318" y="1104"/>
                </a:lnTo>
                <a:lnTo>
                  <a:pt x="275" y="1070"/>
                </a:lnTo>
                <a:lnTo>
                  <a:pt x="261" y="1034"/>
                </a:lnTo>
                <a:lnTo>
                  <a:pt x="273" y="1001"/>
                </a:lnTo>
                <a:lnTo>
                  <a:pt x="295" y="979"/>
                </a:lnTo>
                <a:lnTo>
                  <a:pt x="251" y="964"/>
                </a:lnTo>
                <a:lnTo>
                  <a:pt x="216" y="948"/>
                </a:lnTo>
                <a:lnTo>
                  <a:pt x="194" y="935"/>
                </a:lnTo>
                <a:lnTo>
                  <a:pt x="164" y="908"/>
                </a:lnTo>
                <a:lnTo>
                  <a:pt x="144" y="886"/>
                </a:lnTo>
                <a:lnTo>
                  <a:pt x="129" y="851"/>
                </a:lnTo>
                <a:lnTo>
                  <a:pt x="132" y="818"/>
                </a:lnTo>
                <a:lnTo>
                  <a:pt x="151" y="785"/>
                </a:lnTo>
                <a:lnTo>
                  <a:pt x="186" y="756"/>
                </a:lnTo>
                <a:lnTo>
                  <a:pt x="127" y="739"/>
                </a:lnTo>
                <a:lnTo>
                  <a:pt x="92" y="723"/>
                </a:lnTo>
                <a:lnTo>
                  <a:pt x="62" y="702"/>
                </a:lnTo>
                <a:lnTo>
                  <a:pt x="37" y="678"/>
                </a:lnTo>
                <a:lnTo>
                  <a:pt x="27" y="651"/>
                </a:lnTo>
                <a:lnTo>
                  <a:pt x="27" y="626"/>
                </a:lnTo>
                <a:lnTo>
                  <a:pt x="37" y="602"/>
                </a:lnTo>
                <a:lnTo>
                  <a:pt x="69" y="573"/>
                </a:lnTo>
                <a:lnTo>
                  <a:pt x="99" y="556"/>
                </a:lnTo>
                <a:lnTo>
                  <a:pt x="62" y="540"/>
                </a:lnTo>
                <a:lnTo>
                  <a:pt x="37" y="522"/>
                </a:lnTo>
                <a:lnTo>
                  <a:pt x="17" y="502"/>
                </a:lnTo>
                <a:lnTo>
                  <a:pt x="0" y="472"/>
                </a:lnTo>
                <a:lnTo>
                  <a:pt x="5" y="442"/>
                </a:lnTo>
                <a:lnTo>
                  <a:pt x="22" y="410"/>
                </a:lnTo>
                <a:lnTo>
                  <a:pt x="52" y="386"/>
                </a:lnTo>
                <a:lnTo>
                  <a:pt x="102" y="363"/>
                </a:lnTo>
                <a:lnTo>
                  <a:pt x="151" y="349"/>
                </a:lnTo>
                <a:lnTo>
                  <a:pt x="134" y="326"/>
                </a:lnTo>
                <a:lnTo>
                  <a:pt x="122" y="298"/>
                </a:lnTo>
                <a:lnTo>
                  <a:pt x="127" y="265"/>
                </a:lnTo>
                <a:lnTo>
                  <a:pt x="149" y="237"/>
                </a:lnTo>
                <a:lnTo>
                  <a:pt x="181" y="215"/>
                </a:lnTo>
                <a:lnTo>
                  <a:pt x="216" y="197"/>
                </a:lnTo>
                <a:lnTo>
                  <a:pt x="266" y="182"/>
                </a:lnTo>
                <a:lnTo>
                  <a:pt x="318" y="179"/>
                </a:lnTo>
                <a:lnTo>
                  <a:pt x="305" y="163"/>
                </a:lnTo>
                <a:lnTo>
                  <a:pt x="303" y="137"/>
                </a:lnTo>
                <a:lnTo>
                  <a:pt x="318" y="107"/>
                </a:lnTo>
                <a:lnTo>
                  <a:pt x="352" y="77"/>
                </a:lnTo>
                <a:lnTo>
                  <a:pt x="400" y="57"/>
                </a:lnTo>
                <a:lnTo>
                  <a:pt x="462" y="40"/>
                </a:lnTo>
                <a:lnTo>
                  <a:pt x="526" y="30"/>
                </a:lnTo>
                <a:lnTo>
                  <a:pt x="615" y="26"/>
                </a:lnTo>
                <a:lnTo>
                  <a:pt x="675" y="27"/>
                </a:lnTo>
                <a:lnTo>
                  <a:pt x="762" y="36"/>
                </a:lnTo>
                <a:lnTo>
                  <a:pt x="812" y="16"/>
                </a:lnTo>
                <a:lnTo>
                  <a:pt x="876" y="6"/>
                </a:lnTo>
                <a:lnTo>
                  <a:pt x="946" y="0"/>
                </a:lnTo>
                <a:lnTo>
                  <a:pt x="1018" y="0"/>
                </a:lnTo>
                <a:lnTo>
                  <a:pt x="1094" y="7"/>
                </a:lnTo>
                <a:lnTo>
                  <a:pt x="1152" y="20"/>
                </a:lnTo>
                <a:lnTo>
                  <a:pt x="1214" y="43"/>
                </a:lnTo>
                <a:lnTo>
                  <a:pt x="1261" y="67"/>
                </a:lnTo>
                <a:lnTo>
                  <a:pt x="1305" y="96"/>
                </a:lnTo>
                <a:lnTo>
                  <a:pt x="1335" y="132"/>
                </a:lnTo>
                <a:lnTo>
                  <a:pt x="1353" y="166"/>
                </a:lnTo>
                <a:lnTo>
                  <a:pt x="1360" y="182"/>
                </a:lnTo>
                <a:lnTo>
                  <a:pt x="1407" y="183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FFF39CC-5443-4383-9C4F-892B8B8394BA}"/>
              </a:ext>
            </a:extLst>
          </p:cNvPr>
          <p:cNvSpPr>
            <a:spLocks/>
          </p:cNvSpPr>
          <p:nvPr/>
        </p:nvSpPr>
        <p:spPr bwMode="auto">
          <a:xfrm>
            <a:off x="5776913" y="2687638"/>
            <a:ext cx="2801937" cy="1020762"/>
          </a:xfrm>
          <a:custGeom>
            <a:avLst/>
            <a:gdLst>
              <a:gd name="T0" fmla="*/ 1457 w 1845"/>
              <a:gd name="T1" fmla="*/ 112 h 673"/>
              <a:gd name="T2" fmla="*/ 1551 w 1845"/>
              <a:gd name="T3" fmla="*/ 134 h 673"/>
              <a:gd name="T4" fmla="*/ 1603 w 1845"/>
              <a:gd name="T5" fmla="*/ 165 h 673"/>
              <a:gd name="T6" fmla="*/ 1631 w 1845"/>
              <a:gd name="T7" fmla="*/ 208 h 673"/>
              <a:gd name="T8" fmla="*/ 1601 w 1845"/>
              <a:gd name="T9" fmla="*/ 256 h 673"/>
              <a:gd name="T10" fmla="*/ 1660 w 1845"/>
              <a:gd name="T11" fmla="*/ 284 h 673"/>
              <a:gd name="T12" fmla="*/ 1777 w 1845"/>
              <a:gd name="T13" fmla="*/ 315 h 673"/>
              <a:gd name="T14" fmla="*/ 1842 w 1845"/>
              <a:gd name="T15" fmla="*/ 367 h 673"/>
              <a:gd name="T16" fmla="*/ 1829 w 1845"/>
              <a:gd name="T17" fmla="*/ 420 h 673"/>
              <a:gd name="T18" fmla="*/ 1740 w 1845"/>
              <a:gd name="T19" fmla="*/ 469 h 673"/>
              <a:gd name="T20" fmla="*/ 1628 w 1845"/>
              <a:gd name="T21" fmla="*/ 495 h 673"/>
              <a:gd name="T22" fmla="*/ 1581 w 1845"/>
              <a:gd name="T23" fmla="*/ 517 h 673"/>
              <a:gd name="T24" fmla="*/ 1551 w 1845"/>
              <a:gd name="T25" fmla="*/ 559 h 673"/>
              <a:gd name="T26" fmla="*/ 1437 w 1845"/>
              <a:gd name="T27" fmla="*/ 588 h 673"/>
              <a:gd name="T28" fmla="*/ 1313 w 1845"/>
              <a:gd name="T29" fmla="*/ 592 h 673"/>
              <a:gd name="T30" fmla="*/ 1305 w 1845"/>
              <a:gd name="T31" fmla="*/ 617 h 673"/>
              <a:gd name="T32" fmla="*/ 1253 w 1845"/>
              <a:gd name="T33" fmla="*/ 642 h 673"/>
              <a:gd name="T34" fmla="*/ 1196 w 1845"/>
              <a:gd name="T35" fmla="*/ 656 h 673"/>
              <a:gd name="T36" fmla="*/ 1107 w 1845"/>
              <a:gd name="T37" fmla="*/ 667 h 673"/>
              <a:gd name="T38" fmla="*/ 1030 w 1845"/>
              <a:gd name="T39" fmla="*/ 666 h 673"/>
              <a:gd name="T40" fmla="*/ 928 w 1845"/>
              <a:gd name="T41" fmla="*/ 667 h 673"/>
              <a:gd name="T42" fmla="*/ 831 w 1845"/>
              <a:gd name="T43" fmla="*/ 671 h 673"/>
              <a:gd name="T44" fmla="*/ 732 w 1845"/>
              <a:gd name="T45" fmla="*/ 665 h 673"/>
              <a:gd name="T46" fmla="*/ 625 w 1845"/>
              <a:gd name="T47" fmla="*/ 668 h 673"/>
              <a:gd name="T48" fmla="*/ 526 w 1845"/>
              <a:gd name="T49" fmla="*/ 672 h 673"/>
              <a:gd name="T50" fmla="*/ 405 w 1845"/>
              <a:gd name="T51" fmla="*/ 664 h 673"/>
              <a:gd name="T52" fmla="*/ 318 w 1845"/>
              <a:gd name="T53" fmla="*/ 644 h 673"/>
              <a:gd name="T54" fmla="*/ 261 w 1845"/>
              <a:gd name="T55" fmla="*/ 603 h 673"/>
              <a:gd name="T56" fmla="*/ 295 w 1845"/>
              <a:gd name="T57" fmla="*/ 571 h 673"/>
              <a:gd name="T58" fmla="*/ 216 w 1845"/>
              <a:gd name="T59" fmla="*/ 553 h 673"/>
              <a:gd name="T60" fmla="*/ 164 w 1845"/>
              <a:gd name="T61" fmla="*/ 530 h 673"/>
              <a:gd name="T62" fmla="*/ 129 w 1845"/>
              <a:gd name="T63" fmla="*/ 497 h 673"/>
              <a:gd name="T64" fmla="*/ 151 w 1845"/>
              <a:gd name="T65" fmla="*/ 458 h 673"/>
              <a:gd name="T66" fmla="*/ 127 w 1845"/>
              <a:gd name="T67" fmla="*/ 431 h 673"/>
              <a:gd name="T68" fmla="*/ 62 w 1845"/>
              <a:gd name="T69" fmla="*/ 410 h 673"/>
              <a:gd name="T70" fmla="*/ 27 w 1845"/>
              <a:gd name="T71" fmla="*/ 380 h 673"/>
              <a:gd name="T72" fmla="*/ 37 w 1845"/>
              <a:gd name="T73" fmla="*/ 351 h 673"/>
              <a:gd name="T74" fmla="*/ 99 w 1845"/>
              <a:gd name="T75" fmla="*/ 324 h 673"/>
              <a:gd name="T76" fmla="*/ 37 w 1845"/>
              <a:gd name="T77" fmla="*/ 305 h 673"/>
              <a:gd name="T78" fmla="*/ 0 w 1845"/>
              <a:gd name="T79" fmla="*/ 276 h 673"/>
              <a:gd name="T80" fmla="*/ 22 w 1845"/>
              <a:gd name="T81" fmla="*/ 239 h 673"/>
              <a:gd name="T82" fmla="*/ 102 w 1845"/>
              <a:gd name="T83" fmla="*/ 212 h 673"/>
              <a:gd name="T84" fmla="*/ 134 w 1845"/>
              <a:gd name="T85" fmla="*/ 190 h 673"/>
              <a:gd name="T86" fmla="*/ 127 w 1845"/>
              <a:gd name="T87" fmla="*/ 155 h 673"/>
              <a:gd name="T88" fmla="*/ 181 w 1845"/>
              <a:gd name="T89" fmla="*/ 126 h 673"/>
              <a:gd name="T90" fmla="*/ 266 w 1845"/>
              <a:gd name="T91" fmla="*/ 106 h 673"/>
              <a:gd name="T92" fmla="*/ 305 w 1845"/>
              <a:gd name="T93" fmla="*/ 95 h 673"/>
              <a:gd name="T94" fmla="*/ 318 w 1845"/>
              <a:gd name="T95" fmla="*/ 62 h 673"/>
              <a:gd name="T96" fmla="*/ 400 w 1845"/>
              <a:gd name="T97" fmla="*/ 33 h 673"/>
              <a:gd name="T98" fmla="*/ 526 w 1845"/>
              <a:gd name="T99" fmla="*/ 17 h 673"/>
              <a:gd name="T100" fmla="*/ 675 w 1845"/>
              <a:gd name="T101" fmla="*/ 16 h 673"/>
              <a:gd name="T102" fmla="*/ 812 w 1845"/>
              <a:gd name="T103" fmla="*/ 9 h 673"/>
              <a:gd name="T104" fmla="*/ 946 w 1845"/>
              <a:gd name="T105" fmla="*/ 0 h 673"/>
              <a:gd name="T106" fmla="*/ 1094 w 1845"/>
              <a:gd name="T107" fmla="*/ 4 h 673"/>
              <a:gd name="T108" fmla="*/ 1214 w 1845"/>
              <a:gd name="T109" fmla="*/ 25 h 673"/>
              <a:gd name="T110" fmla="*/ 1305 w 1845"/>
              <a:gd name="T111" fmla="*/ 56 h 673"/>
              <a:gd name="T112" fmla="*/ 1353 w 1845"/>
              <a:gd name="T113" fmla="*/ 97 h 673"/>
              <a:gd name="T114" fmla="*/ 1407 w 1845"/>
              <a:gd name="T115" fmla="*/ 107 h 6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45"/>
              <a:gd name="T175" fmla="*/ 0 h 673"/>
              <a:gd name="T176" fmla="*/ 1845 w 1845"/>
              <a:gd name="T177" fmla="*/ 673 h 6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45" h="673">
                <a:moveTo>
                  <a:pt x="1407" y="107"/>
                </a:moveTo>
                <a:lnTo>
                  <a:pt x="1457" y="112"/>
                </a:lnTo>
                <a:lnTo>
                  <a:pt x="1511" y="121"/>
                </a:lnTo>
                <a:lnTo>
                  <a:pt x="1551" y="134"/>
                </a:lnTo>
                <a:lnTo>
                  <a:pt x="1586" y="151"/>
                </a:lnTo>
                <a:lnTo>
                  <a:pt x="1603" y="165"/>
                </a:lnTo>
                <a:lnTo>
                  <a:pt x="1623" y="182"/>
                </a:lnTo>
                <a:lnTo>
                  <a:pt x="1631" y="208"/>
                </a:lnTo>
                <a:lnTo>
                  <a:pt x="1623" y="233"/>
                </a:lnTo>
                <a:lnTo>
                  <a:pt x="1601" y="256"/>
                </a:lnTo>
                <a:lnTo>
                  <a:pt x="1576" y="274"/>
                </a:lnTo>
                <a:lnTo>
                  <a:pt x="1660" y="284"/>
                </a:lnTo>
                <a:lnTo>
                  <a:pt x="1725" y="297"/>
                </a:lnTo>
                <a:lnTo>
                  <a:pt x="1777" y="315"/>
                </a:lnTo>
                <a:lnTo>
                  <a:pt x="1814" y="338"/>
                </a:lnTo>
                <a:lnTo>
                  <a:pt x="1842" y="367"/>
                </a:lnTo>
                <a:lnTo>
                  <a:pt x="1844" y="394"/>
                </a:lnTo>
                <a:lnTo>
                  <a:pt x="1829" y="420"/>
                </a:lnTo>
                <a:lnTo>
                  <a:pt x="1797" y="448"/>
                </a:lnTo>
                <a:lnTo>
                  <a:pt x="1740" y="469"/>
                </a:lnTo>
                <a:lnTo>
                  <a:pt x="1683" y="485"/>
                </a:lnTo>
                <a:lnTo>
                  <a:pt x="1628" y="495"/>
                </a:lnTo>
                <a:lnTo>
                  <a:pt x="1559" y="497"/>
                </a:lnTo>
                <a:lnTo>
                  <a:pt x="1581" y="517"/>
                </a:lnTo>
                <a:lnTo>
                  <a:pt x="1573" y="540"/>
                </a:lnTo>
                <a:lnTo>
                  <a:pt x="1551" y="559"/>
                </a:lnTo>
                <a:lnTo>
                  <a:pt x="1502" y="576"/>
                </a:lnTo>
                <a:lnTo>
                  <a:pt x="1437" y="588"/>
                </a:lnTo>
                <a:lnTo>
                  <a:pt x="1365" y="592"/>
                </a:lnTo>
                <a:lnTo>
                  <a:pt x="1313" y="592"/>
                </a:lnTo>
                <a:lnTo>
                  <a:pt x="1318" y="603"/>
                </a:lnTo>
                <a:lnTo>
                  <a:pt x="1305" y="617"/>
                </a:lnTo>
                <a:lnTo>
                  <a:pt x="1281" y="631"/>
                </a:lnTo>
                <a:lnTo>
                  <a:pt x="1253" y="642"/>
                </a:lnTo>
                <a:lnTo>
                  <a:pt x="1229" y="649"/>
                </a:lnTo>
                <a:lnTo>
                  <a:pt x="1196" y="656"/>
                </a:lnTo>
                <a:lnTo>
                  <a:pt x="1157" y="663"/>
                </a:lnTo>
                <a:lnTo>
                  <a:pt x="1107" y="667"/>
                </a:lnTo>
                <a:lnTo>
                  <a:pt x="1070" y="668"/>
                </a:lnTo>
                <a:lnTo>
                  <a:pt x="1030" y="666"/>
                </a:lnTo>
                <a:lnTo>
                  <a:pt x="980" y="661"/>
                </a:lnTo>
                <a:lnTo>
                  <a:pt x="928" y="667"/>
                </a:lnTo>
                <a:lnTo>
                  <a:pt x="884" y="670"/>
                </a:lnTo>
                <a:lnTo>
                  <a:pt x="831" y="671"/>
                </a:lnTo>
                <a:lnTo>
                  <a:pt x="769" y="668"/>
                </a:lnTo>
                <a:lnTo>
                  <a:pt x="732" y="665"/>
                </a:lnTo>
                <a:lnTo>
                  <a:pt x="687" y="658"/>
                </a:lnTo>
                <a:lnTo>
                  <a:pt x="625" y="668"/>
                </a:lnTo>
                <a:lnTo>
                  <a:pt x="586" y="671"/>
                </a:lnTo>
                <a:lnTo>
                  <a:pt x="526" y="672"/>
                </a:lnTo>
                <a:lnTo>
                  <a:pt x="469" y="670"/>
                </a:lnTo>
                <a:lnTo>
                  <a:pt x="405" y="664"/>
                </a:lnTo>
                <a:lnTo>
                  <a:pt x="360" y="656"/>
                </a:lnTo>
                <a:lnTo>
                  <a:pt x="318" y="644"/>
                </a:lnTo>
                <a:lnTo>
                  <a:pt x="275" y="624"/>
                </a:lnTo>
                <a:lnTo>
                  <a:pt x="261" y="603"/>
                </a:lnTo>
                <a:lnTo>
                  <a:pt x="273" y="584"/>
                </a:lnTo>
                <a:lnTo>
                  <a:pt x="295" y="571"/>
                </a:lnTo>
                <a:lnTo>
                  <a:pt x="251" y="562"/>
                </a:lnTo>
                <a:lnTo>
                  <a:pt x="216" y="553"/>
                </a:lnTo>
                <a:lnTo>
                  <a:pt x="194" y="545"/>
                </a:lnTo>
                <a:lnTo>
                  <a:pt x="164" y="530"/>
                </a:lnTo>
                <a:lnTo>
                  <a:pt x="144" y="517"/>
                </a:lnTo>
                <a:lnTo>
                  <a:pt x="129" y="497"/>
                </a:lnTo>
                <a:lnTo>
                  <a:pt x="132" y="477"/>
                </a:lnTo>
                <a:lnTo>
                  <a:pt x="151" y="458"/>
                </a:lnTo>
                <a:lnTo>
                  <a:pt x="186" y="441"/>
                </a:lnTo>
                <a:lnTo>
                  <a:pt x="127" y="431"/>
                </a:lnTo>
                <a:lnTo>
                  <a:pt x="92" y="422"/>
                </a:lnTo>
                <a:lnTo>
                  <a:pt x="62" y="410"/>
                </a:lnTo>
                <a:lnTo>
                  <a:pt x="37" y="396"/>
                </a:lnTo>
                <a:lnTo>
                  <a:pt x="27" y="380"/>
                </a:lnTo>
                <a:lnTo>
                  <a:pt x="27" y="365"/>
                </a:lnTo>
                <a:lnTo>
                  <a:pt x="37" y="351"/>
                </a:lnTo>
                <a:lnTo>
                  <a:pt x="69" y="334"/>
                </a:lnTo>
                <a:lnTo>
                  <a:pt x="99" y="324"/>
                </a:lnTo>
                <a:lnTo>
                  <a:pt x="62" y="315"/>
                </a:lnTo>
                <a:lnTo>
                  <a:pt x="37" y="305"/>
                </a:lnTo>
                <a:lnTo>
                  <a:pt x="17" y="293"/>
                </a:lnTo>
                <a:lnTo>
                  <a:pt x="0" y="276"/>
                </a:lnTo>
                <a:lnTo>
                  <a:pt x="5" y="258"/>
                </a:lnTo>
                <a:lnTo>
                  <a:pt x="22" y="239"/>
                </a:lnTo>
                <a:lnTo>
                  <a:pt x="52" y="225"/>
                </a:lnTo>
                <a:lnTo>
                  <a:pt x="102" y="212"/>
                </a:lnTo>
                <a:lnTo>
                  <a:pt x="151" y="204"/>
                </a:lnTo>
                <a:lnTo>
                  <a:pt x="134" y="190"/>
                </a:lnTo>
                <a:lnTo>
                  <a:pt x="122" y="174"/>
                </a:lnTo>
                <a:lnTo>
                  <a:pt x="127" y="155"/>
                </a:lnTo>
                <a:lnTo>
                  <a:pt x="149" y="138"/>
                </a:lnTo>
                <a:lnTo>
                  <a:pt x="181" y="126"/>
                </a:lnTo>
                <a:lnTo>
                  <a:pt x="216" y="115"/>
                </a:lnTo>
                <a:lnTo>
                  <a:pt x="266" y="106"/>
                </a:lnTo>
                <a:lnTo>
                  <a:pt x="318" y="104"/>
                </a:lnTo>
                <a:lnTo>
                  <a:pt x="305" y="95"/>
                </a:lnTo>
                <a:lnTo>
                  <a:pt x="303" y="80"/>
                </a:lnTo>
                <a:lnTo>
                  <a:pt x="318" y="62"/>
                </a:lnTo>
                <a:lnTo>
                  <a:pt x="352" y="45"/>
                </a:lnTo>
                <a:lnTo>
                  <a:pt x="400" y="33"/>
                </a:lnTo>
                <a:lnTo>
                  <a:pt x="462" y="23"/>
                </a:lnTo>
                <a:lnTo>
                  <a:pt x="526" y="17"/>
                </a:lnTo>
                <a:lnTo>
                  <a:pt x="615" y="15"/>
                </a:lnTo>
                <a:lnTo>
                  <a:pt x="675" y="16"/>
                </a:lnTo>
                <a:lnTo>
                  <a:pt x="762" y="21"/>
                </a:lnTo>
                <a:lnTo>
                  <a:pt x="812" y="9"/>
                </a:lnTo>
                <a:lnTo>
                  <a:pt x="876" y="3"/>
                </a:lnTo>
                <a:lnTo>
                  <a:pt x="946" y="0"/>
                </a:lnTo>
                <a:lnTo>
                  <a:pt x="1018" y="0"/>
                </a:lnTo>
                <a:lnTo>
                  <a:pt x="1094" y="4"/>
                </a:lnTo>
                <a:lnTo>
                  <a:pt x="1152" y="12"/>
                </a:lnTo>
                <a:lnTo>
                  <a:pt x="1214" y="25"/>
                </a:lnTo>
                <a:lnTo>
                  <a:pt x="1261" y="39"/>
                </a:lnTo>
                <a:lnTo>
                  <a:pt x="1305" y="56"/>
                </a:lnTo>
                <a:lnTo>
                  <a:pt x="1335" y="77"/>
                </a:lnTo>
                <a:lnTo>
                  <a:pt x="1353" y="97"/>
                </a:lnTo>
                <a:lnTo>
                  <a:pt x="1360" y="106"/>
                </a:lnTo>
                <a:lnTo>
                  <a:pt x="1407" y="107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8BAFDFE5-D1D7-4208-863B-A377F6C8349C}"/>
              </a:ext>
            </a:extLst>
          </p:cNvPr>
          <p:cNvSpPr>
            <a:spLocks/>
          </p:cNvSpPr>
          <p:nvPr/>
        </p:nvSpPr>
        <p:spPr bwMode="auto">
          <a:xfrm>
            <a:off x="76200" y="2646782"/>
            <a:ext cx="2246065" cy="804863"/>
          </a:xfrm>
          <a:custGeom>
            <a:avLst/>
            <a:gdLst>
              <a:gd name="T0" fmla="*/ 1457 w 1845"/>
              <a:gd name="T1" fmla="*/ 88 h 529"/>
              <a:gd name="T2" fmla="*/ 1551 w 1845"/>
              <a:gd name="T3" fmla="*/ 105 h 529"/>
              <a:gd name="T4" fmla="*/ 1603 w 1845"/>
              <a:gd name="T5" fmla="*/ 129 h 529"/>
              <a:gd name="T6" fmla="*/ 1631 w 1845"/>
              <a:gd name="T7" fmla="*/ 163 h 529"/>
              <a:gd name="T8" fmla="*/ 1601 w 1845"/>
              <a:gd name="T9" fmla="*/ 201 h 529"/>
              <a:gd name="T10" fmla="*/ 1660 w 1845"/>
              <a:gd name="T11" fmla="*/ 223 h 529"/>
              <a:gd name="T12" fmla="*/ 1777 w 1845"/>
              <a:gd name="T13" fmla="*/ 247 h 529"/>
              <a:gd name="T14" fmla="*/ 1842 w 1845"/>
              <a:gd name="T15" fmla="*/ 288 h 529"/>
              <a:gd name="T16" fmla="*/ 1829 w 1845"/>
              <a:gd name="T17" fmla="*/ 330 h 529"/>
              <a:gd name="T18" fmla="*/ 1740 w 1845"/>
              <a:gd name="T19" fmla="*/ 369 h 529"/>
              <a:gd name="T20" fmla="*/ 1628 w 1845"/>
              <a:gd name="T21" fmla="*/ 389 h 529"/>
              <a:gd name="T22" fmla="*/ 1581 w 1845"/>
              <a:gd name="T23" fmla="*/ 406 h 529"/>
              <a:gd name="T24" fmla="*/ 1551 w 1845"/>
              <a:gd name="T25" fmla="*/ 439 h 529"/>
              <a:gd name="T26" fmla="*/ 1437 w 1845"/>
              <a:gd name="T27" fmla="*/ 462 h 529"/>
              <a:gd name="T28" fmla="*/ 1313 w 1845"/>
              <a:gd name="T29" fmla="*/ 465 h 529"/>
              <a:gd name="T30" fmla="*/ 1305 w 1845"/>
              <a:gd name="T31" fmla="*/ 485 h 529"/>
              <a:gd name="T32" fmla="*/ 1253 w 1845"/>
              <a:gd name="T33" fmla="*/ 505 h 529"/>
              <a:gd name="T34" fmla="*/ 1196 w 1845"/>
              <a:gd name="T35" fmla="*/ 515 h 529"/>
              <a:gd name="T36" fmla="*/ 1107 w 1845"/>
              <a:gd name="T37" fmla="*/ 524 h 529"/>
              <a:gd name="T38" fmla="*/ 1030 w 1845"/>
              <a:gd name="T39" fmla="*/ 523 h 529"/>
              <a:gd name="T40" fmla="*/ 928 w 1845"/>
              <a:gd name="T41" fmla="*/ 524 h 529"/>
              <a:gd name="T42" fmla="*/ 831 w 1845"/>
              <a:gd name="T43" fmla="*/ 527 h 529"/>
              <a:gd name="T44" fmla="*/ 732 w 1845"/>
              <a:gd name="T45" fmla="*/ 523 h 529"/>
              <a:gd name="T46" fmla="*/ 625 w 1845"/>
              <a:gd name="T47" fmla="*/ 525 h 529"/>
              <a:gd name="T48" fmla="*/ 526 w 1845"/>
              <a:gd name="T49" fmla="*/ 528 h 529"/>
              <a:gd name="T50" fmla="*/ 405 w 1845"/>
              <a:gd name="T51" fmla="*/ 522 h 529"/>
              <a:gd name="T52" fmla="*/ 318 w 1845"/>
              <a:gd name="T53" fmla="*/ 506 h 529"/>
              <a:gd name="T54" fmla="*/ 261 w 1845"/>
              <a:gd name="T55" fmla="*/ 474 h 529"/>
              <a:gd name="T56" fmla="*/ 295 w 1845"/>
              <a:gd name="T57" fmla="*/ 449 h 529"/>
              <a:gd name="T58" fmla="*/ 216 w 1845"/>
              <a:gd name="T59" fmla="*/ 435 h 529"/>
              <a:gd name="T60" fmla="*/ 164 w 1845"/>
              <a:gd name="T61" fmla="*/ 416 h 529"/>
              <a:gd name="T62" fmla="*/ 129 w 1845"/>
              <a:gd name="T63" fmla="*/ 390 h 529"/>
              <a:gd name="T64" fmla="*/ 151 w 1845"/>
              <a:gd name="T65" fmla="*/ 360 h 529"/>
              <a:gd name="T66" fmla="*/ 127 w 1845"/>
              <a:gd name="T67" fmla="*/ 339 h 529"/>
              <a:gd name="T68" fmla="*/ 62 w 1845"/>
              <a:gd name="T69" fmla="*/ 322 h 529"/>
              <a:gd name="T70" fmla="*/ 27 w 1845"/>
              <a:gd name="T71" fmla="*/ 298 h 529"/>
              <a:gd name="T72" fmla="*/ 37 w 1845"/>
              <a:gd name="T73" fmla="*/ 276 h 529"/>
              <a:gd name="T74" fmla="*/ 99 w 1845"/>
              <a:gd name="T75" fmla="*/ 255 h 529"/>
              <a:gd name="T76" fmla="*/ 37 w 1845"/>
              <a:gd name="T77" fmla="*/ 239 h 529"/>
              <a:gd name="T78" fmla="*/ 0 w 1845"/>
              <a:gd name="T79" fmla="*/ 217 h 529"/>
              <a:gd name="T80" fmla="*/ 22 w 1845"/>
              <a:gd name="T81" fmla="*/ 188 h 529"/>
              <a:gd name="T82" fmla="*/ 102 w 1845"/>
              <a:gd name="T83" fmla="*/ 166 h 529"/>
              <a:gd name="T84" fmla="*/ 134 w 1845"/>
              <a:gd name="T85" fmla="*/ 149 h 529"/>
              <a:gd name="T86" fmla="*/ 127 w 1845"/>
              <a:gd name="T87" fmla="*/ 122 h 529"/>
              <a:gd name="T88" fmla="*/ 181 w 1845"/>
              <a:gd name="T89" fmla="*/ 99 h 529"/>
              <a:gd name="T90" fmla="*/ 266 w 1845"/>
              <a:gd name="T91" fmla="*/ 83 h 529"/>
              <a:gd name="T92" fmla="*/ 305 w 1845"/>
              <a:gd name="T93" fmla="*/ 75 h 529"/>
              <a:gd name="T94" fmla="*/ 318 w 1845"/>
              <a:gd name="T95" fmla="*/ 49 h 529"/>
              <a:gd name="T96" fmla="*/ 400 w 1845"/>
              <a:gd name="T97" fmla="*/ 26 h 529"/>
              <a:gd name="T98" fmla="*/ 526 w 1845"/>
              <a:gd name="T99" fmla="*/ 14 h 529"/>
              <a:gd name="T100" fmla="*/ 675 w 1845"/>
              <a:gd name="T101" fmla="*/ 13 h 529"/>
              <a:gd name="T102" fmla="*/ 812 w 1845"/>
              <a:gd name="T103" fmla="*/ 7 h 529"/>
              <a:gd name="T104" fmla="*/ 946 w 1845"/>
              <a:gd name="T105" fmla="*/ 0 h 529"/>
              <a:gd name="T106" fmla="*/ 1094 w 1845"/>
              <a:gd name="T107" fmla="*/ 3 h 529"/>
              <a:gd name="T108" fmla="*/ 1214 w 1845"/>
              <a:gd name="T109" fmla="*/ 20 h 529"/>
              <a:gd name="T110" fmla="*/ 1305 w 1845"/>
              <a:gd name="T111" fmla="*/ 44 h 529"/>
              <a:gd name="T112" fmla="*/ 1353 w 1845"/>
              <a:gd name="T113" fmla="*/ 76 h 529"/>
              <a:gd name="T114" fmla="*/ 1407 w 1845"/>
              <a:gd name="T115" fmla="*/ 84 h 52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45"/>
              <a:gd name="T175" fmla="*/ 0 h 529"/>
              <a:gd name="T176" fmla="*/ 1845 w 1845"/>
              <a:gd name="T177" fmla="*/ 529 h 52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45" h="529">
                <a:moveTo>
                  <a:pt x="1407" y="84"/>
                </a:moveTo>
                <a:lnTo>
                  <a:pt x="1457" y="88"/>
                </a:lnTo>
                <a:lnTo>
                  <a:pt x="1511" y="95"/>
                </a:lnTo>
                <a:lnTo>
                  <a:pt x="1551" y="105"/>
                </a:lnTo>
                <a:lnTo>
                  <a:pt x="1586" y="118"/>
                </a:lnTo>
                <a:lnTo>
                  <a:pt x="1603" y="129"/>
                </a:lnTo>
                <a:lnTo>
                  <a:pt x="1623" y="143"/>
                </a:lnTo>
                <a:lnTo>
                  <a:pt x="1631" y="163"/>
                </a:lnTo>
                <a:lnTo>
                  <a:pt x="1623" y="183"/>
                </a:lnTo>
                <a:lnTo>
                  <a:pt x="1601" y="201"/>
                </a:lnTo>
                <a:lnTo>
                  <a:pt x="1576" y="215"/>
                </a:lnTo>
                <a:lnTo>
                  <a:pt x="1660" y="223"/>
                </a:lnTo>
                <a:lnTo>
                  <a:pt x="1725" y="233"/>
                </a:lnTo>
                <a:lnTo>
                  <a:pt x="1777" y="247"/>
                </a:lnTo>
                <a:lnTo>
                  <a:pt x="1814" y="266"/>
                </a:lnTo>
                <a:lnTo>
                  <a:pt x="1842" y="288"/>
                </a:lnTo>
                <a:lnTo>
                  <a:pt x="1844" y="310"/>
                </a:lnTo>
                <a:lnTo>
                  <a:pt x="1829" y="330"/>
                </a:lnTo>
                <a:lnTo>
                  <a:pt x="1797" y="352"/>
                </a:lnTo>
                <a:lnTo>
                  <a:pt x="1740" y="369"/>
                </a:lnTo>
                <a:lnTo>
                  <a:pt x="1683" y="381"/>
                </a:lnTo>
                <a:lnTo>
                  <a:pt x="1628" y="389"/>
                </a:lnTo>
                <a:lnTo>
                  <a:pt x="1559" y="390"/>
                </a:lnTo>
                <a:lnTo>
                  <a:pt x="1581" y="406"/>
                </a:lnTo>
                <a:lnTo>
                  <a:pt x="1573" y="424"/>
                </a:lnTo>
                <a:lnTo>
                  <a:pt x="1551" y="439"/>
                </a:lnTo>
                <a:lnTo>
                  <a:pt x="1502" y="452"/>
                </a:lnTo>
                <a:lnTo>
                  <a:pt x="1437" y="462"/>
                </a:lnTo>
                <a:lnTo>
                  <a:pt x="1365" y="465"/>
                </a:lnTo>
                <a:lnTo>
                  <a:pt x="1313" y="465"/>
                </a:lnTo>
                <a:lnTo>
                  <a:pt x="1318" y="474"/>
                </a:lnTo>
                <a:lnTo>
                  <a:pt x="1305" y="485"/>
                </a:lnTo>
                <a:lnTo>
                  <a:pt x="1281" y="496"/>
                </a:lnTo>
                <a:lnTo>
                  <a:pt x="1253" y="505"/>
                </a:lnTo>
                <a:lnTo>
                  <a:pt x="1229" y="510"/>
                </a:lnTo>
                <a:lnTo>
                  <a:pt x="1196" y="515"/>
                </a:lnTo>
                <a:lnTo>
                  <a:pt x="1157" y="521"/>
                </a:lnTo>
                <a:lnTo>
                  <a:pt x="1107" y="524"/>
                </a:lnTo>
                <a:lnTo>
                  <a:pt x="1070" y="525"/>
                </a:lnTo>
                <a:lnTo>
                  <a:pt x="1030" y="523"/>
                </a:lnTo>
                <a:lnTo>
                  <a:pt x="980" y="520"/>
                </a:lnTo>
                <a:lnTo>
                  <a:pt x="928" y="524"/>
                </a:lnTo>
                <a:lnTo>
                  <a:pt x="884" y="526"/>
                </a:lnTo>
                <a:lnTo>
                  <a:pt x="831" y="527"/>
                </a:lnTo>
                <a:lnTo>
                  <a:pt x="769" y="525"/>
                </a:lnTo>
                <a:lnTo>
                  <a:pt x="732" y="523"/>
                </a:lnTo>
                <a:lnTo>
                  <a:pt x="687" y="517"/>
                </a:lnTo>
                <a:lnTo>
                  <a:pt x="625" y="525"/>
                </a:lnTo>
                <a:lnTo>
                  <a:pt x="586" y="527"/>
                </a:lnTo>
                <a:lnTo>
                  <a:pt x="526" y="528"/>
                </a:lnTo>
                <a:lnTo>
                  <a:pt x="469" y="526"/>
                </a:lnTo>
                <a:lnTo>
                  <a:pt x="405" y="522"/>
                </a:lnTo>
                <a:lnTo>
                  <a:pt x="360" y="515"/>
                </a:lnTo>
                <a:lnTo>
                  <a:pt x="318" y="506"/>
                </a:lnTo>
                <a:lnTo>
                  <a:pt x="275" y="490"/>
                </a:lnTo>
                <a:lnTo>
                  <a:pt x="261" y="474"/>
                </a:lnTo>
                <a:lnTo>
                  <a:pt x="273" y="459"/>
                </a:lnTo>
                <a:lnTo>
                  <a:pt x="295" y="449"/>
                </a:lnTo>
                <a:lnTo>
                  <a:pt x="251" y="442"/>
                </a:lnTo>
                <a:lnTo>
                  <a:pt x="216" y="435"/>
                </a:lnTo>
                <a:lnTo>
                  <a:pt x="194" y="428"/>
                </a:lnTo>
                <a:lnTo>
                  <a:pt x="164" y="416"/>
                </a:lnTo>
                <a:lnTo>
                  <a:pt x="144" y="406"/>
                </a:lnTo>
                <a:lnTo>
                  <a:pt x="129" y="390"/>
                </a:lnTo>
                <a:lnTo>
                  <a:pt x="132" y="375"/>
                </a:lnTo>
                <a:lnTo>
                  <a:pt x="151" y="360"/>
                </a:lnTo>
                <a:lnTo>
                  <a:pt x="186" y="346"/>
                </a:lnTo>
                <a:lnTo>
                  <a:pt x="127" y="339"/>
                </a:lnTo>
                <a:lnTo>
                  <a:pt x="92" y="331"/>
                </a:lnTo>
                <a:lnTo>
                  <a:pt x="62" y="322"/>
                </a:lnTo>
                <a:lnTo>
                  <a:pt x="37" y="311"/>
                </a:lnTo>
                <a:lnTo>
                  <a:pt x="27" y="298"/>
                </a:lnTo>
                <a:lnTo>
                  <a:pt x="27" y="287"/>
                </a:lnTo>
                <a:lnTo>
                  <a:pt x="37" y="276"/>
                </a:lnTo>
                <a:lnTo>
                  <a:pt x="69" y="262"/>
                </a:lnTo>
                <a:lnTo>
                  <a:pt x="99" y="255"/>
                </a:lnTo>
                <a:lnTo>
                  <a:pt x="62" y="247"/>
                </a:lnTo>
                <a:lnTo>
                  <a:pt x="37" y="239"/>
                </a:lnTo>
                <a:lnTo>
                  <a:pt x="17" y="230"/>
                </a:lnTo>
                <a:lnTo>
                  <a:pt x="0" y="217"/>
                </a:lnTo>
                <a:lnTo>
                  <a:pt x="5" y="202"/>
                </a:lnTo>
                <a:lnTo>
                  <a:pt x="22" y="188"/>
                </a:lnTo>
                <a:lnTo>
                  <a:pt x="52" y="177"/>
                </a:lnTo>
                <a:lnTo>
                  <a:pt x="102" y="166"/>
                </a:lnTo>
                <a:lnTo>
                  <a:pt x="151" y="160"/>
                </a:lnTo>
                <a:lnTo>
                  <a:pt x="134" y="149"/>
                </a:lnTo>
                <a:lnTo>
                  <a:pt x="122" y="137"/>
                </a:lnTo>
                <a:lnTo>
                  <a:pt x="127" y="122"/>
                </a:lnTo>
                <a:lnTo>
                  <a:pt x="149" y="109"/>
                </a:lnTo>
                <a:lnTo>
                  <a:pt x="181" y="99"/>
                </a:lnTo>
                <a:lnTo>
                  <a:pt x="216" y="90"/>
                </a:lnTo>
                <a:lnTo>
                  <a:pt x="266" y="83"/>
                </a:lnTo>
                <a:lnTo>
                  <a:pt x="318" y="82"/>
                </a:lnTo>
                <a:lnTo>
                  <a:pt x="305" y="75"/>
                </a:lnTo>
                <a:lnTo>
                  <a:pt x="303" y="63"/>
                </a:lnTo>
                <a:lnTo>
                  <a:pt x="318" y="49"/>
                </a:lnTo>
                <a:lnTo>
                  <a:pt x="352" y="35"/>
                </a:lnTo>
                <a:lnTo>
                  <a:pt x="400" y="26"/>
                </a:lnTo>
                <a:lnTo>
                  <a:pt x="462" y="18"/>
                </a:lnTo>
                <a:lnTo>
                  <a:pt x="526" y="14"/>
                </a:lnTo>
                <a:lnTo>
                  <a:pt x="615" y="12"/>
                </a:lnTo>
                <a:lnTo>
                  <a:pt x="675" y="13"/>
                </a:lnTo>
                <a:lnTo>
                  <a:pt x="762" y="17"/>
                </a:lnTo>
                <a:lnTo>
                  <a:pt x="812" y="7"/>
                </a:lnTo>
                <a:lnTo>
                  <a:pt x="876" y="3"/>
                </a:lnTo>
                <a:lnTo>
                  <a:pt x="946" y="0"/>
                </a:lnTo>
                <a:lnTo>
                  <a:pt x="1018" y="0"/>
                </a:lnTo>
                <a:lnTo>
                  <a:pt x="1094" y="3"/>
                </a:lnTo>
                <a:lnTo>
                  <a:pt x="1152" y="9"/>
                </a:lnTo>
                <a:lnTo>
                  <a:pt x="1214" y="20"/>
                </a:lnTo>
                <a:lnTo>
                  <a:pt x="1261" y="31"/>
                </a:lnTo>
                <a:lnTo>
                  <a:pt x="1305" y="44"/>
                </a:lnTo>
                <a:lnTo>
                  <a:pt x="1335" y="61"/>
                </a:lnTo>
                <a:lnTo>
                  <a:pt x="1353" y="76"/>
                </a:lnTo>
                <a:lnTo>
                  <a:pt x="1360" y="83"/>
                </a:lnTo>
                <a:lnTo>
                  <a:pt x="1407" y="84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64B40C8-E7D5-4357-BD48-0BF3AAE0F688}"/>
              </a:ext>
            </a:extLst>
          </p:cNvPr>
          <p:cNvSpPr>
            <a:spLocks/>
          </p:cNvSpPr>
          <p:nvPr/>
        </p:nvSpPr>
        <p:spPr bwMode="auto">
          <a:xfrm>
            <a:off x="5313570" y="1338590"/>
            <a:ext cx="3311525" cy="1290147"/>
          </a:xfrm>
          <a:custGeom>
            <a:avLst/>
            <a:gdLst>
              <a:gd name="T0" fmla="*/ 1816 w 2181"/>
              <a:gd name="T1" fmla="*/ 121 h 577"/>
              <a:gd name="T2" fmla="*/ 1745 w 2181"/>
              <a:gd name="T3" fmla="*/ 91 h 577"/>
              <a:gd name="T4" fmla="*/ 1646 w 2181"/>
              <a:gd name="T5" fmla="*/ 75 h 577"/>
              <a:gd name="T6" fmla="*/ 1506 w 2181"/>
              <a:gd name="T7" fmla="*/ 67 h 577"/>
              <a:gd name="T8" fmla="*/ 1348 w 2181"/>
              <a:gd name="T9" fmla="*/ 76 h 577"/>
              <a:gd name="T10" fmla="*/ 1260 w 2181"/>
              <a:gd name="T11" fmla="*/ 57 h 577"/>
              <a:gd name="T12" fmla="*/ 1159 w 2181"/>
              <a:gd name="T13" fmla="*/ 21 h 577"/>
              <a:gd name="T14" fmla="*/ 991 w 2181"/>
              <a:gd name="T15" fmla="*/ 1 h 577"/>
              <a:gd name="T16" fmla="*/ 819 w 2181"/>
              <a:gd name="T17" fmla="*/ 5 h 577"/>
              <a:gd name="T18" fmla="*/ 657 w 2181"/>
              <a:gd name="T19" fmla="*/ 33 h 577"/>
              <a:gd name="T20" fmla="*/ 575 w 2181"/>
              <a:gd name="T21" fmla="*/ 67 h 577"/>
              <a:gd name="T22" fmla="*/ 504 w 2181"/>
              <a:gd name="T23" fmla="*/ 82 h 577"/>
              <a:gd name="T24" fmla="*/ 366 w 2181"/>
              <a:gd name="T25" fmla="*/ 91 h 577"/>
              <a:gd name="T26" fmla="*/ 274 w 2181"/>
              <a:gd name="T27" fmla="*/ 127 h 577"/>
              <a:gd name="T28" fmla="*/ 261 w 2181"/>
              <a:gd name="T29" fmla="*/ 166 h 577"/>
              <a:gd name="T30" fmla="*/ 179 w 2181"/>
              <a:gd name="T31" fmla="*/ 168 h 577"/>
              <a:gd name="T32" fmla="*/ 97 w 2181"/>
              <a:gd name="T33" fmla="*/ 185 h 577"/>
              <a:gd name="T34" fmla="*/ 52 w 2181"/>
              <a:gd name="T35" fmla="*/ 202 h 577"/>
              <a:gd name="T36" fmla="*/ 15 w 2181"/>
              <a:gd name="T37" fmla="*/ 230 h 577"/>
              <a:gd name="T38" fmla="*/ 19 w 2181"/>
              <a:gd name="T39" fmla="*/ 254 h 577"/>
              <a:gd name="T40" fmla="*/ 15 w 2181"/>
              <a:gd name="T41" fmla="*/ 286 h 577"/>
              <a:gd name="T42" fmla="*/ 2 w 2181"/>
              <a:gd name="T43" fmla="*/ 316 h 577"/>
              <a:gd name="T44" fmla="*/ 22 w 2181"/>
              <a:gd name="T45" fmla="*/ 347 h 577"/>
              <a:gd name="T46" fmla="*/ 13 w 2181"/>
              <a:gd name="T47" fmla="*/ 381 h 577"/>
              <a:gd name="T48" fmla="*/ 0 w 2181"/>
              <a:gd name="T49" fmla="*/ 412 h 577"/>
              <a:gd name="T50" fmla="*/ 26 w 2181"/>
              <a:gd name="T51" fmla="*/ 450 h 577"/>
              <a:gd name="T52" fmla="*/ 90 w 2181"/>
              <a:gd name="T53" fmla="*/ 477 h 577"/>
              <a:gd name="T54" fmla="*/ 224 w 2181"/>
              <a:gd name="T55" fmla="*/ 495 h 577"/>
              <a:gd name="T56" fmla="*/ 327 w 2181"/>
              <a:gd name="T57" fmla="*/ 484 h 577"/>
              <a:gd name="T58" fmla="*/ 386 w 2181"/>
              <a:gd name="T59" fmla="*/ 509 h 577"/>
              <a:gd name="T60" fmla="*/ 461 w 2181"/>
              <a:gd name="T61" fmla="*/ 525 h 577"/>
              <a:gd name="T62" fmla="*/ 569 w 2181"/>
              <a:gd name="T63" fmla="*/ 536 h 577"/>
              <a:gd name="T64" fmla="*/ 694 w 2181"/>
              <a:gd name="T65" fmla="*/ 529 h 577"/>
              <a:gd name="T66" fmla="*/ 782 w 2181"/>
              <a:gd name="T67" fmla="*/ 536 h 577"/>
              <a:gd name="T68" fmla="*/ 851 w 2181"/>
              <a:gd name="T69" fmla="*/ 557 h 577"/>
              <a:gd name="T70" fmla="*/ 948 w 2181"/>
              <a:gd name="T71" fmla="*/ 567 h 577"/>
              <a:gd name="T72" fmla="*/ 1040 w 2181"/>
              <a:gd name="T73" fmla="*/ 564 h 577"/>
              <a:gd name="T74" fmla="*/ 1129 w 2181"/>
              <a:gd name="T75" fmla="*/ 545 h 577"/>
              <a:gd name="T76" fmla="*/ 1191 w 2181"/>
              <a:gd name="T77" fmla="*/ 564 h 577"/>
              <a:gd name="T78" fmla="*/ 1286 w 2181"/>
              <a:gd name="T79" fmla="*/ 576 h 577"/>
              <a:gd name="T80" fmla="*/ 1405 w 2181"/>
              <a:gd name="T81" fmla="*/ 569 h 577"/>
              <a:gd name="T82" fmla="*/ 1493 w 2181"/>
              <a:gd name="T83" fmla="*/ 544 h 577"/>
              <a:gd name="T84" fmla="*/ 1564 w 2181"/>
              <a:gd name="T85" fmla="*/ 534 h 577"/>
              <a:gd name="T86" fmla="*/ 1678 w 2181"/>
              <a:gd name="T87" fmla="*/ 536 h 577"/>
              <a:gd name="T88" fmla="*/ 1773 w 2181"/>
              <a:gd name="T89" fmla="*/ 519 h 577"/>
              <a:gd name="T90" fmla="*/ 1835 w 2181"/>
              <a:gd name="T91" fmla="*/ 493 h 577"/>
              <a:gd name="T92" fmla="*/ 1872 w 2181"/>
              <a:gd name="T93" fmla="*/ 481 h 577"/>
              <a:gd name="T94" fmla="*/ 1978 w 2181"/>
              <a:gd name="T95" fmla="*/ 477 h 577"/>
              <a:gd name="T96" fmla="*/ 2072 w 2181"/>
              <a:gd name="T97" fmla="*/ 451 h 577"/>
              <a:gd name="T98" fmla="*/ 2124 w 2181"/>
              <a:gd name="T99" fmla="*/ 412 h 577"/>
              <a:gd name="T100" fmla="*/ 2128 w 2181"/>
              <a:gd name="T101" fmla="*/ 365 h 577"/>
              <a:gd name="T102" fmla="*/ 2150 w 2181"/>
              <a:gd name="T103" fmla="*/ 322 h 577"/>
              <a:gd name="T104" fmla="*/ 2180 w 2181"/>
              <a:gd name="T105" fmla="*/ 281 h 577"/>
              <a:gd name="T106" fmla="*/ 2167 w 2181"/>
              <a:gd name="T107" fmla="*/ 234 h 577"/>
              <a:gd name="T108" fmla="*/ 2098 w 2181"/>
              <a:gd name="T109" fmla="*/ 197 h 577"/>
              <a:gd name="T110" fmla="*/ 1999 w 2181"/>
              <a:gd name="T111" fmla="*/ 168 h 577"/>
              <a:gd name="T112" fmla="*/ 1865 w 2181"/>
              <a:gd name="T113" fmla="*/ 153 h 577"/>
              <a:gd name="T114" fmla="*/ 1833 w 2181"/>
              <a:gd name="T115" fmla="*/ 136 h 5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81"/>
              <a:gd name="T175" fmla="*/ 0 h 577"/>
              <a:gd name="T176" fmla="*/ 2181 w 2181"/>
              <a:gd name="T177" fmla="*/ 577 h 5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81" h="577">
                <a:moveTo>
                  <a:pt x="1833" y="136"/>
                </a:moveTo>
                <a:lnTo>
                  <a:pt x="1816" y="121"/>
                </a:lnTo>
                <a:lnTo>
                  <a:pt x="1788" y="104"/>
                </a:lnTo>
                <a:lnTo>
                  <a:pt x="1745" y="91"/>
                </a:lnTo>
                <a:lnTo>
                  <a:pt x="1691" y="81"/>
                </a:lnTo>
                <a:lnTo>
                  <a:pt x="1646" y="75"/>
                </a:lnTo>
                <a:lnTo>
                  <a:pt x="1590" y="69"/>
                </a:lnTo>
                <a:lnTo>
                  <a:pt x="1506" y="67"/>
                </a:lnTo>
                <a:lnTo>
                  <a:pt x="1424" y="69"/>
                </a:lnTo>
                <a:lnTo>
                  <a:pt x="1348" y="76"/>
                </a:lnTo>
                <a:lnTo>
                  <a:pt x="1292" y="84"/>
                </a:lnTo>
                <a:lnTo>
                  <a:pt x="1260" y="57"/>
                </a:lnTo>
                <a:lnTo>
                  <a:pt x="1217" y="37"/>
                </a:lnTo>
                <a:lnTo>
                  <a:pt x="1159" y="21"/>
                </a:lnTo>
                <a:lnTo>
                  <a:pt x="1084" y="9"/>
                </a:lnTo>
                <a:lnTo>
                  <a:pt x="991" y="1"/>
                </a:lnTo>
                <a:lnTo>
                  <a:pt x="900" y="0"/>
                </a:lnTo>
                <a:lnTo>
                  <a:pt x="819" y="5"/>
                </a:lnTo>
                <a:lnTo>
                  <a:pt x="726" y="15"/>
                </a:lnTo>
                <a:lnTo>
                  <a:pt x="657" y="33"/>
                </a:lnTo>
                <a:lnTo>
                  <a:pt x="607" y="50"/>
                </a:lnTo>
                <a:lnTo>
                  <a:pt x="575" y="67"/>
                </a:lnTo>
                <a:lnTo>
                  <a:pt x="569" y="89"/>
                </a:lnTo>
                <a:lnTo>
                  <a:pt x="504" y="82"/>
                </a:lnTo>
                <a:lnTo>
                  <a:pt x="429" y="85"/>
                </a:lnTo>
                <a:lnTo>
                  <a:pt x="366" y="91"/>
                </a:lnTo>
                <a:lnTo>
                  <a:pt x="312" y="107"/>
                </a:lnTo>
                <a:lnTo>
                  <a:pt x="274" y="127"/>
                </a:lnTo>
                <a:lnTo>
                  <a:pt x="258" y="150"/>
                </a:lnTo>
                <a:lnTo>
                  <a:pt x="261" y="166"/>
                </a:lnTo>
                <a:lnTo>
                  <a:pt x="224" y="164"/>
                </a:lnTo>
                <a:lnTo>
                  <a:pt x="179" y="168"/>
                </a:lnTo>
                <a:lnTo>
                  <a:pt x="134" y="176"/>
                </a:lnTo>
                <a:lnTo>
                  <a:pt x="97" y="185"/>
                </a:lnTo>
                <a:lnTo>
                  <a:pt x="73" y="192"/>
                </a:lnTo>
                <a:lnTo>
                  <a:pt x="52" y="202"/>
                </a:lnTo>
                <a:lnTo>
                  <a:pt x="28" y="215"/>
                </a:lnTo>
                <a:lnTo>
                  <a:pt x="15" y="230"/>
                </a:lnTo>
                <a:lnTo>
                  <a:pt x="13" y="242"/>
                </a:lnTo>
                <a:lnTo>
                  <a:pt x="19" y="254"/>
                </a:lnTo>
                <a:lnTo>
                  <a:pt x="34" y="270"/>
                </a:lnTo>
                <a:lnTo>
                  <a:pt x="15" y="286"/>
                </a:lnTo>
                <a:lnTo>
                  <a:pt x="6" y="300"/>
                </a:lnTo>
                <a:lnTo>
                  <a:pt x="2" y="316"/>
                </a:lnTo>
                <a:lnTo>
                  <a:pt x="13" y="336"/>
                </a:lnTo>
                <a:lnTo>
                  <a:pt x="22" y="347"/>
                </a:lnTo>
                <a:lnTo>
                  <a:pt x="45" y="361"/>
                </a:lnTo>
                <a:lnTo>
                  <a:pt x="13" y="381"/>
                </a:lnTo>
                <a:lnTo>
                  <a:pt x="2" y="393"/>
                </a:lnTo>
                <a:lnTo>
                  <a:pt x="0" y="412"/>
                </a:lnTo>
                <a:lnTo>
                  <a:pt x="6" y="429"/>
                </a:lnTo>
                <a:lnTo>
                  <a:pt x="26" y="450"/>
                </a:lnTo>
                <a:lnTo>
                  <a:pt x="52" y="464"/>
                </a:lnTo>
                <a:lnTo>
                  <a:pt x="90" y="477"/>
                </a:lnTo>
                <a:lnTo>
                  <a:pt x="155" y="490"/>
                </a:lnTo>
                <a:lnTo>
                  <a:pt x="224" y="495"/>
                </a:lnTo>
                <a:lnTo>
                  <a:pt x="287" y="491"/>
                </a:lnTo>
                <a:lnTo>
                  <a:pt x="327" y="484"/>
                </a:lnTo>
                <a:lnTo>
                  <a:pt x="355" y="498"/>
                </a:lnTo>
                <a:lnTo>
                  <a:pt x="386" y="509"/>
                </a:lnTo>
                <a:lnTo>
                  <a:pt x="411" y="516"/>
                </a:lnTo>
                <a:lnTo>
                  <a:pt x="461" y="525"/>
                </a:lnTo>
                <a:lnTo>
                  <a:pt x="504" y="531"/>
                </a:lnTo>
                <a:lnTo>
                  <a:pt x="569" y="536"/>
                </a:lnTo>
                <a:lnTo>
                  <a:pt x="631" y="535"/>
                </a:lnTo>
                <a:lnTo>
                  <a:pt x="694" y="529"/>
                </a:lnTo>
                <a:lnTo>
                  <a:pt x="750" y="518"/>
                </a:lnTo>
                <a:lnTo>
                  <a:pt x="782" y="536"/>
                </a:lnTo>
                <a:lnTo>
                  <a:pt x="812" y="547"/>
                </a:lnTo>
                <a:lnTo>
                  <a:pt x="851" y="557"/>
                </a:lnTo>
                <a:lnTo>
                  <a:pt x="896" y="564"/>
                </a:lnTo>
                <a:lnTo>
                  <a:pt x="948" y="567"/>
                </a:lnTo>
                <a:lnTo>
                  <a:pt x="995" y="567"/>
                </a:lnTo>
                <a:lnTo>
                  <a:pt x="1040" y="564"/>
                </a:lnTo>
                <a:lnTo>
                  <a:pt x="1096" y="554"/>
                </a:lnTo>
                <a:lnTo>
                  <a:pt x="1129" y="545"/>
                </a:lnTo>
                <a:lnTo>
                  <a:pt x="1159" y="557"/>
                </a:lnTo>
                <a:lnTo>
                  <a:pt x="1191" y="564"/>
                </a:lnTo>
                <a:lnTo>
                  <a:pt x="1230" y="571"/>
                </a:lnTo>
                <a:lnTo>
                  <a:pt x="1286" y="576"/>
                </a:lnTo>
                <a:lnTo>
                  <a:pt x="1344" y="574"/>
                </a:lnTo>
                <a:lnTo>
                  <a:pt x="1405" y="569"/>
                </a:lnTo>
                <a:lnTo>
                  <a:pt x="1450" y="560"/>
                </a:lnTo>
                <a:lnTo>
                  <a:pt x="1493" y="544"/>
                </a:lnTo>
                <a:lnTo>
                  <a:pt x="1519" y="529"/>
                </a:lnTo>
                <a:lnTo>
                  <a:pt x="1564" y="534"/>
                </a:lnTo>
                <a:lnTo>
                  <a:pt x="1616" y="538"/>
                </a:lnTo>
                <a:lnTo>
                  <a:pt x="1678" y="536"/>
                </a:lnTo>
                <a:lnTo>
                  <a:pt x="1732" y="529"/>
                </a:lnTo>
                <a:lnTo>
                  <a:pt x="1773" y="519"/>
                </a:lnTo>
                <a:lnTo>
                  <a:pt x="1807" y="509"/>
                </a:lnTo>
                <a:lnTo>
                  <a:pt x="1835" y="493"/>
                </a:lnTo>
                <a:lnTo>
                  <a:pt x="1842" y="477"/>
                </a:lnTo>
                <a:lnTo>
                  <a:pt x="1872" y="481"/>
                </a:lnTo>
                <a:lnTo>
                  <a:pt x="1922" y="481"/>
                </a:lnTo>
                <a:lnTo>
                  <a:pt x="1978" y="477"/>
                </a:lnTo>
                <a:lnTo>
                  <a:pt x="2034" y="466"/>
                </a:lnTo>
                <a:lnTo>
                  <a:pt x="2072" y="451"/>
                </a:lnTo>
                <a:lnTo>
                  <a:pt x="2105" y="432"/>
                </a:lnTo>
                <a:lnTo>
                  <a:pt x="2124" y="412"/>
                </a:lnTo>
                <a:lnTo>
                  <a:pt x="2130" y="384"/>
                </a:lnTo>
                <a:lnTo>
                  <a:pt x="2128" y="365"/>
                </a:lnTo>
                <a:lnTo>
                  <a:pt x="2111" y="338"/>
                </a:lnTo>
                <a:lnTo>
                  <a:pt x="2150" y="322"/>
                </a:lnTo>
                <a:lnTo>
                  <a:pt x="2169" y="302"/>
                </a:lnTo>
                <a:lnTo>
                  <a:pt x="2180" y="281"/>
                </a:lnTo>
                <a:lnTo>
                  <a:pt x="2180" y="258"/>
                </a:lnTo>
                <a:lnTo>
                  <a:pt x="2167" y="234"/>
                </a:lnTo>
                <a:lnTo>
                  <a:pt x="2141" y="216"/>
                </a:lnTo>
                <a:lnTo>
                  <a:pt x="2098" y="197"/>
                </a:lnTo>
                <a:lnTo>
                  <a:pt x="2053" y="182"/>
                </a:lnTo>
                <a:lnTo>
                  <a:pt x="1999" y="168"/>
                </a:lnTo>
                <a:lnTo>
                  <a:pt x="1930" y="159"/>
                </a:lnTo>
                <a:lnTo>
                  <a:pt x="1865" y="153"/>
                </a:lnTo>
                <a:lnTo>
                  <a:pt x="1835" y="151"/>
                </a:lnTo>
                <a:lnTo>
                  <a:pt x="1833" y="136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08F4DC82-0D80-478F-8C61-58193AC6115F}"/>
              </a:ext>
            </a:extLst>
          </p:cNvPr>
          <p:cNvSpPr>
            <a:spLocks/>
          </p:cNvSpPr>
          <p:nvPr/>
        </p:nvSpPr>
        <p:spPr bwMode="auto">
          <a:xfrm>
            <a:off x="854912" y="1326565"/>
            <a:ext cx="3319463" cy="1458913"/>
          </a:xfrm>
          <a:custGeom>
            <a:avLst/>
            <a:gdLst>
              <a:gd name="T0" fmla="*/ 1819 w 2185"/>
              <a:gd name="T1" fmla="*/ 121 h 577"/>
              <a:gd name="T2" fmla="*/ 1748 w 2185"/>
              <a:gd name="T3" fmla="*/ 91 h 577"/>
              <a:gd name="T4" fmla="*/ 1649 w 2185"/>
              <a:gd name="T5" fmla="*/ 75 h 577"/>
              <a:gd name="T6" fmla="*/ 1509 w 2185"/>
              <a:gd name="T7" fmla="*/ 67 h 577"/>
              <a:gd name="T8" fmla="*/ 1351 w 2185"/>
              <a:gd name="T9" fmla="*/ 76 h 577"/>
              <a:gd name="T10" fmla="*/ 1262 w 2185"/>
              <a:gd name="T11" fmla="*/ 57 h 577"/>
              <a:gd name="T12" fmla="*/ 1161 w 2185"/>
              <a:gd name="T13" fmla="*/ 21 h 577"/>
              <a:gd name="T14" fmla="*/ 993 w 2185"/>
              <a:gd name="T15" fmla="*/ 1 h 577"/>
              <a:gd name="T16" fmla="*/ 820 w 2185"/>
              <a:gd name="T17" fmla="*/ 5 h 577"/>
              <a:gd name="T18" fmla="*/ 658 w 2185"/>
              <a:gd name="T19" fmla="*/ 33 h 577"/>
              <a:gd name="T20" fmla="*/ 576 w 2185"/>
              <a:gd name="T21" fmla="*/ 67 h 577"/>
              <a:gd name="T22" fmla="*/ 505 w 2185"/>
              <a:gd name="T23" fmla="*/ 82 h 577"/>
              <a:gd name="T24" fmla="*/ 367 w 2185"/>
              <a:gd name="T25" fmla="*/ 91 h 577"/>
              <a:gd name="T26" fmla="*/ 274 w 2185"/>
              <a:gd name="T27" fmla="*/ 127 h 577"/>
              <a:gd name="T28" fmla="*/ 261 w 2185"/>
              <a:gd name="T29" fmla="*/ 166 h 577"/>
              <a:gd name="T30" fmla="*/ 179 w 2185"/>
              <a:gd name="T31" fmla="*/ 168 h 577"/>
              <a:gd name="T32" fmla="*/ 97 w 2185"/>
              <a:gd name="T33" fmla="*/ 185 h 577"/>
              <a:gd name="T34" fmla="*/ 52 w 2185"/>
              <a:gd name="T35" fmla="*/ 202 h 577"/>
              <a:gd name="T36" fmla="*/ 15 w 2185"/>
              <a:gd name="T37" fmla="*/ 230 h 577"/>
              <a:gd name="T38" fmla="*/ 19 w 2185"/>
              <a:gd name="T39" fmla="*/ 254 h 577"/>
              <a:gd name="T40" fmla="*/ 15 w 2185"/>
              <a:gd name="T41" fmla="*/ 286 h 577"/>
              <a:gd name="T42" fmla="*/ 2 w 2185"/>
              <a:gd name="T43" fmla="*/ 316 h 577"/>
              <a:gd name="T44" fmla="*/ 22 w 2185"/>
              <a:gd name="T45" fmla="*/ 347 h 577"/>
              <a:gd name="T46" fmla="*/ 13 w 2185"/>
              <a:gd name="T47" fmla="*/ 381 h 577"/>
              <a:gd name="T48" fmla="*/ 0 w 2185"/>
              <a:gd name="T49" fmla="*/ 412 h 577"/>
              <a:gd name="T50" fmla="*/ 26 w 2185"/>
              <a:gd name="T51" fmla="*/ 450 h 577"/>
              <a:gd name="T52" fmla="*/ 91 w 2185"/>
              <a:gd name="T53" fmla="*/ 477 h 577"/>
              <a:gd name="T54" fmla="*/ 224 w 2185"/>
              <a:gd name="T55" fmla="*/ 495 h 577"/>
              <a:gd name="T56" fmla="*/ 328 w 2185"/>
              <a:gd name="T57" fmla="*/ 484 h 577"/>
              <a:gd name="T58" fmla="*/ 386 w 2185"/>
              <a:gd name="T59" fmla="*/ 509 h 577"/>
              <a:gd name="T60" fmla="*/ 462 w 2185"/>
              <a:gd name="T61" fmla="*/ 525 h 577"/>
              <a:gd name="T62" fmla="*/ 570 w 2185"/>
              <a:gd name="T63" fmla="*/ 536 h 577"/>
              <a:gd name="T64" fmla="*/ 695 w 2185"/>
              <a:gd name="T65" fmla="*/ 529 h 577"/>
              <a:gd name="T66" fmla="*/ 783 w 2185"/>
              <a:gd name="T67" fmla="*/ 536 h 577"/>
              <a:gd name="T68" fmla="*/ 852 w 2185"/>
              <a:gd name="T69" fmla="*/ 557 h 577"/>
              <a:gd name="T70" fmla="*/ 950 w 2185"/>
              <a:gd name="T71" fmla="*/ 567 h 577"/>
              <a:gd name="T72" fmla="*/ 1042 w 2185"/>
              <a:gd name="T73" fmla="*/ 564 h 577"/>
              <a:gd name="T74" fmla="*/ 1131 w 2185"/>
              <a:gd name="T75" fmla="*/ 545 h 577"/>
              <a:gd name="T76" fmla="*/ 1193 w 2185"/>
              <a:gd name="T77" fmla="*/ 564 h 577"/>
              <a:gd name="T78" fmla="*/ 1288 w 2185"/>
              <a:gd name="T79" fmla="*/ 576 h 577"/>
              <a:gd name="T80" fmla="*/ 1407 w 2185"/>
              <a:gd name="T81" fmla="*/ 569 h 577"/>
              <a:gd name="T82" fmla="*/ 1496 w 2185"/>
              <a:gd name="T83" fmla="*/ 544 h 577"/>
              <a:gd name="T84" fmla="*/ 1567 w 2185"/>
              <a:gd name="T85" fmla="*/ 534 h 577"/>
              <a:gd name="T86" fmla="*/ 1681 w 2185"/>
              <a:gd name="T87" fmla="*/ 536 h 577"/>
              <a:gd name="T88" fmla="*/ 1776 w 2185"/>
              <a:gd name="T89" fmla="*/ 519 h 577"/>
              <a:gd name="T90" fmla="*/ 1839 w 2185"/>
              <a:gd name="T91" fmla="*/ 493 h 577"/>
              <a:gd name="T92" fmla="*/ 1875 w 2185"/>
              <a:gd name="T93" fmla="*/ 481 h 577"/>
              <a:gd name="T94" fmla="*/ 1981 w 2185"/>
              <a:gd name="T95" fmla="*/ 477 h 577"/>
              <a:gd name="T96" fmla="*/ 2076 w 2185"/>
              <a:gd name="T97" fmla="*/ 451 h 577"/>
              <a:gd name="T98" fmla="*/ 2128 w 2185"/>
              <a:gd name="T99" fmla="*/ 412 h 577"/>
              <a:gd name="T100" fmla="*/ 2132 w 2185"/>
              <a:gd name="T101" fmla="*/ 365 h 577"/>
              <a:gd name="T102" fmla="*/ 2154 w 2185"/>
              <a:gd name="T103" fmla="*/ 322 h 577"/>
              <a:gd name="T104" fmla="*/ 2184 w 2185"/>
              <a:gd name="T105" fmla="*/ 281 h 577"/>
              <a:gd name="T106" fmla="*/ 2171 w 2185"/>
              <a:gd name="T107" fmla="*/ 234 h 577"/>
              <a:gd name="T108" fmla="*/ 2102 w 2185"/>
              <a:gd name="T109" fmla="*/ 197 h 577"/>
              <a:gd name="T110" fmla="*/ 2003 w 2185"/>
              <a:gd name="T111" fmla="*/ 168 h 577"/>
              <a:gd name="T112" fmla="*/ 1869 w 2185"/>
              <a:gd name="T113" fmla="*/ 153 h 577"/>
              <a:gd name="T114" fmla="*/ 1837 w 2185"/>
              <a:gd name="T115" fmla="*/ 136 h 5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85"/>
              <a:gd name="T175" fmla="*/ 0 h 577"/>
              <a:gd name="T176" fmla="*/ 2185 w 2185"/>
              <a:gd name="T177" fmla="*/ 577 h 5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85" h="577">
                <a:moveTo>
                  <a:pt x="1837" y="136"/>
                </a:moveTo>
                <a:lnTo>
                  <a:pt x="1819" y="121"/>
                </a:lnTo>
                <a:lnTo>
                  <a:pt x="1791" y="104"/>
                </a:lnTo>
                <a:lnTo>
                  <a:pt x="1748" y="91"/>
                </a:lnTo>
                <a:lnTo>
                  <a:pt x="1694" y="81"/>
                </a:lnTo>
                <a:lnTo>
                  <a:pt x="1649" y="75"/>
                </a:lnTo>
                <a:lnTo>
                  <a:pt x="1593" y="69"/>
                </a:lnTo>
                <a:lnTo>
                  <a:pt x="1509" y="67"/>
                </a:lnTo>
                <a:lnTo>
                  <a:pt x="1427" y="69"/>
                </a:lnTo>
                <a:lnTo>
                  <a:pt x="1351" y="76"/>
                </a:lnTo>
                <a:lnTo>
                  <a:pt x="1295" y="84"/>
                </a:lnTo>
                <a:lnTo>
                  <a:pt x="1262" y="57"/>
                </a:lnTo>
                <a:lnTo>
                  <a:pt x="1219" y="37"/>
                </a:lnTo>
                <a:lnTo>
                  <a:pt x="1161" y="21"/>
                </a:lnTo>
                <a:lnTo>
                  <a:pt x="1086" y="9"/>
                </a:lnTo>
                <a:lnTo>
                  <a:pt x="993" y="1"/>
                </a:lnTo>
                <a:lnTo>
                  <a:pt x="902" y="0"/>
                </a:lnTo>
                <a:lnTo>
                  <a:pt x="820" y="5"/>
                </a:lnTo>
                <a:lnTo>
                  <a:pt x="727" y="15"/>
                </a:lnTo>
                <a:lnTo>
                  <a:pt x="658" y="33"/>
                </a:lnTo>
                <a:lnTo>
                  <a:pt x="609" y="50"/>
                </a:lnTo>
                <a:lnTo>
                  <a:pt x="576" y="67"/>
                </a:lnTo>
                <a:lnTo>
                  <a:pt x="570" y="89"/>
                </a:lnTo>
                <a:lnTo>
                  <a:pt x="505" y="82"/>
                </a:lnTo>
                <a:lnTo>
                  <a:pt x="429" y="85"/>
                </a:lnTo>
                <a:lnTo>
                  <a:pt x="367" y="91"/>
                </a:lnTo>
                <a:lnTo>
                  <a:pt x="313" y="107"/>
                </a:lnTo>
                <a:lnTo>
                  <a:pt x="274" y="127"/>
                </a:lnTo>
                <a:lnTo>
                  <a:pt x="259" y="150"/>
                </a:lnTo>
                <a:lnTo>
                  <a:pt x="261" y="166"/>
                </a:lnTo>
                <a:lnTo>
                  <a:pt x="224" y="164"/>
                </a:lnTo>
                <a:lnTo>
                  <a:pt x="179" y="168"/>
                </a:lnTo>
                <a:lnTo>
                  <a:pt x="134" y="176"/>
                </a:lnTo>
                <a:lnTo>
                  <a:pt x="97" y="185"/>
                </a:lnTo>
                <a:lnTo>
                  <a:pt x="73" y="192"/>
                </a:lnTo>
                <a:lnTo>
                  <a:pt x="52" y="202"/>
                </a:lnTo>
                <a:lnTo>
                  <a:pt x="28" y="215"/>
                </a:lnTo>
                <a:lnTo>
                  <a:pt x="15" y="230"/>
                </a:lnTo>
                <a:lnTo>
                  <a:pt x="13" y="242"/>
                </a:lnTo>
                <a:lnTo>
                  <a:pt x="19" y="254"/>
                </a:lnTo>
                <a:lnTo>
                  <a:pt x="35" y="270"/>
                </a:lnTo>
                <a:lnTo>
                  <a:pt x="15" y="286"/>
                </a:lnTo>
                <a:lnTo>
                  <a:pt x="6" y="300"/>
                </a:lnTo>
                <a:lnTo>
                  <a:pt x="2" y="316"/>
                </a:lnTo>
                <a:lnTo>
                  <a:pt x="13" y="336"/>
                </a:lnTo>
                <a:lnTo>
                  <a:pt x="22" y="347"/>
                </a:lnTo>
                <a:lnTo>
                  <a:pt x="45" y="361"/>
                </a:lnTo>
                <a:lnTo>
                  <a:pt x="13" y="381"/>
                </a:lnTo>
                <a:lnTo>
                  <a:pt x="2" y="393"/>
                </a:lnTo>
                <a:lnTo>
                  <a:pt x="0" y="412"/>
                </a:lnTo>
                <a:lnTo>
                  <a:pt x="6" y="429"/>
                </a:lnTo>
                <a:lnTo>
                  <a:pt x="26" y="450"/>
                </a:lnTo>
                <a:lnTo>
                  <a:pt x="52" y="464"/>
                </a:lnTo>
                <a:lnTo>
                  <a:pt x="91" y="477"/>
                </a:lnTo>
                <a:lnTo>
                  <a:pt x="155" y="490"/>
                </a:lnTo>
                <a:lnTo>
                  <a:pt x="224" y="495"/>
                </a:lnTo>
                <a:lnTo>
                  <a:pt x="287" y="491"/>
                </a:lnTo>
                <a:lnTo>
                  <a:pt x="328" y="484"/>
                </a:lnTo>
                <a:lnTo>
                  <a:pt x="356" y="498"/>
                </a:lnTo>
                <a:lnTo>
                  <a:pt x="386" y="509"/>
                </a:lnTo>
                <a:lnTo>
                  <a:pt x="412" y="516"/>
                </a:lnTo>
                <a:lnTo>
                  <a:pt x="462" y="525"/>
                </a:lnTo>
                <a:lnTo>
                  <a:pt x="505" y="531"/>
                </a:lnTo>
                <a:lnTo>
                  <a:pt x="570" y="536"/>
                </a:lnTo>
                <a:lnTo>
                  <a:pt x="632" y="535"/>
                </a:lnTo>
                <a:lnTo>
                  <a:pt x="695" y="529"/>
                </a:lnTo>
                <a:lnTo>
                  <a:pt x="751" y="518"/>
                </a:lnTo>
                <a:lnTo>
                  <a:pt x="783" y="536"/>
                </a:lnTo>
                <a:lnTo>
                  <a:pt x="814" y="547"/>
                </a:lnTo>
                <a:lnTo>
                  <a:pt x="852" y="557"/>
                </a:lnTo>
                <a:lnTo>
                  <a:pt x="898" y="564"/>
                </a:lnTo>
                <a:lnTo>
                  <a:pt x="950" y="567"/>
                </a:lnTo>
                <a:lnTo>
                  <a:pt x="997" y="567"/>
                </a:lnTo>
                <a:lnTo>
                  <a:pt x="1042" y="564"/>
                </a:lnTo>
                <a:lnTo>
                  <a:pt x="1098" y="554"/>
                </a:lnTo>
                <a:lnTo>
                  <a:pt x="1131" y="545"/>
                </a:lnTo>
                <a:lnTo>
                  <a:pt x="1161" y="557"/>
                </a:lnTo>
                <a:lnTo>
                  <a:pt x="1193" y="564"/>
                </a:lnTo>
                <a:lnTo>
                  <a:pt x="1232" y="571"/>
                </a:lnTo>
                <a:lnTo>
                  <a:pt x="1288" y="576"/>
                </a:lnTo>
                <a:lnTo>
                  <a:pt x="1347" y="574"/>
                </a:lnTo>
                <a:lnTo>
                  <a:pt x="1407" y="569"/>
                </a:lnTo>
                <a:lnTo>
                  <a:pt x="1452" y="560"/>
                </a:lnTo>
                <a:lnTo>
                  <a:pt x="1496" y="544"/>
                </a:lnTo>
                <a:lnTo>
                  <a:pt x="1521" y="529"/>
                </a:lnTo>
                <a:lnTo>
                  <a:pt x="1567" y="534"/>
                </a:lnTo>
                <a:lnTo>
                  <a:pt x="1619" y="538"/>
                </a:lnTo>
                <a:lnTo>
                  <a:pt x="1681" y="536"/>
                </a:lnTo>
                <a:lnTo>
                  <a:pt x="1735" y="529"/>
                </a:lnTo>
                <a:lnTo>
                  <a:pt x="1776" y="519"/>
                </a:lnTo>
                <a:lnTo>
                  <a:pt x="1811" y="509"/>
                </a:lnTo>
                <a:lnTo>
                  <a:pt x="1839" y="493"/>
                </a:lnTo>
                <a:lnTo>
                  <a:pt x="1845" y="477"/>
                </a:lnTo>
                <a:lnTo>
                  <a:pt x="1875" y="481"/>
                </a:lnTo>
                <a:lnTo>
                  <a:pt x="1925" y="481"/>
                </a:lnTo>
                <a:lnTo>
                  <a:pt x="1981" y="477"/>
                </a:lnTo>
                <a:lnTo>
                  <a:pt x="2037" y="466"/>
                </a:lnTo>
                <a:lnTo>
                  <a:pt x="2076" y="451"/>
                </a:lnTo>
                <a:lnTo>
                  <a:pt x="2108" y="432"/>
                </a:lnTo>
                <a:lnTo>
                  <a:pt x="2128" y="412"/>
                </a:lnTo>
                <a:lnTo>
                  <a:pt x="2134" y="384"/>
                </a:lnTo>
                <a:lnTo>
                  <a:pt x="2132" y="365"/>
                </a:lnTo>
                <a:lnTo>
                  <a:pt x="2115" y="338"/>
                </a:lnTo>
                <a:lnTo>
                  <a:pt x="2154" y="322"/>
                </a:lnTo>
                <a:lnTo>
                  <a:pt x="2173" y="302"/>
                </a:lnTo>
                <a:lnTo>
                  <a:pt x="2184" y="281"/>
                </a:lnTo>
                <a:lnTo>
                  <a:pt x="2184" y="258"/>
                </a:lnTo>
                <a:lnTo>
                  <a:pt x="2171" y="234"/>
                </a:lnTo>
                <a:lnTo>
                  <a:pt x="2145" y="216"/>
                </a:lnTo>
                <a:lnTo>
                  <a:pt x="2102" y="197"/>
                </a:lnTo>
                <a:lnTo>
                  <a:pt x="2057" y="182"/>
                </a:lnTo>
                <a:lnTo>
                  <a:pt x="2003" y="168"/>
                </a:lnTo>
                <a:lnTo>
                  <a:pt x="1934" y="159"/>
                </a:lnTo>
                <a:lnTo>
                  <a:pt x="1869" y="153"/>
                </a:lnTo>
                <a:lnTo>
                  <a:pt x="1839" y="151"/>
                </a:lnTo>
                <a:lnTo>
                  <a:pt x="1837" y="136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DC8AD85-B035-408D-BF89-C61DF998A894}"/>
              </a:ext>
            </a:extLst>
          </p:cNvPr>
          <p:cNvSpPr>
            <a:spLocks/>
          </p:cNvSpPr>
          <p:nvPr/>
        </p:nvSpPr>
        <p:spPr bwMode="auto">
          <a:xfrm>
            <a:off x="2928938" y="4993015"/>
            <a:ext cx="3317875" cy="1179185"/>
          </a:xfrm>
          <a:custGeom>
            <a:avLst/>
            <a:gdLst>
              <a:gd name="T0" fmla="*/ 1819 w 2185"/>
              <a:gd name="T1" fmla="*/ 121 h 577"/>
              <a:gd name="T2" fmla="*/ 1748 w 2185"/>
              <a:gd name="T3" fmla="*/ 91 h 577"/>
              <a:gd name="T4" fmla="*/ 1649 w 2185"/>
              <a:gd name="T5" fmla="*/ 75 h 577"/>
              <a:gd name="T6" fmla="*/ 1509 w 2185"/>
              <a:gd name="T7" fmla="*/ 67 h 577"/>
              <a:gd name="T8" fmla="*/ 1351 w 2185"/>
              <a:gd name="T9" fmla="*/ 76 h 577"/>
              <a:gd name="T10" fmla="*/ 1262 w 2185"/>
              <a:gd name="T11" fmla="*/ 57 h 577"/>
              <a:gd name="T12" fmla="*/ 1161 w 2185"/>
              <a:gd name="T13" fmla="*/ 21 h 577"/>
              <a:gd name="T14" fmla="*/ 993 w 2185"/>
              <a:gd name="T15" fmla="*/ 1 h 577"/>
              <a:gd name="T16" fmla="*/ 820 w 2185"/>
              <a:gd name="T17" fmla="*/ 5 h 577"/>
              <a:gd name="T18" fmla="*/ 658 w 2185"/>
              <a:gd name="T19" fmla="*/ 33 h 577"/>
              <a:gd name="T20" fmla="*/ 576 w 2185"/>
              <a:gd name="T21" fmla="*/ 67 h 577"/>
              <a:gd name="T22" fmla="*/ 505 w 2185"/>
              <a:gd name="T23" fmla="*/ 82 h 577"/>
              <a:gd name="T24" fmla="*/ 367 w 2185"/>
              <a:gd name="T25" fmla="*/ 91 h 577"/>
              <a:gd name="T26" fmla="*/ 274 w 2185"/>
              <a:gd name="T27" fmla="*/ 127 h 577"/>
              <a:gd name="T28" fmla="*/ 261 w 2185"/>
              <a:gd name="T29" fmla="*/ 166 h 577"/>
              <a:gd name="T30" fmla="*/ 179 w 2185"/>
              <a:gd name="T31" fmla="*/ 168 h 577"/>
              <a:gd name="T32" fmla="*/ 97 w 2185"/>
              <a:gd name="T33" fmla="*/ 185 h 577"/>
              <a:gd name="T34" fmla="*/ 52 w 2185"/>
              <a:gd name="T35" fmla="*/ 202 h 577"/>
              <a:gd name="T36" fmla="*/ 15 w 2185"/>
              <a:gd name="T37" fmla="*/ 230 h 577"/>
              <a:gd name="T38" fmla="*/ 19 w 2185"/>
              <a:gd name="T39" fmla="*/ 254 h 577"/>
              <a:gd name="T40" fmla="*/ 15 w 2185"/>
              <a:gd name="T41" fmla="*/ 286 h 577"/>
              <a:gd name="T42" fmla="*/ 2 w 2185"/>
              <a:gd name="T43" fmla="*/ 316 h 577"/>
              <a:gd name="T44" fmla="*/ 22 w 2185"/>
              <a:gd name="T45" fmla="*/ 347 h 577"/>
              <a:gd name="T46" fmla="*/ 13 w 2185"/>
              <a:gd name="T47" fmla="*/ 381 h 577"/>
              <a:gd name="T48" fmla="*/ 0 w 2185"/>
              <a:gd name="T49" fmla="*/ 412 h 577"/>
              <a:gd name="T50" fmla="*/ 26 w 2185"/>
              <a:gd name="T51" fmla="*/ 450 h 577"/>
              <a:gd name="T52" fmla="*/ 91 w 2185"/>
              <a:gd name="T53" fmla="*/ 477 h 577"/>
              <a:gd name="T54" fmla="*/ 224 w 2185"/>
              <a:gd name="T55" fmla="*/ 495 h 577"/>
              <a:gd name="T56" fmla="*/ 328 w 2185"/>
              <a:gd name="T57" fmla="*/ 484 h 577"/>
              <a:gd name="T58" fmla="*/ 386 w 2185"/>
              <a:gd name="T59" fmla="*/ 509 h 577"/>
              <a:gd name="T60" fmla="*/ 462 w 2185"/>
              <a:gd name="T61" fmla="*/ 525 h 577"/>
              <a:gd name="T62" fmla="*/ 570 w 2185"/>
              <a:gd name="T63" fmla="*/ 536 h 577"/>
              <a:gd name="T64" fmla="*/ 695 w 2185"/>
              <a:gd name="T65" fmla="*/ 529 h 577"/>
              <a:gd name="T66" fmla="*/ 783 w 2185"/>
              <a:gd name="T67" fmla="*/ 536 h 577"/>
              <a:gd name="T68" fmla="*/ 852 w 2185"/>
              <a:gd name="T69" fmla="*/ 557 h 577"/>
              <a:gd name="T70" fmla="*/ 950 w 2185"/>
              <a:gd name="T71" fmla="*/ 567 h 577"/>
              <a:gd name="T72" fmla="*/ 1042 w 2185"/>
              <a:gd name="T73" fmla="*/ 564 h 577"/>
              <a:gd name="T74" fmla="*/ 1131 w 2185"/>
              <a:gd name="T75" fmla="*/ 545 h 577"/>
              <a:gd name="T76" fmla="*/ 1193 w 2185"/>
              <a:gd name="T77" fmla="*/ 564 h 577"/>
              <a:gd name="T78" fmla="*/ 1288 w 2185"/>
              <a:gd name="T79" fmla="*/ 576 h 577"/>
              <a:gd name="T80" fmla="*/ 1407 w 2185"/>
              <a:gd name="T81" fmla="*/ 569 h 577"/>
              <a:gd name="T82" fmla="*/ 1496 w 2185"/>
              <a:gd name="T83" fmla="*/ 544 h 577"/>
              <a:gd name="T84" fmla="*/ 1567 w 2185"/>
              <a:gd name="T85" fmla="*/ 534 h 577"/>
              <a:gd name="T86" fmla="*/ 1681 w 2185"/>
              <a:gd name="T87" fmla="*/ 536 h 577"/>
              <a:gd name="T88" fmla="*/ 1776 w 2185"/>
              <a:gd name="T89" fmla="*/ 519 h 577"/>
              <a:gd name="T90" fmla="*/ 1839 w 2185"/>
              <a:gd name="T91" fmla="*/ 493 h 577"/>
              <a:gd name="T92" fmla="*/ 1875 w 2185"/>
              <a:gd name="T93" fmla="*/ 481 h 577"/>
              <a:gd name="T94" fmla="*/ 1981 w 2185"/>
              <a:gd name="T95" fmla="*/ 477 h 577"/>
              <a:gd name="T96" fmla="*/ 2076 w 2185"/>
              <a:gd name="T97" fmla="*/ 451 h 577"/>
              <a:gd name="T98" fmla="*/ 2128 w 2185"/>
              <a:gd name="T99" fmla="*/ 412 h 577"/>
              <a:gd name="T100" fmla="*/ 2132 w 2185"/>
              <a:gd name="T101" fmla="*/ 365 h 577"/>
              <a:gd name="T102" fmla="*/ 2154 w 2185"/>
              <a:gd name="T103" fmla="*/ 322 h 577"/>
              <a:gd name="T104" fmla="*/ 2184 w 2185"/>
              <a:gd name="T105" fmla="*/ 281 h 577"/>
              <a:gd name="T106" fmla="*/ 2171 w 2185"/>
              <a:gd name="T107" fmla="*/ 234 h 577"/>
              <a:gd name="T108" fmla="*/ 2102 w 2185"/>
              <a:gd name="T109" fmla="*/ 197 h 577"/>
              <a:gd name="T110" fmla="*/ 2003 w 2185"/>
              <a:gd name="T111" fmla="*/ 168 h 577"/>
              <a:gd name="T112" fmla="*/ 1869 w 2185"/>
              <a:gd name="T113" fmla="*/ 153 h 577"/>
              <a:gd name="T114" fmla="*/ 1837 w 2185"/>
              <a:gd name="T115" fmla="*/ 136 h 5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85"/>
              <a:gd name="T175" fmla="*/ 0 h 577"/>
              <a:gd name="T176" fmla="*/ 2185 w 2185"/>
              <a:gd name="T177" fmla="*/ 577 h 5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85" h="577">
                <a:moveTo>
                  <a:pt x="1837" y="136"/>
                </a:moveTo>
                <a:lnTo>
                  <a:pt x="1819" y="121"/>
                </a:lnTo>
                <a:lnTo>
                  <a:pt x="1791" y="104"/>
                </a:lnTo>
                <a:lnTo>
                  <a:pt x="1748" y="91"/>
                </a:lnTo>
                <a:lnTo>
                  <a:pt x="1694" y="81"/>
                </a:lnTo>
                <a:lnTo>
                  <a:pt x="1649" y="75"/>
                </a:lnTo>
                <a:lnTo>
                  <a:pt x="1593" y="69"/>
                </a:lnTo>
                <a:lnTo>
                  <a:pt x="1509" y="67"/>
                </a:lnTo>
                <a:lnTo>
                  <a:pt x="1427" y="69"/>
                </a:lnTo>
                <a:lnTo>
                  <a:pt x="1351" y="76"/>
                </a:lnTo>
                <a:lnTo>
                  <a:pt x="1295" y="84"/>
                </a:lnTo>
                <a:lnTo>
                  <a:pt x="1262" y="57"/>
                </a:lnTo>
                <a:lnTo>
                  <a:pt x="1219" y="37"/>
                </a:lnTo>
                <a:lnTo>
                  <a:pt x="1161" y="21"/>
                </a:lnTo>
                <a:lnTo>
                  <a:pt x="1086" y="9"/>
                </a:lnTo>
                <a:lnTo>
                  <a:pt x="993" y="1"/>
                </a:lnTo>
                <a:lnTo>
                  <a:pt x="902" y="0"/>
                </a:lnTo>
                <a:lnTo>
                  <a:pt x="820" y="5"/>
                </a:lnTo>
                <a:lnTo>
                  <a:pt x="727" y="15"/>
                </a:lnTo>
                <a:lnTo>
                  <a:pt x="658" y="33"/>
                </a:lnTo>
                <a:lnTo>
                  <a:pt x="609" y="50"/>
                </a:lnTo>
                <a:lnTo>
                  <a:pt x="576" y="67"/>
                </a:lnTo>
                <a:lnTo>
                  <a:pt x="570" y="89"/>
                </a:lnTo>
                <a:lnTo>
                  <a:pt x="505" y="82"/>
                </a:lnTo>
                <a:lnTo>
                  <a:pt x="429" y="85"/>
                </a:lnTo>
                <a:lnTo>
                  <a:pt x="367" y="91"/>
                </a:lnTo>
                <a:lnTo>
                  <a:pt x="313" y="107"/>
                </a:lnTo>
                <a:lnTo>
                  <a:pt x="274" y="127"/>
                </a:lnTo>
                <a:lnTo>
                  <a:pt x="259" y="150"/>
                </a:lnTo>
                <a:lnTo>
                  <a:pt x="261" y="166"/>
                </a:lnTo>
                <a:lnTo>
                  <a:pt x="224" y="164"/>
                </a:lnTo>
                <a:lnTo>
                  <a:pt x="179" y="168"/>
                </a:lnTo>
                <a:lnTo>
                  <a:pt x="134" y="176"/>
                </a:lnTo>
                <a:lnTo>
                  <a:pt x="97" y="185"/>
                </a:lnTo>
                <a:lnTo>
                  <a:pt x="73" y="192"/>
                </a:lnTo>
                <a:lnTo>
                  <a:pt x="52" y="202"/>
                </a:lnTo>
                <a:lnTo>
                  <a:pt x="28" y="215"/>
                </a:lnTo>
                <a:lnTo>
                  <a:pt x="15" y="230"/>
                </a:lnTo>
                <a:lnTo>
                  <a:pt x="13" y="242"/>
                </a:lnTo>
                <a:lnTo>
                  <a:pt x="19" y="254"/>
                </a:lnTo>
                <a:lnTo>
                  <a:pt x="35" y="270"/>
                </a:lnTo>
                <a:lnTo>
                  <a:pt x="15" y="286"/>
                </a:lnTo>
                <a:lnTo>
                  <a:pt x="6" y="300"/>
                </a:lnTo>
                <a:lnTo>
                  <a:pt x="2" y="316"/>
                </a:lnTo>
                <a:lnTo>
                  <a:pt x="13" y="336"/>
                </a:lnTo>
                <a:lnTo>
                  <a:pt x="22" y="347"/>
                </a:lnTo>
                <a:lnTo>
                  <a:pt x="45" y="361"/>
                </a:lnTo>
                <a:lnTo>
                  <a:pt x="13" y="381"/>
                </a:lnTo>
                <a:lnTo>
                  <a:pt x="2" y="393"/>
                </a:lnTo>
                <a:lnTo>
                  <a:pt x="0" y="412"/>
                </a:lnTo>
                <a:lnTo>
                  <a:pt x="6" y="429"/>
                </a:lnTo>
                <a:lnTo>
                  <a:pt x="26" y="450"/>
                </a:lnTo>
                <a:lnTo>
                  <a:pt x="52" y="464"/>
                </a:lnTo>
                <a:lnTo>
                  <a:pt x="91" y="477"/>
                </a:lnTo>
                <a:lnTo>
                  <a:pt x="155" y="490"/>
                </a:lnTo>
                <a:lnTo>
                  <a:pt x="224" y="495"/>
                </a:lnTo>
                <a:lnTo>
                  <a:pt x="287" y="491"/>
                </a:lnTo>
                <a:lnTo>
                  <a:pt x="328" y="484"/>
                </a:lnTo>
                <a:lnTo>
                  <a:pt x="356" y="498"/>
                </a:lnTo>
                <a:lnTo>
                  <a:pt x="386" y="509"/>
                </a:lnTo>
                <a:lnTo>
                  <a:pt x="412" y="516"/>
                </a:lnTo>
                <a:lnTo>
                  <a:pt x="462" y="525"/>
                </a:lnTo>
                <a:lnTo>
                  <a:pt x="505" y="531"/>
                </a:lnTo>
                <a:lnTo>
                  <a:pt x="570" y="536"/>
                </a:lnTo>
                <a:lnTo>
                  <a:pt x="632" y="535"/>
                </a:lnTo>
                <a:lnTo>
                  <a:pt x="695" y="529"/>
                </a:lnTo>
                <a:lnTo>
                  <a:pt x="751" y="518"/>
                </a:lnTo>
                <a:lnTo>
                  <a:pt x="783" y="536"/>
                </a:lnTo>
                <a:lnTo>
                  <a:pt x="814" y="547"/>
                </a:lnTo>
                <a:lnTo>
                  <a:pt x="852" y="557"/>
                </a:lnTo>
                <a:lnTo>
                  <a:pt x="898" y="564"/>
                </a:lnTo>
                <a:lnTo>
                  <a:pt x="950" y="567"/>
                </a:lnTo>
                <a:lnTo>
                  <a:pt x="997" y="567"/>
                </a:lnTo>
                <a:lnTo>
                  <a:pt x="1042" y="564"/>
                </a:lnTo>
                <a:lnTo>
                  <a:pt x="1098" y="554"/>
                </a:lnTo>
                <a:lnTo>
                  <a:pt x="1131" y="545"/>
                </a:lnTo>
                <a:lnTo>
                  <a:pt x="1161" y="557"/>
                </a:lnTo>
                <a:lnTo>
                  <a:pt x="1193" y="564"/>
                </a:lnTo>
                <a:lnTo>
                  <a:pt x="1232" y="571"/>
                </a:lnTo>
                <a:lnTo>
                  <a:pt x="1288" y="576"/>
                </a:lnTo>
                <a:lnTo>
                  <a:pt x="1347" y="574"/>
                </a:lnTo>
                <a:lnTo>
                  <a:pt x="1407" y="569"/>
                </a:lnTo>
                <a:lnTo>
                  <a:pt x="1452" y="560"/>
                </a:lnTo>
                <a:lnTo>
                  <a:pt x="1496" y="544"/>
                </a:lnTo>
                <a:lnTo>
                  <a:pt x="1521" y="529"/>
                </a:lnTo>
                <a:lnTo>
                  <a:pt x="1567" y="534"/>
                </a:lnTo>
                <a:lnTo>
                  <a:pt x="1619" y="538"/>
                </a:lnTo>
                <a:lnTo>
                  <a:pt x="1681" y="536"/>
                </a:lnTo>
                <a:lnTo>
                  <a:pt x="1735" y="529"/>
                </a:lnTo>
                <a:lnTo>
                  <a:pt x="1776" y="519"/>
                </a:lnTo>
                <a:lnTo>
                  <a:pt x="1811" y="509"/>
                </a:lnTo>
                <a:lnTo>
                  <a:pt x="1839" y="493"/>
                </a:lnTo>
                <a:lnTo>
                  <a:pt x="1845" y="477"/>
                </a:lnTo>
                <a:lnTo>
                  <a:pt x="1875" y="481"/>
                </a:lnTo>
                <a:lnTo>
                  <a:pt x="1925" y="481"/>
                </a:lnTo>
                <a:lnTo>
                  <a:pt x="1981" y="477"/>
                </a:lnTo>
                <a:lnTo>
                  <a:pt x="2037" y="466"/>
                </a:lnTo>
                <a:lnTo>
                  <a:pt x="2076" y="451"/>
                </a:lnTo>
                <a:lnTo>
                  <a:pt x="2108" y="432"/>
                </a:lnTo>
                <a:lnTo>
                  <a:pt x="2128" y="412"/>
                </a:lnTo>
                <a:lnTo>
                  <a:pt x="2134" y="384"/>
                </a:lnTo>
                <a:lnTo>
                  <a:pt x="2132" y="365"/>
                </a:lnTo>
                <a:lnTo>
                  <a:pt x="2115" y="338"/>
                </a:lnTo>
                <a:lnTo>
                  <a:pt x="2154" y="322"/>
                </a:lnTo>
                <a:lnTo>
                  <a:pt x="2173" y="302"/>
                </a:lnTo>
                <a:lnTo>
                  <a:pt x="2184" y="281"/>
                </a:lnTo>
                <a:lnTo>
                  <a:pt x="2184" y="258"/>
                </a:lnTo>
                <a:lnTo>
                  <a:pt x="2171" y="234"/>
                </a:lnTo>
                <a:lnTo>
                  <a:pt x="2145" y="216"/>
                </a:lnTo>
                <a:lnTo>
                  <a:pt x="2102" y="197"/>
                </a:lnTo>
                <a:lnTo>
                  <a:pt x="2057" y="182"/>
                </a:lnTo>
                <a:lnTo>
                  <a:pt x="2003" y="168"/>
                </a:lnTo>
                <a:lnTo>
                  <a:pt x="1934" y="159"/>
                </a:lnTo>
                <a:lnTo>
                  <a:pt x="1869" y="153"/>
                </a:lnTo>
                <a:lnTo>
                  <a:pt x="1839" y="151"/>
                </a:lnTo>
                <a:lnTo>
                  <a:pt x="1837" y="136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832153BB-33F8-4090-AD4D-3F617BD1E6C0}"/>
              </a:ext>
            </a:extLst>
          </p:cNvPr>
          <p:cNvSpPr>
            <a:spLocks/>
          </p:cNvSpPr>
          <p:nvPr/>
        </p:nvSpPr>
        <p:spPr bwMode="auto">
          <a:xfrm>
            <a:off x="3639554" y="1031876"/>
            <a:ext cx="2187575" cy="876300"/>
          </a:xfrm>
          <a:custGeom>
            <a:avLst/>
            <a:gdLst>
              <a:gd name="T0" fmla="*/ 1200 w 1441"/>
              <a:gd name="T1" fmla="*/ 121 h 577"/>
              <a:gd name="T2" fmla="*/ 1153 w 1441"/>
              <a:gd name="T3" fmla="*/ 91 h 577"/>
              <a:gd name="T4" fmla="*/ 1087 w 1441"/>
              <a:gd name="T5" fmla="*/ 75 h 577"/>
              <a:gd name="T6" fmla="*/ 995 w 1441"/>
              <a:gd name="T7" fmla="*/ 67 h 577"/>
              <a:gd name="T8" fmla="*/ 891 w 1441"/>
              <a:gd name="T9" fmla="*/ 76 h 577"/>
              <a:gd name="T10" fmla="*/ 832 w 1441"/>
              <a:gd name="T11" fmla="*/ 57 h 577"/>
              <a:gd name="T12" fmla="*/ 766 w 1441"/>
              <a:gd name="T13" fmla="*/ 21 h 577"/>
              <a:gd name="T14" fmla="*/ 655 w 1441"/>
              <a:gd name="T15" fmla="*/ 1 h 577"/>
              <a:gd name="T16" fmla="*/ 541 w 1441"/>
              <a:gd name="T17" fmla="*/ 5 h 577"/>
              <a:gd name="T18" fmla="*/ 434 w 1441"/>
              <a:gd name="T19" fmla="*/ 33 h 577"/>
              <a:gd name="T20" fmla="*/ 380 w 1441"/>
              <a:gd name="T21" fmla="*/ 67 h 577"/>
              <a:gd name="T22" fmla="*/ 333 w 1441"/>
              <a:gd name="T23" fmla="*/ 82 h 577"/>
              <a:gd name="T24" fmla="*/ 242 w 1441"/>
              <a:gd name="T25" fmla="*/ 91 h 577"/>
              <a:gd name="T26" fmla="*/ 181 w 1441"/>
              <a:gd name="T27" fmla="*/ 127 h 577"/>
              <a:gd name="T28" fmla="*/ 172 w 1441"/>
              <a:gd name="T29" fmla="*/ 166 h 577"/>
              <a:gd name="T30" fmla="*/ 118 w 1441"/>
              <a:gd name="T31" fmla="*/ 168 h 577"/>
              <a:gd name="T32" fmla="*/ 64 w 1441"/>
              <a:gd name="T33" fmla="*/ 185 h 577"/>
              <a:gd name="T34" fmla="*/ 34 w 1441"/>
              <a:gd name="T35" fmla="*/ 202 h 577"/>
              <a:gd name="T36" fmla="*/ 10 w 1441"/>
              <a:gd name="T37" fmla="*/ 230 h 577"/>
              <a:gd name="T38" fmla="*/ 13 w 1441"/>
              <a:gd name="T39" fmla="*/ 254 h 577"/>
              <a:gd name="T40" fmla="*/ 10 w 1441"/>
              <a:gd name="T41" fmla="*/ 286 h 577"/>
              <a:gd name="T42" fmla="*/ 1 w 1441"/>
              <a:gd name="T43" fmla="*/ 316 h 577"/>
              <a:gd name="T44" fmla="*/ 14 w 1441"/>
              <a:gd name="T45" fmla="*/ 347 h 577"/>
              <a:gd name="T46" fmla="*/ 9 w 1441"/>
              <a:gd name="T47" fmla="*/ 381 h 577"/>
              <a:gd name="T48" fmla="*/ 0 w 1441"/>
              <a:gd name="T49" fmla="*/ 412 h 577"/>
              <a:gd name="T50" fmla="*/ 17 w 1441"/>
              <a:gd name="T51" fmla="*/ 450 h 577"/>
              <a:gd name="T52" fmla="*/ 60 w 1441"/>
              <a:gd name="T53" fmla="*/ 477 h 577"/>
              <a:gd name="T54" fmla="*/ 148 w 1441"/>
              <a:gd name="T55" fmla="*/ 495 h 577"/>
              <a:gd name="T56" fmla="*/ 216 w 1441"/>
              <a:gd name="T57" fmla="*/ 484 h 577"/>
              <a:gd name="T58" fmla="*/ 255 w 1441"/>
              <a:gd name="T59" fmla="*/ 509 h 577"/>
              <a:gd name="T60" fmla="*/ 305 w 1441"/>
              <a:gd name="T61" fmla="*/ 525 h 577"/>
              <a:gd name="T62" fmla="*/ 376 w 1441"/>
              <a:gd name="T63" fmla="*/ 536 h 577"/>
              <a:gd name="T64" fmla="*/ 458 w 1441"/>
              <a:gd name="T65" fmla="*/ 529 h 577"/>
              <a:gd name="T66" fmla="*/ 517 w 1441"/>
              <a:gd name="T67" fmla="*/ 536 h 577"/>
              <a:gd name="T68" fmla="*/ 562 w 1441"/>
              <a:gd name="T69" fmla="*/ 557 h 577"/>
              <a:gd name="T70" fmla="*/ 626 w 1441"/>
              <a:gd name="T71" fmla="*/ 567 h 577"/>
              <a:gd name="T72" fmla="*/ 687 w 1441"/>
              <a:gd name="T73" fmla="*/ 564 h 577"/>
              <a:gd name="T74" fmla="*/ 746 w 1441"/>
              <a:gd name="T75" fmla="*/ 545 h 577"/>
              <a:gd name="T76" fmla="*/ 787 w 1441"/>
              <a:gd name="T77" fmla="*/ 564 h 577"/>
              <a:gd name="T78" fmla="*/ 849 w 1441"/>
              <a:gd name="T79" fmla="*/ 576 h 577"/>
              <a:gd name="T80" fmla="*/ 928 w 1441"/>
              <a:gd name="T81" fmla="*/ 569 h 577"/>
              <a:gd name="T82" fmla="*/ 986 w 1441"/>
              <a:gd name="T83" fmla="*/ 544 h 577"/>
              <a:gd name="T84" fmla="*/ 1033 w 1441"/>
              <a:gd name="T85" fmla="*/ 534 h 577"/>
              <a:gd name="T86" fmla="*/ 1108 w 1441"/>
              <a:gd name="T87" fmla="*/ 536 h 577"/>
              <a:gd name="T88" fmla="*/ 1171 w 1441"/>
              <a:gd name="T89" fmla="*/ 519 h 577"/>
              <a:gd name="T90" fmla="*/ 1212 w 1441"/>
              <a:gd name="T91" fmla="*/ 493 h 577"/>
              <a:gd name="T92" fmla="*/ 1237 w 1441"/>
              <a:gd name="T93" fmla="*/ 481 h 577"/>
              <a:gd name="T94" fmla="*/ 1306 w 1441"/>
              <a:gd name="T95" fmla="*/ 477 h 577"/>
              <a:gd name="T96" fmla="*/ 1369 w 1441"/>
              <a:gd name="T97" fmla="*/ 451 h 577"/>
              <a:gd name="T98" fmla="*/ 1403 w 1441"/>
              <a:gd name="T99" fmla="*/ 412 h 577"/>
              <a:gd name="T100" fmla="*/ 1406 w 1441"/>
              <a:gd name="T101" fmla="*/ 365 h 577"/>
              <a:gd name="T102" fmla="*/ 1420 w 1441"/>
              <a:gd name="T103" fmla="*/ 322 h 577"/>
              <a:gd name="T104" fmla="*/ 1440 w 1441"/>
              <a:gd name="T105" fmla="*/ 281 h 577"/>
              <a:gd name="T106" fmla="*/ 1431 w 1441"/>
              <a:gd name="T107" fmla="*/ 234 h 577"/>
              <a:gd name="T108" fmla="*/ 1386 w 1441"/>
              <a:gd name="T109" fmla="*/ 197 h 577"/>
              <a:gd name="T110" fmla="*/ 1320 w 1441"/>
              <a:gd name="T111" fmla="*/ 168 h 577"/>
              <a:gd name="T112" fmla="*/ 1232 w 1441"/>
              <a:gd name="T113" fmla="*/ 153 h 577"/>
              <a:gd name="T114" fmla="*/ 1211 w 1441"/>
              <a:gd name="T115" fmla="*/ 136 h 5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1"/>
              <a:gd name="T175" fmla="*/ 0 h 577"/>
              <a:gd name="T176" fmla="*/ 1441 w 1441"/>
              <a:gd name="T177" fmla="*/ 577 h 5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1" h="577">
                <a:moveTo>
                  <a:pt x="1211" y="136"/>
                </a:moveTo>
                <a:lnTo>
                  <a:pt x="1200" y="121"/>
                </a:lnTo>
                <a:lnTo>
                  <a:pt x="1181" y="104"/>
                </a:lnTo>
                <a:lnTo>
                  <a:pt x="1153" y="91"/>
                </a:lnTo>
                <a:lnTo>
                  <a:pt x="1117" y="81"/>
                </a:lnTo>
                <a:lnTo>
                  <a:pt x="1087" y="75"/>
                </a:lnTo>
                <a:lnTo>
                  <a:pt x="1050" y="69"/>
                </a:lnTo>
                <a:lnTo>
                  <a:pt x="995" y="67"/>
                </a:lnTo>
                <a:lnTo>
                  <a:pt x="941" y="69"/>
                </a:lnTo>
                <a:lnTo>
                  <a:pt x="891" y="76"/>
                </a:lnTo>
                <a:lnTo>
                  <a:pt x="854" y="84"/>
                </a:lnTo>
                <a:lnTo>
                  <a:pt x="832" y="57"/>
                </a:lnTo>
                <a:lnTo>
                  <a:pt x="804" y="37"/>
                </a:lnTo>
                <a:lnTo>
                  <a:pt x="766" y="21"/>
                </a:lnTo>
                <a:lnTo>
                  <a:pt x="716" y="9"/>
                </a:lnTo>
                <a:lnTo>
                  <a:pt x="655" y="1"/>
                </a:lnTo>
                <a:lnTo>
                  <a:pt x="595" y="0"/>
                </a:lnTo>
                <a:lnTo>
                  <a:pt x="541" y="5"/>
                </a:lnTo>
                <a:lnTo>
                  <a:pt x="480" y="15"/>
                </a:lnTo>
                <a:lnTo>
                  <a:pt x="434" y="33"/>
                </a:lnTo>
                <a:lnTo>
                  <a:pt x="401" y="50"/>
                </a:lnTo>
                <a:lnTo>
                  <a:pt x="380" y="67"/>
                </a:lnTo>
                <a:lnTo>
                  <a:pt x="376" y="89"/>
                </a:lnTo>
                <a:lnTo>
                  <a:pt x="333" y="82"/>
                </a:lnTo>
                <a:lnTo>
                  <a:pt x="283" y="85"/>
                </a:lnTo>
                <a:lnTo>
                  <a:pt x="242" y="91"/>
                </a:lnTo>
                <a:lnTo>
                  <a:pt x="206" y="107"/>
                </a:lnTo>
                <a:lnTo>
                  <a:pt x="181" y="127"/>
                </a:lnTo>
                <a:lnTo>
                  <a:pt x="171" y="150"/>
                </a:lnTo>
                <a:lnTo>
                  <a:pt x="172" y="166"/>
                </a:lnTo>
                <a:lnTo>
                  <a:pt x="148" y="164"/>
                </a:lnTo>
                <a:lnTo>
                  <a:pt x="118" y="168"/>
                </a:lnTo>
                <a:lnTo>
                  <a:pt x="88" y="176"/>
                </a:lnTo>
                <a:lnTo>
                  <a:pt x="64" y="185"/>
                </a:lnTo>
                <a:lnTo>
                  <a:pt x="48" y="192"/>
                </a:lnTo>
                <a:lnTo>
                  <a:pt x="34" y="202"/>
                </a:lnTo>
                <a:lnTo>
                  <a:pt x="18" y="215"/>
                </a:lnTo>
                <a:lnTo>
                  <a:pt x="10" y="230"/>
                </a:lnTo>
                <a:lnTo>
                  <a:pt x="9" y="242"/>
                </a:lnTo>
                <a:lnTo>
                  <a:pt x="13" y="254"/>
                </a:lnTo>
                <a:lnTo>
                  <a:pt x="23" y="270"/>
                </a:lnTo>
                <a:lnTo>
                  <a:pt x="10" y="286"/>
                </a:lnTo>
                <a:lnTo>
                  <a:pt x="4" y="300"/>
                </a:lnTo>
                <a:lnTo>
                  <a:pt x="1" y="316"/>
                </a:lnTo>
                <a:lnTo>
                  <a:pt x="9" y="336"/>
                </a:lnTo>
                <a:lnTo>
                  <a:pt x="14" y="347"/>
                </a:lnTo>
                <a:lnTo>
                  <a:pt x="30" y="361"/>
                </a:lnTo>
                <a:lnTo>
                  <a:pt x="9" y="381"/>
                </a:lnTo>
                <a:lnTo>
                  <a:pt x="1" y="393"/>
                </a:lnTo>
                <a:lnTo>
                  <a:pt x="0" y="412"/>
                </a:lnTo>
                <a:lnTo>
                  <a:pt x="4" y="429"/>
                </a:lnTo>
                <a:lnTo>
                  <a:pt x="17" y="450"/>
                </a:lnTo>
                <a:lnTo>
                  <a:pt x="34" y="464"/>
                </a:lnTo>
                <a:lnTo>
                  <a:pt x="60" y="477"/>
                </a:lnTo>
                <a:lnTo>
                  <a:pt x="102" y="490"/>
                </a:lnTo>
                <a:lnTo>
                  <a:pt x="148" y="495"/>
                </a:lnTo>
                <a:lnTo>
                  <a:pt x="189" y="491"/>
                </a:lnTo>
                <a:lnTo>
                  <a:pt x="216" y="484"/>
                </a:lnTo>
                <a:lnTo>
                  <a:pt x="235" y="498"/>
                </a:lnTo>
                <a:lnTo>
                  <a:pt x="255" y="509"/>
                </a:lnTo>
                <a:lnTo>
                  <a:pt x="272" y="516"/>
                </a:lnTo>
                <a:lnTo>
                  <a:pt x="305" y="525"/>
                </a:lnTo>
                <a:lnTo>
                  <a:pt x="333" y="531"/>
                </a:lnTo>
                <a:lnTo>
                  <a:pt x="376" y="536"/>
                </a:lnTo>
                <a:lnTo>
                  <a:pt x="417" y="535"/>
                </a:lnTo>
                <a:lnTo>
                  <a:pt x="458" y="529"/>
                </a:lnTo>
                <a:lnTo>
                  <a:pt x="495" y="518"/>
                </a:lnTo>
                <a:lnTo>
                  <a:pt x="517" y="536"/>
                </a:lnTo>
                <a:lnTo>
                  <a:pt x="536" y="547"/>
                </a:lnTo>
                <a:lnTo>
                  <a:pt x="562" y="557"/>
                </a:lnTo>
                <a:lnTo>
                  <a:pt x="592" y="564"/>
                </a:lnTo>
                <a:lnTo>
                  <a:pt x="626" y="567"/>
                </a:lnTo>
                <a:lnTo>
                  <a:pt x="657" y="567"/>
                </a:lnTo>
                <a:lnTo>
                  <a:pt x="687" y="564"/>
                </a:lnTo>
                <a:lnTo>
                  <a:pt x="724" y="554"/>
                </a:lnTo>
                <a:lnTo>
                  <a:pt x="746" y="545"/>
                </a:lnTo>
                <a:lnTo>
                  <a:pt x="766" y="557"/>
                </a:lnTo>
                <a:lnTo>
                  <a:pt x="787" y="564"/>
                </a:lnTo>
                <a:lnTo>
                  <a:pt x="812" y="571"/>
                </a:lnTo>
                <a:lnTo>
                  <a:pt x="849" y="576"/>
                </a:lnTo>
                <a:lnTo>
                  <a:pt x="888" y="574"/>
                </a:lnTo>
                <a:lnTo>
                  <a:pt x="928" y="569"/>
                </a:lnTo>
                <a:lnTo>
                  <a:pt x="958" y="560"/>
                </a:lnTo>
                <a:lnTo>
                  <a:pt x="986" y="544"/>
                </a:lnTo>
                <a:lnTo>
                  <a:pt x="1003" y="529"/>
                </a:lnTo>
                <a:lnTo>
                  <a:pt x="1033" y="534"/>
                </a:lnTo>
                <a:lnTo>
                  <a:pt x="1067" y="538"/>
                </a:lnTo>
                <a:lnTo>
                  <a:pt x="1108" y="536"/>
                </a:lnTo>
                <a:lnTo>
                  <a:pt x="1144" y="529"/>
                </a:lnTo>
                <a:lnTo>
                  <a:pt x="1171" y="519"/>
                </a:lnTo>
                <a:lnTo>
                  <a:pt x="1194" y="509"/>
                </a:lnTo>
                <a:lnTo>
                  <a:pt x="1212" y="493"/>
                </a:lnTo>
                <a:lnTo>
                  <a:pt x="1217" y="477"/>
                </a:lnTo>
                <a:lnTo>
                  <a:pt x="1237" y="481"/>
                </a:lnTo>
                <a:lnTo>
                  <a:pt x="1269" y="481"/>
                </a:lnTo>
                <a:lnTo>
                  <a:pt x="1306" y="477"/>
                </a:lnTo>
                <a:lnTo>
                  <a:pt x="1343" y="466"/>
                </a:lnTo>
                <a:lnTo>
                  <a:pt x="1369" y="451"/>
                </a:lnTo>
                <a:lnTo>
                  <a:pt x="1390" y="432"/>
                </a:lnTo>
                <a:lnTo>
                  <a:pt x="1403" y="412"/>
                </a:lnTo>
                <a:lnTo>
                  <a:pt x="1407" y="384"/>
                </a:lnTo>
                <a:lnTo>
                  <a:pt x="1406" y="365"/>
                </a:lnTo>
                <a:lnTo>
                  <a:pt x="1394" y="338"/>
                </a:lnTo>
                <a:lnTo>
                  <a:pt x="1420" y="322"/>
                </a:lnTo>
                <a:lnTo>
                  <a:pt x="1433" y="302"/>
                </a:lnTo>
                <a:lnTo>
                  <a:pt x="1440" y="281"/>
                </a:lnTo>
                <a:lnTo>
                  <a:pt x="1440" y="258"/>
                </a:lnTo>
                <a:lnTo>
                  <a:pt x="1431" y="234"/>
                </a:lnTo>
                <a:lnTo>
                  <a:pt x="1414" y="216"/>
                </a:lnTo>
                <a:lnTo>
                  <a:pt x="1386" y="197"/>
                </a:lnTo>
                <a:lnTo>
                  <a:pt x="1356" y="182"/>
                </a:lnTo>
                <a:lnTo>
                  <a:pt x="1320" y="168"/>
                </a:lnTo>
                <a:lnTo>
                  <a:pt x="1275" y="159"/>
                </a:lnTo>
                <a:lnTo>
                  <a:pt x="1232" y="153"/>
                </a:lnTo>
                <a:lnTo>
                  <a:pt x="1212" y="151"/>
                </a:lnTo>
                <a:lnTo>
                  <a:pt x="1211" y="136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E43B9980-5375-496A-BD54-E45867938BEF}"/>
              </a:ext>
            </a:extLst>
          </p:cNvPr>
          <p:cNvSpPr>
            <a:spLocks/>
          </p:cNvSpPr>
          <p:nvPr/>
        </p:nvSpPr>
        <p:spPr bwMode="auto">
          <a:xfrm>
            <a:off x="626269" y="4132872"/>
            <a:ext cx="3355975" cy="1095375"/>
          </a:xfrm>
          <a:custGeom>
            <a:avLst/>
            <a:gdLst>
              <a:gd name="T0" fmla="*/ 1839 w 2209"/>
              <a:gd name="T1" fmla="*/ 151 h 721"/>
              <a:gd name="T2" fmla="*/ 1767 w 2209"/>
              <a:gd name="T3" fmla="*/ 114 h 721"/>
              <a:gd name="T4" fmla="*/ 1667 w 2209"/>
              <a:gd name="T5" fmla="*/ 94 h 721"/>
              <a:gd name="T6" fmla="*/ 1525 w 2209"/>
              <a:gd name="T7" fmla="*/ 83 h 721"/>
              <a:gd name="T8" fmla="*/ 1366 w 2209"/>
              <a:gd name="T9" fmla="*/ 95 h 721"/>
              <a:gd name="T10" fmla="*/ 1276 w 2209"/>
              <a:gd name="T11" fmla="*/ 72 h 721"/>
              <a:gd name="T12" fmla="*/ 1174 w 2209"/>
              <a:gd name="T13" fmla="*/ 26 h 721"/>
              <a:gd name="T14" fmla="*/ 1004 w 2209"/>
              <a:gd name="T15" fmla="*/ 1 h 721"/>
              <a:gd name="T16" fmla="*/ 829 w 2209"/>
              <a:gd name="T17" fmla="*/ 6 h 721"/>
              <a:gd name="T18" fmla="*/ 665 w 2209"/>
              <a:gd name="T19" fmla="*/ 41 h 721"/>
              <a:gd name="T20" fmla="*/ 583 w 2209"/>
              <a:gd name="T21" fmla="*/ 84 h 721"/>
              <a:gd name="T22" fmla="*/ 511 w 2209"/>
              <a:gd name="T23" fmla="*/ 103 h 721"/>
              <a:gd name="T24" fmla="*/ 371 w 2209"/>
              <a:gd name="T25" fmla="*/ 114 h 721"/>
              <a:gd name="T26" fmla="*/ 277 w 2209"/>
              <a:gd name="T27" fmla="*/ 159 h 721"/>
              <a:gd name="T28" fmla="*/ 264 w 2209"/>
              <a:gd name="T29" fmla="*/ 207 h 721"/>
              <a:gd name="T30" fmla="*/ 181 w 2209"/>
              <a:gd name="T31" fmla="*/ 210 h 721"/>
              <a:gd name="T32" fmla="*/ 98 w 2209"/>
              <a:gd name="T33" fmla="*/ 231 h 721"/>
              <a:gd name="T34" fmla="*/ 52 w 2209"/>
              <a:gd name="T35" fmla="*/ 253 h 721"/>
              <a:gd name="T36" fmla="*/ 15 w 2209"/>
              <a:gd name="T37" fmla="*/ 288 h 721"/>
              <a:gd name="T38" fmla="*/ 20 w 2209"/>
              <a:gd name="T39" fmla="*/ 318 h 721"/>
              <a:gd name="T40" fmla="*/ 15 w 2209"/>
              <a:gd name="T41" fmla="*/ 358 h 721"/>
              <a:gd name="T42" fmla="*/ 2 w 2209"/>
              <a:gd name="T43" fmla="*/ 395 h 721"/>
              <a:gd name="T44" fmla="*/ 22 w 2209"/>
              <a:gd name="T45" fmla="*/ 434 h 721"/>
              <a:gd name="T46" fmla="*/ 13 w 2209"/>
              <a:gd name="T47" fmla="*/ 476 h 721"/>
              <a:gd name="T48" fmla="*/ 0 w 2209"/>
              <a:gd name="T49" fmla="*/ 515 h 721"/>
              <a:gd name="T50" fmla="*/ 26 w 2209"/>
              <a:gd name="T51" fmla="*/ 562 h 721"/>
              <a:gd name="T52" fmla="*/ 92 w 2209"/>
              <a:gd name="T53" fmla="*/ 596 h 721"/>
              <a:gd name="T54" fmla="*/ 227 w 2209"/>
              <a:gd name="T55" fmla="*/ 618 h 721"/>
              <a:gd name="T56" fmla="*/ 332 w 2209"/>
              <a:gd name="T57" fmla="*/ 605 h 721"/>
              <a:gd name="T58" fmla="*/ 391 w 2209"/>
              <a:gd name="T59" fmla="*/ 636 h 721"/>
              <a:gd name="T60" fmla="*/ 467 w 2209"/>
              <a:gd name="T61" fmla="*/ 656 h 721"/>
              <a:gd name="T62" fmla="*/ 576 w 2209"/>
              <a:gd name="T63" fmla="*/ 670 h 721"/>
              <a:gd name="T64" fmla="*/ 703 w 2209"/>
              <a:gd name="T65" fmla="*/ 661 h 721"/>
              <a:gd name="T66" fmla="*/ 792 w 2209"/>
              <a:gd name="T67" fmla="*/ 671 h 721"/>
              <a:gd name="T68" fmla="*/ 862 w 2209"/>
              <a:gd name="T69" fmla="*/ 696 h 721"/>
              <a:gd name="T70" fmla="*/ 960 w 2209"/>
              <a:gd name="T71" fmla="*/ 709 h 721"/>
              <a:gd name="T72" fmla="*/ 1054 w 2209"/>
              <a:gd name="T73" fmla="*/ 705 h 721"/>
              <a:gd name="T74" fmla="*/ 1143 w 2209"/>
              <a:gd name="T75" fmla="*/ 681 h 721"/>
              <a:gd name="T76" fmla="*/ 1207 w 2209"/>
              <a:gd name="T77" fmla="*/ 705 h 721"/>
              <a:gd name="T78" fmla="*/ 1303 w 2209"/>
              <a:gd name="T79" fmla="*/ 720 h 721"/>
              <a:gd name="T80" fmla="*/ 1423 w 2209"/>
              <a:gd name="T81" fmla="*/ 711 h 721"/>
              <a:gd name="T82" fmla="*/ 1512 w 2209"/>
              <a:gd name="T83" fmla="*/ 680 h 721"/>
              <a:gd name="T84" fmla="*/ 1584 w 2209"/>
              <a:gd name="T85" fmla="*/ 668 h 721"/>
              <a:gd name="T86" fmla="*/ 1700 w 2209"/>
              <a:gd name="T87" fmla="*/ 671 h 721"/>
              <a:gd name="T88" fmla="*/ 1796 w 2209"/>
              <a:gd name="T89" fmla="*/ 649 h 721"/>
              <a:gd name="T90" fmla="*/ 1859 w 2209"/>
              <a:gd name="T91" fmla="*/ 616 h 721"/>
              <a:gd name="T92" fmla="*/ 1896 w 2209"/>
              <a:gd name="T93" fmla="*/ 601 h 721"/>
              <a:gd name="T94" fmla="*/ 2003 w 2209"/>
              <a:gd name="T95" fmla="*/ 596 h 721"/>
              <a:gd name="T96" fmla="*/ 2099 w 2209"/>
              <a:gd name="T97" fmla="*/ 564 h 721"/>
              <a:gd name="T98" fmla="*/ 2151 w 2209"/>
              <a:gd name="T99" fmla="*/ 515 h 721"/>
              <a:gd name="T100" fmla="*/ 2156 w 2209"/>
              <a:gd name="T101" fmla="*/ 456 h 721"/>
              <a:gd name="T102" fmla="*/ 2177 w 2209"/>
              <a:gd name="T103" fmla="*/ 403 h 721"/>
              <a:gd name="T104" fmla="*/ 2208 w 2209"/>
              <a:gd name="T105" fmla="*/ 351 h 721"/>
              <a:gd name="T106" fmla="*/ 2195 w 2209"/>
              <a:gd name="T107" fmla="*/ 293 h 721"/>
              <a:gd name="T108" fmla="*/ 2125 w 2209"/>
              <a:gd name="T109" fmla="*/ 246 h 721"/>
              <a:gd name="T110" fmla="*/ 2025 w 2209"/>
              <a:gd name="T111" fmla="*/ 210 h 721"/>
              <a:gd name="T112" fmla="*/ 1889 w 2209"/>
              <a:gd name="T113" fmla="*/ 192 h 721"/>
              <a:gd name="T114" fmla="*/ 1857 w 2209"/>
              <a:gd name="T115" fmla="*/ 171 h 7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9"/>
              <a:gd name="T175" fmla="*/ 0 h 721"/>
              <a:gd name="T176" fmla="*/ 2209 w 2209"/>
              <a:gd name="T177" fmla="*/ 721 h 7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9" h="721">
                <a:moveTo>
                  <a:pt x="1857" y="171"/>
                </a:moveTo>
                <a:lnTo>
                  <a:pt x="1839" y="151"/>
                </a:lnTo>
                <a:lnTo>
                  <a:pt x="1811" y="130"/>
                </a:lnTo>
                <a:lnTo>
                  <a:pt x="1767" y="114"/>
                </a:lnTo>
                <a:lnTo>
                  <a:pt x="1713" y="101"/>
                </a:lnTo>
                <a:lnTo>
                  <a:pt x="1667" y="94"/>
                </a:lnTo>
                <a:lnTo>
                  <a:pt x="1610" y="86"/>
                </a:lnTo>
                <a:lnTo>
                  <a:pt x="1525" y="83"/>
                </a:lnTo>
                <a:lnTo>
                  <a:pt x="1442" y="86"/>
                </a:lnTo>
                <a:lnTo>
                  <a:pt x="1366" y="95"/>
                </a:lnTo>
                <a:lnTo>
                  <a:pt x="1309" y="105"/>
                </a:lnTo>
                <a:lnTo>
                  <a:pt x="1276" y="72"/>
                </a:lnTo>
                <a:lnTo>
                  <a:pt x="1233" y="47"/>
                </a:lnTo>
                <a:lnTo>
                  <a:pt x="1174" y="26"/>
                </a:lnTo>
                <a:lnTo>
                  <a:pt x="1097" y="12"/>
                </a:lnTo>
                <a:lnTo>
                  <a:pt x="1004" y="1"/>
                </a:lnTo>
                <a:lnTo>
                  <a:pt x="912" y="0"/>
                </a:lnTo>
                <a:lnTo>
                  <a:pt x="829" y="6"/>
                </a:lnTo>
                <a:lnTo>
                  <a:pt x="735" y="18"/>
                </a:lnTo>
                <a:lnTo>
                  <a:pt x="665" y="41"/>
                </a:lnTo>
                <a:lnTo>
                  <a:pt x="615" y="63"/>
                </a:lnTo>
                <a:lnTo>
                  <a:pt x="583" y="84"/>
                </a:lnTo>
                <a:lnTo>
                  <a:pt x="576" y="111"/>
                </a:lnTo>
                <a:lnTo>
                  <a:pt x="511" y="103"/>
                </a:lnTo>
                <a:lnTo>
                  <a:pt x="434" y="106"/>
                </a:lnTo>
                <a:lnTo>
                  <a:pt x="371" y="114"/>
                </a:lnTo>
                <a:lnTo>
                  <a:pt x="316" y="134"/>
                </a:lnTo>
                <a:lnTo>
                  <a:pt x="277" y="159"/>
                </a:lnTo>
                <a:lnTo>
                  <a:pt x="262" y="187"/>
                </a:lnTo>
                <a:lnTo>
                  <a:pt x="264" y="207"/>
                </a:lnTo>
                <a:lnTo>
                  <a:pt x="227" y="205"/>
                </a:lnTo>
                <a:lnTo>
                  <a:pt x="181" y="210"/>
                </a:lnTo>
                <a:lnTo>
                  <a:pt x="135" y="220"/>
                </a:lnTo>
                <a:lnTo>
                  <a:pt x="98" y="231"/>
                </a:lnTo>
                <a:lnTo>
                  <a:pt x="74" y="240"/>
                </a:lnTo>
                <a:lnTo>
                  <a:pt x="52" y="253"/>
                </a:lnTo>
                <a:lnTo>
                  <a:pt x="28" y="268"/>
                </a:lnTo>
                <a:lnTo>
                  <a:pt x="15" y="288"/>
                </a:lnTo>
                <a:lnTo>
                  <a:pt x="13" y="302"/>
                </a:lnTo>
                <a:lnTo>
                  <a:pt x="20" y="318"/>
                </a:lnTo>
                <a:lnTo>
                  <a:pt x="35" y="337"/>
                </a:lnTo>
                <a:lnTo>
                  <a:pt x="15" y="358"/>
                </a:lnTo>
                <a:lnTo>
                  <a:pt x="7" y="375"/>
                </a:lnTo>
                <a:lnTo>
                  <a:pt x="2" y="395"/>
                </a:lnTo>
                <a:lnTo>
                  <a:pt x="13" y="420"/>
                </a:lnTo>
                <a:lnTo>
                  <a:pt x="22" y="434"/>
                </a:lnTo>
                <a:lnTo>
                  <a:pt x="46" y="452"/>
                </a:lnTo>
                <a:lnTo>
                  <a:pt x="13" y="476"/>
                </a:lnTo>
                <a:lnTo>
                  <a:pt x="2" y="491"/>
                </a:lnTo>
                <a:lnTo>
                  <a:pt x="0" y="515"/>
                </a:lnTo>
                <a:lnTo>
                  <a:pt x="7" y="537"/>
                </a:lnTo>
                <a:lnTo>
                  <a:pt x="26" y="562"/>
                </a:lnTo>
                <a:lnTo>
                  <a:pt x="52" y="579"/>
                </a:lnTo>
                <a:lnTo>
                  <a:pt x="92" y="596"/>
                </a:lnTo>
                <a:lnTo>
                  <a:pt x="157" y="612"/>
                </a:lnTo>
                <a:lnTo>
                  <a:pt x="227" y="618"/>
                </a:lnTo>
                <a:lnTo>
                  <a:pt x="290" y="613"/>
                </a:lnTo>
                <a:lnTo>
                  <a:pt x="332" y="605"/>
                </a:lnTo>
                <a:lnTo>
                  <a:pt x="360" y="622"/>
                </a:lnTo>
                <a:lnTo>
                  <a:pt x="391" y="636"/>
                </a:lnTo>
                <a:lnTo>
                  <a:pt x="417" y="644"/>
                </a:lnTo>
                <a:lnTo>
                  <a:pt x="467" y="656"/>
                </a:lnTo>
                <a:lnTo>
                  <a:pt x="511" y="664"/>
                </a:lnTo>
                <a:lnTo>
                  <a:pt x="576" y="670"/>
                </a:lnTo>
                <a:lnTo>
                  <a:pt x="639" y="669"/>
                </a:lnTo>
                <a:lnTo>
                  <a:pt x="703" y="661"/>
                </a:lnTo>
                <a:lnTo>
                  <a:pt x="759" y="647"/>
                </a:lnTo>
                <a:lnTo>
                  <a:pt x="792" y="671"/>
                </a:lnTo>
                <a:lnTo>
                  <a:pt x="823" y="684"/>
                </a:lnTo>
                <a:lnTo>
                  <a:pt x="862" y="696"/>
                </a:lnTo>
                <a:lnTo>
                  <a:pt x="908" y="705"/>
                </a:lnTo>
                <a:lnTo>
                  <a:pt x="960" y="709"/>
                </a:lnTo>
                <a:lnTo>
                  <a:pt x="1008" y="709"/>
                </a:lnTo>
                <a:lnTo>
                  <a:pt x="1054" y="705"/>
                </a:lnTo>
                <a:lnTo>
                  <a:pt x="1111" y="693"/>
                </a:lnTo>
                <a:lnTo>
                  <a:pt x="1143" y="681"/>
                </a:lnTo>
                <a:lnTo>
                  <a:pt x="1174" y="696"/>
                </a:lnTo>
                <a:lnTo>
                  <a:pt x="1207" y="705"/>
                </a:lnTo>
                <a:lnTo>
                  <a:pt x="1246" y="713"/>
                </a:lnTo>
                <a:lnTo>
                  <a:pt x="1303" y="720"/>
                </a:lnTo>
                <a:lnTo>
                  <a:pt x="1361" y="718"/>
                </a:lnTo>
                <a:lnTo>
                  <a:pt x="1423" y="711"/>
                </a:lnTo>
                <a:lnTo>
                  <a:pt x="1468" y="700"/>
                </a:lnTo>
                <a:lnTo>
                  <a:pt x="1512" y="680"/>
                </a:lnTo>
                <a:lnTo>
                  <a:pt x="1538" y="661"/>
                </a:lnTo>
                <a:lnTo>
                  <a:pt x="1584" y="668"/>
                </a:lnTo>
                <a:lnTo>
                  <a:pt x="1636" y="673"/>
                </a:lnTo>
                <a:lnTo>
                  <a:pt x="1700" y="671"/>
                </a:lnTo>
                <a:lnTo>
                  <a:pt x="1754" y="662"/>
                </a:lnTo>
                <a:lnTo>
                  <a:pt x="1796" y="649"/>
                </a:lnTo>
                <a:lnTo>
                  <a:pt x="1831" y="636"/>
                </a:lnTo>
                <a:lnTo>
                  <a:pt x="1859" y="616"/>
                </a:lnTo>
                <a:lnTo>
                  <a:pt x="1865" y="596"/>
                </a:lnTo>
                <a:lnTo>
                  <a:pt x="1896" y="601"/>
                </a:lnTo>
                <a:lnTo>
                  <a:pt x="1946" y="602"/>
                </a:lnTo>
                <a:lnTo>
                  <a:pt x="2003" y="596"/>
                </a:lnTo>
                <a:lnTo>
                  <a:pt x="2060" y="582"/>
                </a:lnTo>
                <a:lnTo>
                  <a:pt x="2099" y="564"/>
                </a:lnTo>
                <a:lnTo>
                  <a:pt x="2132" y="540"/>
                </a:lnTo>
                <a:lnTo>
                  <a:pt x="2151" y="515"/>
                </a:lnTo>
                <a:lnTo>
                  <a:pt x="2158" y="480"/>
                </a:lnTo>
                <a:lnTo>
                  <a:pt x="2156" y="456"/>
                </a:lnTo>
                <a:lnTo>
                  <a:pt x="2138" y="423"/>
                </a:lnTo>
                <a:lnTo>
                  <a:pt x="2177" y="403"/>
                </a:lnTo>
                <a:lnTo>
                  <a:pt x="2197" y="378"/>
                </a:lnTo>
                <a:lnTo>
                  <a:pt x="2208" y="351"/>
                </a:lnTo>
                <a:lnTo>
                  <a:pt x="2208" y="323"/>
                </a:lnTo>
                <a:lnTo>
                  <a:pt x="2195" y="293"/>
                </a:lnTo>
                <a:lnTo>
                  <a:pt x="2169" y="270"/>
                </a:lnTo>
                <a:lnTo>
                  <a:pt x="2125" y="246"/>
                </a:lnTo>
                <a:lnTo>
                  <a:pt x="2079" y="228"/>
                </a:lnTo>
                <a:lnTo>
                  <a:pt x="2025" y="210"/>
                </a:lnTo>
                <a:lnTo>
                  <a:pt x="1955" y="199"/>
                </a:lnTo>
                <a:lnTo>
                  <a:pt x="1889" y="192"/>
                </a:lnTo>
                <a:lnTo>
                  <a:pt x="1859" y="189"/>
                </a:lnTo>
                <a:lnTo>
                  <a:pt x="1857" y="171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BAD0B57-4A5E-4199-92B3-43DE590A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1867601"/>
            <a:ext cx="12652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altLang="zh-CN" sz="2000" dirty="0">
                <a:ea typeface="SimSun" panose="02010600030101010101" pitchFamily="2" charset="-122"/>
              </a:rPr>
              <a:t>Welding control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40555CA5-EC47-4D50-B623-511D8A4E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93" y="3365501"/>
            <a:ext cx="13017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altLang="zh-CN" sz="2000" dirty="0">
                <a:ea typeface="SimSun" panose="02010600030101010101" pitchFamily="2" charset="-122"/>
              </a:rPr>
              <a:t>Thickness control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815F4FA-F9BA-4BD8-A4D1-EAA395C2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780" y="4261681"/>
            <a:ext cx="135215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 dirty="0"/>
              <a:t>Electrical cables inspection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GB" altLang="zh-CN" sz="1700" dirty="0">
              <a:ea typeface="SimSun" panose="02010600030101010101" pitchFamily="2" charset="-122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32AB02B-832A-435B-BAE7-3182B300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727" y="5331398"/>
            <a:ext cx="1551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altLang="zh-CN" sz="1700" dirty="0">
                <a:ea typeface="SimSun" panose="02010600030101010101" pitchFamily="2" charset="-122"/>
              </a:rPr>
              <a:t>Leaks – water and lubricants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36118E0C-DB0A-47D2-BE2D-BE40AB70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157" y="4025566"/>
            <a:ext cx="15834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dirty="0"/>
              <a:t>Internal inspection of reservoirs and tubes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6E63468B-A0A2-4325-A75B-B728685B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50" y="1802210"/>
            <a:ext cx="14945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altLang="zh-CN" sz="2000" dirty="0">
                <a:ea typeface="SimSun" panose="02010600030101010101" pitchFamily="2" charset="-122"/>
              </a:rPr>
              <a:t>Visual inspection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C758BDB0-0928-4A98-A004-0759290EE5FD}"/>
              </a:ext>
            </a:extLst>
          </p:cNvPr>
          <p:cNvSpPr txBox="1">
            <a:spLocks noChangeArrowheads="1"/>
          </p:cNvSpPr>
          <p:nvPr/>
        </p:nvSpPr>
        <p:spPr>
          <a:xfrm>
            <a:off x="4185736" y="162341"/>
            <a:ext cx="4681538" cy="8159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0070C0"/>
                </a:solidFill>
              </a:rPr>
              <a:t>Inspections and control</a:t>
            </a:r>
            <a:endParaRPr lang="bg-BG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3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FF15-09F3-411A-99C0-1BC2655D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274637"/>
            <a:ext cx="2514600" cy="7159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3429A-6583-410E-B7EC-F35857F16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1D03D-FCD8-44E9-B522-7851903089AB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4CEC05A-1799-43DD-84B2-ABCBD498B6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340943"/>
              </p:ext>
            </p:extLst>
          </p:nvPr>
        </p:nvGraphicFramePr>
        <p:xfrm>
          <a:off x="762000" y="1169408"/>
          <a:ext cx="6324600" cy="488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11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A8D1-D917-4E03-B4CD-961CA078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56656"/>
            <a:ext cx="5334000" cy="7159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200" dirty="0">
                <a:solidFill>
                  <a:srgbClr val="0070C0"/>
                </a:solidFill>
              </a:rPr>
              <a:t>Foreign material </a:t>
            </a:r>
            <a:br>
              <a:rPr lang="en-US" sz="4200" dirty="0">
                <a:solidFill>
                  <a:srgbClr val="0070C0"/>
                </a:solidFill>
              </a:rPr>
            </a:br>
            <a:r>
              <a:rPr lang="en-US" sz="4200" dirty="0">
                <a:solidFill>
                  <a:srgbClr val="0070C0"/>
                </a:solidFill>
              </a:rPr>
              <a:t>exclusion strategy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E1454-4C6E-4C3C-A489-52A297F6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63119"/>
            <a:ext cx="8229600" cy="1942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have developed many measures to prevent falling the foreign materials in open equipment during maintenance.</a:t>
            </a:r>
          </a:p>
          <a:p>
            <a:pPr marL="0" indent="0">
              <a:buNone/>
            </a:pPr>
            <a:r>
              <a:rPr lang="en-US" sz="2000" dirty="0"/>
              <a:t>However, in case of availability of such material, it should be removed.</a:t>
            </a:r>
          </a:p>
          <a:p>
            <a:pPr marL="0" indent="0">
              <a:buNone/>
            </a:pPr>
            <a:r>
              <a:rPr lang="en-US" sz="2000" dirty="0"/>
              <a:t>The personnel is highly encouraged to report all foreign materials. Following the report, it should be organized removal of the objects.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01841-BBED-4DF5-B59A-21D1E4EA6467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D8CAE-7EA1-4F0A-88C8-2F34920C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pic>
        <p:nvPicPr>
          <p:cNvPr id="6" name="Picture 6" descr="P5110094">
            <a:extLst>
              <a:ext uri="{FF2B5EF4-FFF2-40B4-BE49-F238E27FC236}">
                <a16:creationId xmlns:a16="http://schemas.microsoft.com/office/drawing/2014/main" id="{2A5AB6D2-2106-40E1-9EC5-E60801FE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5" y="3886200"/>
            <a:ext cx="399764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6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A8D1-D917-4E03-B4CD-961CA078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274637"/>
            <a:ext cx="4724400" cy="715963"/>
          </a:xfrm>
        </p:spPr>
        <p:txBody>
          <a:bodyPr>
            <a:noAutofit/>
          </a:bodyPr>
          <a:lstStyle/>
          <a:p>
            <a:pPr algn="r"/>
            <a:r>
              <a:rPr lang="en-US" sz="3500" dirty="0">
                <a:solidFill>
                  <a:srgbClr val="0070C0"/>
                </a:solidFill>
              </a:rPr>
              <a:t>Available equipment</a:t>
            </a:r>
            <a:br>
              <a:rPr lang="en-US" sz="3500" dirty="0">
                <a:solidFill>
                  <a:srgbClr val="0070C0"/>
                </a:solidFill>
              </a:rPr>
            </a:br>
            <a:r>
              <a:rPr lang="en-US" sz="3500" dirty="0">
                <a:solidFill>
                  <a:srgbClr val="0070C0"/>
                </a:solidFill>
              </a:rPr>
              <a:t>SUSI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E1454-4C6E-4C3C-A489-52A297F6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0" y="990601"/>
            <a:ext cx="8678779" cy="32004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300" dirty="0"/>
              <a:t>Underwater Remotely Operated Video inspection system (ROV) developed specially for the nuclear industry.</a:t>
            </a:r>
          </a:p>
          <a:p>
            <a:pPr>
              <a:spcBef>
                <a:spcPts val="200"/>
              </a:spcBef>
            </a:pPr>
            <a:r>
              <a:rPr lang="en-US" sz="2300" dirty="0"/>
              <a:t>Small and lightweight</a:t>
            </a:r>
          </a:p>
          <a:p>
            <a:pPr>
              <a:spcBef>
                <a:spcPts val="200"/>
              </a:spcBef>
            </a:pPr>
            <a:r>
              <a:rPr lang="en-US" sz="2300" dirty="0"/>
              <a:t>Radiation resistant and </a:t>
            </a:r>
            <a:r>
              <a:rPr lang="en-US" sz="2300" dirty="0" err="1"/>
              <a:t>decontable</a:t>
            </a:r>
            <a:r>
              <a:rPr lang="en-US" sz="2300" dirty="0"/>
              <a:t> material</a:t>
            </a:r>
          </a:p>
          <a:p>
            <a:pPr>
              <a:spcBef>
                <a:spcPts val="200"/>
              </a:spcBef>
            </a:pPr>
            <a:r>
              <a:rPr lang="en-US" sz="2300" dirty="0"/>
              <a:t>Subsurface electronics is minimal with the majority housed on the surface to reduce radiation exposure.</a:t>
            </a:r>
          </a:p>
          <a:p>
            <a:pPr>
              <a:spcBef>
                <a:spcPts val="200"/>
              </a:spcBef>
            </a:pPr>
            <a:r>
              <a:rPr lang="en-US" sz="2300" dirty="0"/>
              <a:t>It can be fitted with B&amp;W  high resolution camera and articulated arm, grabber</a:t>
            </a:r>
          </a:p>
          <a:p>
            <a:pPr>
              <a:spcBef>
                <a:spcPts val="200"/>
              </a:spcBef>
            </a:pPr>
            <a:r>
              <a:rPr lang="en-US" sz="2300" dirty="0"/>
              <a:t>Depth sensor </a:t>
            </a:r>
          </a:p>
          <a:p>
            <a:r>
              <a:rPr lang="en-US" sz="2300" dirty="0"/>
              <a:t>DVD recorder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01841-BBED-4DF5-B59A-21D1E4EA6467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D8CAE-7EA1-4F0A-88C8-2F34920C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08B1A7-5C57-40FE-9D26-D20FDEA7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2209800" cy="28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usi 2">
            <a:extLst>
              <a:ext uri="{FF2B5EF4-FFF2-40B4-BE49-F238E27FC236}">
                <a16:creationId xmlns:a16="http://schemas.microsoft.com/office/drawing/2014/main" id="{4FCBAF68-2BA5-4B14-8035-142DC180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3" y="4475215"/>
            <a:ext cx="2982912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7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B8E4-0EA8-4D3F-A569-68F8FBBE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160336"/>
            <a:ext cx="6705600" cy="98266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Eddy current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8884-7EF9-4E47-AE63-C2627B82A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939800"/>
            <a:ext cx="8577037" cy="4525963"/>
          </a:xfrm>
        </p:spPr>
        <p:txBody>
          <a:bodyPr>
            <a:normAutofit/>
          </a:bodyPr>
          <a:lstStyle/>
          <a:p>
            <a:r>
              <a:rPr lang="en-US" sz="2500" dirty="0"/>
              <a:t>Control of the Steam-generator tubes</a:t>
            </a:r>
          </a:p>
          <a:p>
            <a:r>
              <a:rPr lang="en-US" sz="2500" dirty="0"/>
              <a:t>4 SG with 11 100 tubes each. Very precise control.</a:t>
            </a:r>
          </a:p>
          <a:p>
            <a:r>
              <a:rPr lang="en-US" sz="2500" dirty="0"/>
              <a:t>Breaking even 1 tube will allow small quantities of water from primary circuit to enter into secondary. </a:t>
            </a:r>
          </a:p>
          <a:p>
            <a:r>
              <a:rPr lang="en-US" sz="2500" dirty="0"/>
              <a:t>Time consuming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0BBF7-1B42-44D1-B80E-63150E013B6E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29BC6-23AA-4CDE-A56D-87DF66D8B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7FD9E-92D1-464A-B1B2-EFF5053EA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28916" r="21736" b="34940"/>
          <a:stretch/>
        </p:blipFill>
        <p:spPr>
          <a:xfrm>
            <a:off x="0" y="3040779"/>
            <a:ext cx="6172200" cy="38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13F5D-E5AD-46B1-A02A-F5C85673C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E6C7E2-2C26-4462-AE64-2218F372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74637"/>
            <a:ext cx="5181600" cy="563563"/>
          </a:xfrm>
        </p:spPr>
        <p:txBody>
          <a:bodyPr>
            <a:normAutofit fontScale="90000"/>
          </a:bodyPr>
          <a:lstStyle/>
          <a:p>
            <a:r>
              <a:rPr lang="en-US" dirty="0"/>
              <a:t>Reactor vessel control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630A02-3AD0-49D8-9620-688EB34B6241}"/>
              </a:ext>
            </a:extLst>
          </p:cNvPr>
          <p:cNvSpPr txBox="1">
            <a:spLocks/>
          </p:cNvSpPr>
          <p:nvPr/>
        </p:nvSpPr>
        <p:spPr>
          <a:xfrm>
            <a:off x="574171" y="1600200"/>
            <a:ext cx="35322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Control of Main metal and </a:t>
            </a:r>
            <a:r>
              <a:rPr lang="en-US" sz="2000" dirty="0" err="1"/>
              <a:t>weldings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F2F56-A021-474C-8DA8-87F6DB5446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2222" r="7603" b="16038"/>
          <a:stretch/>
        </p:blipFill>
        <p:spPr>
          <a:xfrm>
            <a:off x="4876800" y="1115739"/>
            <a:ext cx="4267200" cy="5707625"/>
          </a:xfrm>
          <a:prstGeom prst="rect">
            <a:avLst/>
          </a:prstGeom>
        </p:spPr>
      </p:pic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AFD5049-A11F-4482-8C9A-D5107871D89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374009"/>
              </p:ext>
            </p:extLst>
          </p:nvPr>
        </p:nvGraphicFramePr>
        <p:xfrm>
          <a:off x="0" y="4125532"/>
          <a:ext cx="3336041" cy="2658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Bitmap Image" r:id="rId5" imgW="9047619" imgH="7209524" progId="Paint.Picture">
                  <p:embed/>
                </p:oleObj>
              </mc:Choice>
              <mc:Fallback>
                <p:oleObj name="Bitmap Image" r:id="rId5" imgW="9047619" imgH="7209524" progId="Paint.Picture">
                  <p:embed/>
                  <p:pic>
                    <p:nvPicPr>
                      <p:cNvPr id="118788" name="Object 4">
                        <a:extLst>
                          <a:ext uri="{FF2B5EF4-FFF2-40B4-BE49-F238E27FC236}">
                            <a16:creationId xmlns:a16="http://schemas.microsoft.com/office/drawing/2014/main" id="{8E8D30BD-BF0A-40F1-B021-6BB252D55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25532"/>
                        <a:ext cx="3336041" cy="2658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92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539299A-C95C-4877-9297-32928DE50A5C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9" y="333375"/>
            <a:ext cx="4572001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g-BG" altLang="ja-JP" sz="3500" b="1" dirty="0">
                <a:latin typeface="+mn-lt"/>
              </a:rPr>
              <a:t> </a:t>
            </a:r>
            <a:br>
              <a:rPr lang="bg-BG" altLang="ja-JP" sz="3500" b="1" dirty="0">
                <a:latin typeface="+mn-lt"/>
              </a:rPr>
            </a:br>
            <a:r>
              <a:rPr lang="bg-BG" altLang="ja-JP" sz="3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ja-JP" sz="3500" dirty="0">
                <a:solidFill>
                  <a:srgbClr val="C00000"/>
                </a:solidFill>
                <a:latin typeface="+mn-lt"/>
              </a:rPr>
              <a:t>Thermal-vision control</a:t>
            </a:r>
            <a:br>
              <a:rPr lang="en-US" altLang="ja-JP" sz="3500" dirty="0">
                <a:latin typeface="+mn-lt"/>
                <a:ea typeface="ＭＳ Ｐゴシック" charset="-128"/>
              </a:rPr>
            </a:br>
            <a:endParaRPr lang="en-GB" sz="35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5E861C-4AB8-44B9-84B2-94B7D7747074}"/>
              </a:ext>
            </a:extLst>
          </p:cNvPr>
          <p:cNvPicPr/>
          <p:nvPr/>
        </p:nvPicPr>
        <p:blipFill rotWithShape="1">
          <a:blip r:embed="rId3" cstate="print"/>
          <a:srcRect l="37189" t="18638" r="47969" b="41981"/>
          <a:stretch/>
        </p:blipFill>
        <p:spPr bwMode="auto">
          <a:xfrm>
            <a:off x="747554" y="1143000"/>
            <a:ext cx="382444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1B23B-D0DA-44F3-8B85-BE9F32C303EB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25BF6-C87B-4B73-A7B8-A2CC7E2C90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4EBB733-F13F-4870-B983-2EE1BA96C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3452" y="1905000"/>
            <a:ext cx="2664296" cy="177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BF7147EA-336A-4E8B-98F1-D7145BB1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86" y="5374520"/>
            <a:ext cx="8865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b="1" i="1" dirty="0">
                <a:cs typeface="Times New Roman" pitchFamily="18" charset="0"/>
              </a:rPr>
              <a:t>Electrical equipment </a:t>
            </a:r>
            <a:r>
              <a:rPr lang="bg-BG" b="1" i="1" dirty="0">
                <a:cs typeface="Times New Roman" pitchFamily="18" charset="0"/>
              </a:rPr>
              <a:t>– </a:t>
            </a:r>
            <a:r>
              <a:rPr lang="en-US" b="1" i="1" dirty="0">
                <a:cs typeface="Times New Roman" pitchFamily="18" charset="0"/>
              </a:rPr>
              <a:t>high resistance</a:t>
            </a:r>
            <a:r>
              <a:rPr lang="bg-BG" b="1" i="1" dirty="0">
                <a:cs typeface="Times New Roman" pitchFamily="18" charset="0"/>
              </a:rPr>
              <a:t>; </a:t>
            </a:r>
            <a:r>
              <a:rPr lang="en-US" b="1" i="1" dirty="0">
                <a:cs typeface="Times New Roman" pitchFamily="18" charset="0"/>
              </a:rPr>
              <a:t>loose connection</a:t>
            </a:r>
            <a:r>
              <a:rPr lang="bg-BG" b="1" i="1" dirty="0">
                <a:cs typeface="Times New Roman" pitchFamily="18" charset="0"/>
              </a:rPr>
              <a:t>;</a:t>
            </a:r>
          </a:p>
          <a:p>
            <a:pPr algn="just"/>
            <a:r>
              <a:rPr lang="en-US" b="1" i="1" dirty="0">
                <a:cs typeface="Times New Roman" pitchFamily="18" charset="0"/>
              </a:rPr>
              <a:t>Mechanical equipment</a:t>
            </a:r>
            <a:r>
              <a:rPr lang="bg-BG" b="1" i="1" dirty="0">
                <a:cs typeface="Times New Roman" pitchFamily="18" charset="0"/>
              </a:rPr>
              <a:t>-  </a:t>
            </a:r>
            <a:r>
              <a:rPr lang="en-US" b="1" i="1" dirty="0">
                <a:cs typeface="Times New Roman" pitchFamily="18" charset="0"/>
              </a:rPr>
              <a:t>problems with cooling, isolation, high friction…</a:t>
            </a:r>
            <a:endParaRPr lang="bg-BG" sz="1600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40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1365-22BD-4CB1-9361-81E36FFD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274637"/>
            <a:ext cx="32766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Possibilities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28FACC0-F9E4-4AF6-A4AA-32497B5C88B5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737221"/>
            <a:ext cx="8610600" cy="4011613"/>
            <a:chOff x="967" y="1459"/>
            <a:chExt cx="4305" cy="2006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FA440C0-C526-40C0-B178-8494D894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1493"/>
              <a:ext cx="1029" cy="1130"/>
            </a:xfrm>
            <a:custGeom>
              <a:avLst/>
              <a:gdLst>
                <a:gd name="T0" fmla="*/ 678 w 950"/>
                <a:gd name="T1" fmla="*/ 1184 h 1184"/>
                <a:gd name="T2" fmla="*/ 438 w 950"/>
                <a:gd name="T3" fmla="*/ 1010 h 1184"/>
                <a:gd name="T4" fmla="*/ 0 w 950"/>
                <a:gd name="T5" fmla="*/ 488 h 1184"/>
                <a:gd name="T6" fmla="*/ 170 w 950"/>
                <a:gd name="T7" fmla="*/ 240 h 1184"/>
                <a:gd name="T8" fmla="*/ 2 w 950"/>
                <a:gd name="T9" fmla="*/ 0 h 1184"/>
                <a:gd name="T10" fmla="*/ 918 w 950"/>
                <a:gd name="T11" fmla="*/ 1010 h 1184"/>
                <a:gd name="T12" fmla="*/ 678 w 950"/>
                <a:gd name="T13" fmla="*/ 1184 h 1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184"/>
                <a:gd name="T23" fmla="*/ 950 w 950"/>
                <a:gd name="T24" fmla="*/ 1184 h 1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184">
                  <a:moveTo>
                    <a:pt x="678" y="1184"/>
                  </a:moveTo>
                  <a:cubicBezTo>
                    <a:pt x="678" y="1184"/>
                    <a:pt x="558" y="1097"/>
                    <a:pt x="438" y="1010"/>
                  </a:cubicBezTo>
                  <a:cubicBezTo>
                    <a:pt x="402" y="500"/>
                    <a:pt x="0" y="488"/>
                    <a:pt x="0" y="488"/>
                  </a:cubicBezTo>
                  <a:lnTo>
                    <a:pt x="170" y="240"/>
                  </a:lnTo>
                  <a:cubicBezTo>
                    <a:pt x="170" y="240"/>
                    <a:pt x="86" y="120"/>
                    <a:pt x="2" y="0"/>
                  </a:cubicBezTo>
                  <a:cubicBezTo>
                    <a:pt x="950" y="102"/>
                    <a:pt x="918" y="1010"/>
                    <a:pt x="918" y="1010"/>
                  </a:cubicBezTo>
                  <a:lnTo>
                    <a:pt x="678" y="118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2BD8404-5A0D-48F6-B4C7-0A5F06BA1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499"/>
              <a:ext cx="1242" cy="966"/>
            </a:xfrm>
            <a:custGeom>
              <a:avLst/>
              <a:gdLst>
                <a:gd name="T0" fmla="*/ 14 w 1146"/>
                <a:gd name="T1" fmla="*/ 0 h 1012"/>
                <a:gd name="T2" fmla="*/ 984 w 1146"/>
                <a:gd name="T3" fmla="*/ 1012 h 1012"/>
                <a:gd name="T4" fmla="*/ 1146 w 1146"/>
                <a:gd name="T5" fmla="*/ 746 h 1012"/>
                <a:gd name="T6" fmla="*/ 986 w 1146"/>
                <a:gd name="T7" fmla="*/ 484 h 1012"/>
                <a:gd name="T8" fmla="*/ 500 w 1146"/>
                <a:gd name="T9" fmla="*/ 8 h 1012"/>
                <a:gd name="T10" fmla="*/ 266 w 1146"/>
                <a:gd name="T11" fmla="*/ 180 h 1012"/>
                <a:gd name="T12" fmla="*/ 14 w 1146"/>
                <a:gd name="T13" fmla="*/ 0 h 1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6"/>
                <a:gd name="T22" fmla="*/ 0 h 1012"/>
                <a:gd name="T23" fmla="*/ 1146 w 1146"/>
                <a:gd name="T24" fmla="*/ 1012 h 10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6" h="1012">
                  <a:moveTo>
                    <a:pt x="14" y="0"/>
                  </a:moveTo>
                  <a:cubicBezTo>
                    <a:pt x="14" y="0"/>
                    <a:pt x="0" y="896"/>
                    <a:pt x="984" y="1012"/>
                  </a:cubicBezTo>
                  <a:cubicBezTo>
                    <a:pt x="1065" y="879"/>
                    <a:pt x="1146" y="746"/>
                    <a:pt x="1146" y="746"/>
                  </a:cubicBezTo>
                  <a:lnTo>
                    <a:pt x="986" y="484"/>
                  </a:lnTo>
                  <a:cubicBezTo>
                    <a:pt x="986" y="484"/>
                    <a:pt x="562" y="500"/>
                    <a:pt x="500" y="8"/>
                  </a:cubicBezTo>
                  <a:cubicBezTo>
                    <a:pt x="383" y="94"/>
                    <a:pt x="266" y="180"/>
                    <a:pt x="266" y="18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623C944-F2DB-4F9F-AC8E-7307B349E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2291"/>
              <a:ext cx="999" cy="1166"/>
            </a:xfrm>
            <a:custGeom>
              <a:avLst/>
              <a:gdLst>
                <a:gd name="T0" fmla="*/ 4 w 922"/>
                <a:gd name="T1" fmla="*/ 1222 h 1222"/>
                <a:gd name="T2" fmla="*/ 922 w 922"/>
                <a:gd name="T3" fmla="*/ 186 h 1222"/>
                <a:gd name="T4" fmla="*/ 674 w 922"/>
                <a:gd name="T5" fmla="*/ 0 h 1222"/>
                <a:gd name="T6" fmla="*/ 438 w 922"/>
                <a:gd name="T7" fmla="*/ 172 h 1222"/>
                <a:gd name="T8" fmla="*/ 0 w 922"/>
                <a:gd name="T9" fmla="*/ 700 h 1222"/>
                <a:gd name="T10" fmla="*/ 164 w 922"/>
                <a:gd name="T11" fmla="*/ 966 h 1222"/>
                <a:gd name="T12" fmla="*/ 4 w 922"/>
                <a:gd name="T13" fmla="*/ 1222 h 1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222"/>
                <a:gd name="T23" fmla="*/ 922 w 922"/>
                <a:gd name="T24" fmla="*/ 1222 h 1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222">
                  <a:moveTo>
                    <a:pt x="4" y="1222"/>
                  </a:moveTo>
                  <a:cubicBezTo>
                    <a:pt x="4" y="1222"/>
                    <a:pt x="862" y="1178"/>
                    <a:pt x="922" y="186"/>
                  </a:cubicBezTo>
                  <a:cubicBezTo>
                    <a:pt x="798" y="93"/>
                    <a:pt x="674" y="0"/>
                    <a:pt x="674" y="0"/>
                  </a:cubicBezTo>
                  <a:lnTo>
                    <a:pt x="438" y="172"/>
                  </a:lnTo>
                  <a:cubicBezTo>
                    <a:pt x="438" y="172"/>
                    <a:pt x="450" y="622"/>
                    <a:pt x="0" y="700"/>
                  </a:cubicBezTo>
                  <a:cubicBezTo>
                    <a:pt x="82" y="833"/>
                    <a:pt x="164" y="966"/>
                    <a:pt x="164" y="966"/>
                  </a:cubicBezTo>
                  <a:lnTo>
                    <a:pt x="4" y="1222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A01AB32-A7A2-4556-9D31-47A6A816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1459"/>
              <a:ext cx="1239" cy="952"/>
            </a:xfrm>
            <a:custGeom>
              <a:avLst/>
              <a:gdLst>
                <a:gd name="T0" fmla="*/ 1126 w 1126"/>
                <a:gd name="T1" fmla="*/ 998 h 998"/>
                <a:gd name="T2" fmla="*/ 164 w 1126"/>
                <a:gd name="T3" fmla="*/ 0 h 998"/>
                <a:gd name="T4" fmla="*/ 0 w 1126"/>
                <a:gd name="T5" fmla="*/ 268 h 998"/>
                <a:gd name="T6" fmla="*/ 156 w 1126"/>
                <a:gd name="T7" fmla="*/ 524 h 998"/>
                <a:gd name="T8" fmla="*/ 650 w 1126"/>
                <a:gd name="T9" fmla="*/ 992 h 998"/>
                <a:gd name="T10" fmla="*/ 878 w 1126"/>
                <a:gd name="T11" fmla="*/ 818 h 998"/>
                <a:gd name="T12" fmla="*/ 1126 w 1126"/>
                <a:gd name="T13" fmla="*/ 998 h 9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6"/>
                <a:gd name="T22" fmla="*/ 0 h 998"/>
                <a:gd name="T23" fmla="*/ 1126 w 1126"/>
                <a:gd name="T24" fmla="*/ 998 h 9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6" h="998">
                  <a:moveTo>
                    <a:pt x="1126" y="998"/>
                  </a:moveTo>
                  <a:cubicBezTo>
                    <a:pt x="1126" y="998"/>
                    <a:pt x="1106" y="52"/>
                    <a:pt x="164" y="0"/>
                  </a:cubicBezTo>
                  <a:cubicBezTo>
                    <a:pt x="82" y="134"/>
                    <a:pt x="0" y="268"/>
                    <a:pt x="0" y="268"/>
                  </a:cubicBezTo>
                  <a:lnTo>
                    <a:pt x="156" y="524"/>
                  </a:lnTo>
                  <a:cubicBezTo>
                    <a:pt x="156" y="524"/>
                    <a:pt x="574" y="498"/>
                    <a:pt x="650" y="992"/>
                  </a:cubicBezTo>
                  <a:cubicBezTo>
                    <a:pt x="764" y="905"/>
                    <a:pt x="878" y="818"/>
                    <a:pt x="878" y="818"/>
                  </a:cubicBezTo>
                  <a:lnTo>
                    <a:pt x="1126" y="9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8C05854-206D-4D3C-847F-6F45523C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461"/>
              <a:ext cx="692" cy="841"/>
            </a:xfrm>
            <a:custGeom>
              <a:avLst/>
              <a:gdLst>
                <a:gd name="T0" fmla="*/ 639 w 639"/>
                <a:gd name="T1" fmla="*/ 0 h 881"/>
                <a:gd name="T2" fmla="*/ 0 w 639"/>
                <a:gd name="T3" fmla="*/ 316 h 881"/>
                <a:gd name="T4" fmla="*/ 235 w 639"/>
                <a:gd name="T5" fmla="*/ 881 h 881"/>
                <a:gd name="T6" fmla="*/ 631 w 639"/>
                <a:gd name="T7" fmla="*/ 526 h 881"/>
                <a:gd name="T8" fmla="*/ 471 w 639"/>
                <a:gd name="T9" fmla="*/ 266 h 881"/>
                <a:gd name="T10" fmla="*/ 639 w 639"/>
                <a:gd name="T11" fmla="*/ 0 h 8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881"/>
                <a:gd name="T20" fmla="*/ 639 w 639"/>
                <a:gd name="T21" fmla="*/ 881 h 8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881">
                  <a:moveTo>
                    <a:pt x="639" y="0"/>
                  </a:moveTo>
                  <a:cubicBezTo>
                    <a:pt x="343" y="29"/>
                    <a:pt x="84" y="176"/>
                    <a:pt x="0" y="316"/>
                  </a:cubicBezTo>
                  <a:cubicBezTo>
                    <a:pt x="90" y="430"/>
                    <a:pt x="202" y="592"/>
                    <a:pt x="235" y="881"/>
                  </a:cubicBezTo>
                  <a:cubicBezTo>
                    <a:pt x="298" y="637"/>
                    <a:pt x="484" y="556"/>
                    <a:pt x="631" y="526"/>
                  </a:cubicBezTo>
                  <a:cubicBezTo>
                    <a:pt x="550" y="399"/>
                    <a:pt x="471" y="266"/>
                    <a:pt x="471" y="266"/>
                  </a:cubicBezTo>
                  <a:cubicBezTo>
                    <a:pt x="471" y="266"/>
                    <a:pt x="639" y="0"/>
                    <a:pt x="63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77A6279D-0504-49A1-ACEE-4F512CFBC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1497"/>
              <a:ext cx="950" cy="458"/>
            </a:xfrm>
            <a:prstGeom prst="homePlate">
              <a:avLst>
                <a:gd name="adj" fmla="val 36030"/>
              </a:avLst>
            </a:prstGeom>
            <a:solidFill>
              <a:schemeClr val="bg1">
                <a:lumMod val="65000"/>
              </a:schemeClr>
            </a:solidFill>
            <a:ln w="12700" algn="ctr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tIns="91440" bIns="91440" anchor="ctr"/>
            <a:lstStyle>
              <a:lvl1pPr marL="12700" indent="-127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zh-CN" altLang="zh-CN" b="0" dirty="0">
                <a:ea typeface="SimSun" panose="02010600030101010101" pitchFamily="2" charset="-122"/>
              </a:endParaRPr>
            </a:p>
          </p:txBody>
        </p:sp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C6B27F9A-DF42-4C3C-9784-6D3FC3ED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497"/>
              <a:ext cx="1022" cy="458"/>
            </a:xfrm>
            <a:prstGeom prst="chevron">
              <a:avLst>
                <a:gd name="adj" fmla="val 38761"/>
              </a:avLst>
            </a:prstGeom>
            <a:solidFill>
              <a:schemeClr val="bg1">
                <a:lumMod val="65000"/>
              </a:schemeClr>
            </a:solidFill>
            <a:ln w="12700" algn="ctr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tIns="91440" bIns="91440" anchor="ctr"/>
            <a:lstStyle>
              <a:lvl1pPr marL="12700" indent="-127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zh-CN" altLang="zh-CN" b="0">
                <a:ea typeface="SimSun" panose="02010600030101010101" pitchFamily="2" charset="-122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0B55CC3-07C5-4E0A-B743-3AD01CABE2B2}"/>
              </a:ext>
            </a:extLst>
          </p:cNvPr>
          <p:cNvSpPr/>
          <p:nvPr/>
        </p:nvSpPr>
        <p:spPr>
          <a:xfrm>
            <a:off x="4219249" y="2368420"/>
            <a:ext cx="1693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pipes inspection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7F9027-1736-403B-8A04-BBB62E63E403}"/>
              </a:ext>
            </a:extLst>
          </p:cNvPr>
          <p:cNvSpPr/>
          <p:nvPr/>
        </p:nvSpPr>
        <p:spPr>
          <a:xfrm flipH="1">
            <a:off x="256802" y="2001196"/>
            <a:ext cx="1672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Underground inspection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130CC3-B296-420A-ACF0-DEC626AA33E3}"/>
              </a:ext>
            </a:extLst>
          </p:cNvPr>
          <p:cNvSpPr/>
          <p:nvPr/>
        </p:nvSpPr>
        <p:spPr>
          <a:xfrm>
            <a:off x="2465256" y="1862696"/>
            <a:ext cx="1017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Shafts and channels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3C8F7-ACA4-4AED-A947-FF42F188C6BA}"/>
              </a:ext>
            </a:extLst>
          </p:cNvPr>
          <p:cNvSpPr/>
          <p:nvPr/>
        </p:nvSpPr>
        <p:spPr>
          <a:xfrm>
            <a:off x="5228610" y="4699569"/>
            <a:ext cx="1440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Underground</a:t>
            </a:r>
          </a:p>
          <a:p>
            <a:pPr algn="ctr">
              <a:spcBef>
                <a:spcPct val="0"/>
              </a:spcBef>
            </a:pPr>
            <a:r>
              <a:rPr lang="en-US" dirty="0"/>
              <a:t> pipes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47202-C6A8-4E9F-BDDF-B378B6E2D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6EADFD-54B0-4760-90EE-DF6C27E1F586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</a:t>
            </a:r>
            <a:r>
              <a:rPr lang="en-US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guarantee!c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C09769-4CC5-49B3-8C3D-E80BECAFA427}"/>
              </a:ext>
            </a:extLst>
          </p:cNvPr>
          <p:cNvSpPr/>
          <p:nvPr/>
        </p:nvSpPr>
        <p:spPr>
          <a:xfrm>
            <a:off x="7627057" y="4461756"/>
            <a:ext cx="786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190951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9D25F-0F07-4E0C-BF8E-7527888AC679}"/>
              </a:ext>
            </a:extLst>
          </p:cNvPr>
          <p:cNvSpPr txBox="1">
            <a:spLocks/>
          </p:cNvSpPr>
          <p:nvPr/>
        </p:nvSpPr>
        <p:spPr>
          <a:xfrm>
            <a:off x="609600" y="2413001"/>
            <a:ext cx="8229600" cy="6848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68580" tIns="34290" rIns="68580" bIns="3429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Lato Medium" panose="020F0502020204030203" pitchFamily="34" charset="0"/>
                <a:cs typeface="Gotham Pro" panose="02000503040000020004" pitchFamily="50" charset="0"/>
              </a:rPr>
              <a:t>General Information</a:t>
            </a:r>
            <a:endParaRPr kumimoji="0" lang="bg-BG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anose="020B0A04020102020204" pitchFamily="34" charset="0"/>
              <a:ea typeface="Lato Medium" panose="020F0502020204030203" pitchFamily="34" charset="0"/>
              <a:cs typeface="Gotham Pro" panose="0200050304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7990C-2A6F-4641-80A8-92C9C6C56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">
            <a:extLst>
              <a:ext uri="{FF2B5EF4-FFF2-40B4-BE49-F238E27FC236}">
                <a16:creationId xmlns:a16="http://schemas.microsoft.com/office/drawing/2014/main" id="{5E660783-E607-4942-807B-96E0428B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9" y="0"/>
            <a:ext cx="9154587" cy="59436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5340D7-F60B-4951-90D8-ABA592A9A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94" y="304800"/>
            <a:ext cx="7466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33400" indent="-533400"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bg-BG" altLang="en-US" sz="1400" dirty="0">
                <a:solidFill>
                  <a:schemeClr val="bg1"/>
                </a:solidFill>
              </a:rPr>
              <a:t> </a:t>
            </a:r>
            <a:r>
              <a:rPr lang="bg-BG" altLang="en-US" b="1" i="1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ECA5F-7EA7-4122-910F-81609296D13C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</a:t>
            </a:r>
            <a:r>
              <a:rPr lang="en-US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guarantee!c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E57DA24D-0F6D-4D52-9737-DE11E204F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51307"/>
              </p:ext>
            </p:extLst>
          </p:nvPr>
        </p:nvGraphicFramePr>
        <p:xfrm>
          <a:off x="-28075" y="0"/>
          <a:ext cx="97054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5" name="Visio" r:id="rId4" imgW="6688531" imgH="4459224" progId="Visio.Drawing.11">
                  <p:embed/>
                </p:oleObj>
              </mc:Choice>
              <mc:Fallback>
                <p:oleObj name="Visio" r:id="rId4" imgW="6688531" imgH="4459224" progId="Visio.Drawing.11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71D30BFE-745A-47AD-A3BD-FF6A830C6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075" y="0"/>
                        <a:ext cx="97054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9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200"/>
            <a:ext cx="8686800" cy="2438400"/>
          </a:xfrm>
        </p:spPr>
        <p:txBody>
          <a:bodyPr>
            <a:normAutofit/>
          </a:bodyPr>
          <a:lstStyle/>
          <a:p>
            <a:pPr indent="-161925" algn="just">
              <a:buClr>
                <a:srgbClr val="17375E"/>
              </a:buClr>
              <a:buFontTx/>
              <a:buChar char="•"/>
              <a:defRPr/>
            </a:pPr>
            <a:r>
              <a:rPr lang="en-GB" altLang="bg-BG" sz="2500" b="1" dirty="0">
                <a:solidFill>
                  <a:srgbClr val="00B050"/>
                </a:solidFill>
              </a:rPr>
              <a:t>1974</a:t>
            </a:r>
            <a:r>
              <a:rPr lang="en-GB" altLang="bg-BG" sz="2500" b="1" dirty="0">
                <a:solidFill>
                  <a:srgbClr val="17375E"/>
                </a:solidFill>
              </a:rPr>
              <a:t>  -  </a:t>
            </a:r>
            <a:r>
              <a:rPr lang="en-US" altLang="bg-BG" sz="2500" b="1" dirty="0">
                <a:solidFill>
                  <a:srgbClr val="17375E"/>
                </a:solidFill>
              </a:rPr>
              <a:t>Beginning</a:t>
            </a:r>
            <a:r>
              <a:rPr lang="bg-BG" altLang="bg-BG" sz="2500" b="1" dirty="0">
                <a:solidFill>
                  <a:srgbClr val="17375E"/>
                </a:solidFill>
              </a:rPr>
              <a:t> – </a:t>
            </a:r>
            <a:r>
              <a:rPr lang="en-US" altLang="bg-BG" sz="2500" b="1" dirty="0">
                <a:solidFill>
                  <a:srgbClr val="17375E"/>
                </a:solidFill>
              </a:rPr>
              <a:t>Start of unit 1 </a:t>
            </a:r>
            <a:endParaRPr lang="en-GB" altLang="bg-BG" sz="2500" b="1" dirty="0">
              <a:solidFill>
                <a:srgbClr val="17375E"/>
              </a:solidFill>
            </a:endParaRPr>
          </a:p>
          <a:p>
            <a:pPr indent="-161925" algn="just">
              <a:buClr>
                <a:srgbClr val="17375E"/>
              </a:buClr>
              <a:buFontTx/>
              <a:buChar char="•"/>
              <a:defRPr/>
            </a:pPr>
            <a:r>
              <a:rPr lang="en-US" altLang="bg-BG" sz="2500" b="1" dirty="0">
                <a:solidFill>
                  <a:srgbClr val="00B050"/>
                </a:solidFill>
              </a:rPr>
              <a:t>First </a:t>
            </a:r>
            <a:r>
              <a:rPr lang="en-US" altLang="bg-BG" sz="2500" b="1" dirty="0">
                <a:solidFill>
                  <a:srgbClr val="17375E"/>
                </a:solidFill>
              </a:rPr>
              <a:t>nuclear power plant in south-eastern Europe</a:t>
            </a:r>
            <a:endParaRPr lang="en-GB" altLang="bg-BG" sz="2500" b="1" dirty="0">
              <a:solidFill>
                <a:srgbClr val="17375E"/>
              </a:solidFill>
            </a:endParaRPr>
          </a:p>
          <a:p>
            <a:pPr indent="-161925" algn="just">
              <a:buClr>
                <a:srgbClr val="17375E"/>
              </a:buClr>
              <a:buFontTx/>
              <a:buChar char="•"/>
              <a:defRPr/>
            </a:pPr>
            <a:r>
              <a:rPr lang="en-US" sz="2500" b="1" dirty="0">
                <a:solidFill>
                  <a:srgbClr val="17375E"/>
                </a:solidFill>
              </a:rPr>
              <a:t>The biggest power generating capacity in the country</a:t>
            </a:r>
            <a:endParaRPr lang="bg-BG" sz="25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1" y="3022601"/>
            <a:ext cx="2962133" cy="1653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</a:rPr>
              <a:t>34,7% </a:t>
            </a:r>
          </a:p>
          <a:p>
            <a:pPr algn="ctr"/>
            <a:r>
              <a:rPr lang="en-US" b="1" dirty="0">
                <a:solidFill>
                  <a:srgbClr val="17375E"/>
                </a:solidFill>
                <a:latin typeface="Arial" panose="020B0604020202020204" pitchFamily="34" charset="0"/>
              </a:rPr>
              <a:t>Part of national electricity production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8801" y="3022601"/>
            <a:ext cx="2953725" cy="17157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</a:rPr>
              <a:t>346</a:t>
            </a:r>
            <a:r>
              <a:rPr lang="en-GB" sz="2400" dirty="0">
                <a:latin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</a:rPr>
              <a:t>513 165 MWh </a:t>
            </a:r>
          </a:p>
          <a:p>
            <a:pPr algn="ctr"/>
            <a:r>
              <a:rPr lang="en-US" b="1" dirty="0">
                <a:solidFill>
                  <a:srgbClr val="17375E"/>
                </a:solidFill>
                <a:latin typeface="Arial" panose="020B0604020202020204" pitchFamily="34" charset="0"/>
              </a:rPr>
              <a:t>Production of units 5 and 6 from </a:t>
            </a:r>
            <a:r>
              <a:rPr lang="en-GB" b="1" dirty="0">
                <a:solidFill>
                  <a:srgbClr val="17375E"/>
                </a:solidFill>
                <a:latin typeface="Arial" panose="020B0604020202020204" pitchFamily="34" charset="0"/>
              </a:rPr>
              <a:t>1987 </a:t>
            </a:r>
            <a:r>
              <a:rPr lang="en-US" b="1" dirty="0">
                <a:solidFill>
                  <a:srgbClr val="17375E"/>
                </a:solidFill>
                <a:latin typeface="Arial" panose="020B0604020202020204" pitchFamily="34" charset="0"/>
              </a:rPr>
              <a:t>to</a:t>
            </a:r>
            <a:r>
              <a:rPr lang="en-GB" b="1" dirty="0">
                <a:solidFill>
                  <a:srgbClr val="17375E"/>
                </a:solidFill>
                <a:latin typeface="Arial" panose="020B0604020202020204" pitchFamily="34" charset="0"/>
              </a:rPr>
              <a:t> 2019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" descr="D:\Documents\grgeorgieva\Desktop\Presentation\DSC_4822_crop_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469265-1984-473A-8929-253EA02ECD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algn="r"/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Maintenance program </a:t>
            </a:r>
            <a:endParaRPr lang="bg-BG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626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22273773"/>
              </p:ext>
            </p:extLst>
          </p:nvPr>
        </p:nvGraphicFramePr>
        <p:xfrm>
          <a:off x="-114300" y="1298575"/>
          <a:ext cx="8913813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6" name="Worksheet" r:id="rId3" imgW="6720654" imgH="2674620" progId="Excel.Sheet.8">
                  <p:embed/>
                </p:oleObj>
              </mc:Choice>
              <mc:Fallback>
                <p:oleObj name="Worksheet" r:id="rId3" imgW="6720654" imgH="2674620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300" y="1298575"/>
                        <a:ext cx="8913813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21895" y="5105144"/>
            <a:ext cx="68950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000" b="1" dirty="0">
                <a:solidFill>
                  <a:srgbClr val="005197"/>
                </a:solidFill>
              </a:rPr>
              <a:t>Outage		     Scheduled		Real</a:t>
            </a:r>
            <a:endParaRPr lang="ru-RU" altLang="bg-BG" sz="2000" b="1" dirty="0">
              <a:solidFill>
                <a:srgbClr val="005197"/>
              </a:solidFill>
            </a:endParaRPr>
          </a:p>
          <a:p>
            <a:pPr>
              <a:spcBef>
                <a:spcPct val="30000"/>
              </a:spcBef>
            </a:pPr>
            <a:r>
              <a:rPr lang="en-US" altLang="bg-BG" sz="2000" dirty="0">
                <a:solidFill>
                  <a:srgbClr val="005197"/>
                </a:solidFill>
              </a:rPr>
              <a:t>Unit</a:t>
            </a:r>
            <a:r>
              <a:rPr lang="ru-RU" altLang="bg-BG" sz="2000" dirty="0">
                <a:solidFill>
                  <a:srgbClr val="005197"/>
                </a:solidFill>
              </a:rPr>
              <a:t>  5 </a:t>
            </a:r>
            <a:r>
              <a:rPr lang="bg-BG" altLang="bg-BG" sz="2000" dirty="0">
                <a:solidFill>
                  <a:srgbClr val="005197"/>
                </a:solidFill>
              </a:rPr>
              <a:t>		</a:t>
            </a:r>
            <a:r>
              <a:rPr lang="ru-RU" dirty="0"/>
              <a:t>    </a:t>
            </a:r>
            <a:r>
              <a:rPr lang="ru-RU" altLang="bg-BG" sz="2000" dirty="0">
                <a:solidFill>
                  <a:srgbClr val="FF9933"/>
                </a:solidFill>
              </a:rPr>
              <a:t>40</a:t>
            </a:r>
            <a:r>
              <a:rPr lang="ru-RU" dirty="0"/>
              <a:t> </a:t>
            </a:r>
            <a:r>
              <a:rPr lang="en-US" altLang="bg-BG" sz="2000" dirty="0">
                <a:solidFill>
                  <a:srgbClr val="005197"/>
                </a:solidFill>
              </a:rPr>
              <a:t>days	</a:t>
            </a:r>
            <a:r>
              <a:rPr lang="ru-RU" altLang="bg-BG" sz="2000" dirty="0">
                <a:solidFill>
                  <a:srgbClr val="005197"/>
                </a:solidFill>
              </a:rPr>
              <a:t>      </a:t>
            </a:r>
            <a:r>
              <a:rPr lang="ru-RU" dirty="0"/>
              <a:t>    </a:t>
            </a:r>
            <a:r>
              <a:rPr lang="ru-RU" altLang="bg-BG" sz="2000" dirty="0">
                <a:solidFill>
                  <a:srgbClr val="FF8811"/>
                </a:solidFill>
              </a:rPr>
              <a:t> 40 </a:t>
            </a:r>
            <a:r>
              <a:rPr lang="en-US" altLang="bg-BG" sz="2000" dirty="0">
                <a:solidFill>
                  <a:srgbClr val="005197"/>
                </a:solidFill>
              </a:rPr>
              <a:t>days</a:t>
            </a:r>
            <a:endParaRPr lang="ru-RU" altLang="bg-BG" sz="2000" dirty="0">
              <a:solidFill>
                <a:srgbClr val="005197"/>
              </a:solidFill>
            </a:endParaRPr>
          </a:p>
          <a:p>
            <a:pPr>
              <a:spcBef>
                <a:spcPct val="30000"/>
              </a:spcBef>
            </a:pPr>
            <a:r>
              <a:rPr lang="en-US" altLang="bg-BG" sz="2000" dirty="0">
                <a:solidFill>
                  <a:srgbClr val="005197"/>
                </a:solidFill>
              </a:rPr>
              <a:t>Unit</a:t>
            </a:r>
            <a:r>
              <a:rPr lang="ru-RU" altLang="bg-BG" sz="2000" dirty="0">
                <a:solidFill>
                  <a:srgbClr val="005197"/>
                </a:solidFill>
              </a:rPr>
              <a:t> 6</a:t>
            </a:r>
            <a:r>
              <a:rPr lang="en-US" dirty="0"/>
              <a:t>		</a:t>
            </a:r>
            <a:r>
              <a:rPr lang="ru-RU" dirty="0"/>
              <a:t>    </a:t>
            </a:r>
            <a:r>
              <a:rPr lang="ru-RU" altLang="bg-BG" sz="2000" dirty="0">
                <a:solidFill>
                  <a:srgbClr val="FF9933"/>
                </a:solidFill>
              </a:rPr>
              <a:t>40</a:t>
            </a:r>
            <a:r>
              <a:rPr lang="ru-RU" dirty="0"/>
              <a:t> </a:t>
            </a:r>
            <a:r>
              <a:rPr lang="en-US" altLang="bg-BG" sz="2000" dirty="0">
                <a:solidFill>
                  <a:srgbClr val="005197"/>
                </a:solidFill>
              </a:rPr>
              <a:t>days</a:t>
            </a:r>
            <a:r>
              <a:rPr lang="bg-BG" altLang="bg-BG" sz="2000" dirty="0">
                <a:solidFill>
                  <a:srgbClr val="005197"/>
                </a:solidFill>
              </a:rPr>
              <a:t>	           </a:t>
            </a:r>
            <a:r>
              <a:rPr lang="ru-RU" altLang="bg-BG" sz="2000" dirty="0">
                <a:solidFill>
                  <a:srgbClr val="FF8811"/>
                </a:solidFill>
              </a:rPr>
              <a:t>38</a:t>
            </a:r>
            <a:r>
              <a:rPr lang="ru-RU" dirty="0"/>
              <a:t> </a:t>
            </a:r>
            <a:r>
              <a:rPr lang="en-US" altLang="bg-BG" sz="2000" dirty="0">
                <a:solidFill>
                  <a:srgbClr val="005197"/>
                </a:solidFill>
              </a:rPr>
              <a:t>days</a:t>
            </a:r>
            <a:r>
              <a:rPr lang="ru-RU" altLang="bg-BG" sz="2000" dirty="0">
                <a:solidFill>
                  <a:srgbClr val="005197"/>
                </a:solidFill>
              </a:rPr>
              <a:t>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 l="27500" t="18519" r="52083" b="74074"/>
          <a:stretch>
            <a:fillRect/>
          </a:stretch>
        </p:blipFill>
        <p:spPr bwMode="auto">
          <a:xfrm>
            <a:off x="457200" y="381000"/>
            <a:ext cx="3048000" cy="62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05600" y="6019800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Гарант </a:t>
            </a:r>
          </a:p>
          <a:p>
            <a:r>
              <a:rPr lang="bg-BG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светлого</a:t>
            </a:r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будущего</a:t>
            </a:r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10868-3C29-4098-9E4C-BF696990ACB8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7FBFF-7A5D-42DB-890D-6549A4E1E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191148"/>
            <a:ext cx="3695700" cy="513795"/>
          </a:xfrm>
        </p:spPr>
        <p:txBody>
          <a:bodyPr wrap="square">
            <a:spAutoFit/>
          </a:bodyPr>
          <a:lstStyle/>
          <a:p>
            <a:pPr algn="r" eaLnBrk="1" hangingPunct="1">
              <a:lnSpc>
                <a:spcPct val="75000"/>
              </a:lnSpc>
              <a:defRPr/>
            </a:pPr>
            <a:r>
              <a:rPr lang="en-US" altLang="bg-BG" sz="3500" b="1" kern="1200" dirty="0">
                <a:solidFill>
                  <a:srgbClr val="0070C0"/>
                </a:solidFill>
                <a:ea typeface="+mn-ea"/>
                <a:cs typeface="+mn-cs"/>
              </a:rPr>
              <a:t>Major projects</a:t>
            </a:r>
            <a:endParaRPr lang="bg-BG" altLang="bg-BG" sz="3500" b="1" kern="120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295400"/>
            <a:ext cx="8458200" cy="249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bg-BG" sz="2500" b="0" i="0" u="none" strike="noStrike" kern="1200" cap="none" spc="0" normalizeH="0" baseline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 extension of Units </a:t>
            </a:r>
            <a:r>
              <a:rPr kumimoji="0" lang="bg-BG" altLang="bg-BG" sz="2500" b="0" i="0" u="none" strike="noStrike" kern="1200" cap="none" spc="0" normalizeH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0" lang="en-US" altLang="bg-BG" sz="2500" b="0" i="0" u="none" strike="noStrike" kern="1200" cap="none" spc="0" normalizeH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bg-BG" altLang="bg-BG" sz="2500" b="0" i="0" u="none" strike="noStrike" kern="1200" cap="none" spc="0" normalizeH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  <a:endParaRPr kumimoji="0" lang="bg-BG" altLang="bg-BG" sz="2500" b="0" i="0" u="none" strike="noStrike" kern="1200" cap="none" spc="0" normalizeH="0" baseline="0" noProof="0" dirty="0">
              <a:ln>
                <a:noFill/>
              </a:ln>
              <a:solidFill>
                <a:srgbClr val="356EB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bg-BG" altLang="bg-BG" sz="2500" b="0" i="0" u="none" strike="noStrike" kern="1200" cap="none" spc="0" normalizeH="0" baseline="0" noProof="0" dirty="0">
              <a:ln>
                <a:noFill/>
              </a:ln>
              <a:solidFill>
                <a:srgbClr val="356EB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bg-BG" sz="2500" b="0" i="0" u="none" strike="noStrike" kern="1200" cap="none" spc="0" normalizeH="0" baseline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the thermal capacity of units</a:t>
            </a:r>
            <a:r>
              <a:rPr kumimoji="0" lang="bg-BG" altLang="bg-BG" sz="2500" b="0" i="0" u="none" strike="noStrike" kern="1200" cap="none" spc="0" normalizeH="0" baseline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US" altLang="bg-BG" sz="2500" b="0" i="0" u="none" strike="noStrike" kern="1200" cap="none" spc="0" normalizeH="0" baseline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bg-BG" altLang="bg-BG" sz="2500" b="0" i="0" u="none" strike="noStrike" kern="1200" cap="none" spc="0" normalizeH="0" baseline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 </a:t>
            </a:r>
            <a:r>
              <a:rPr kumimoji="0" lang="en-US" altLang="bg-BG" sz="2500" b="0" i="0" u="none" strike="noStrike" kern="1200" cap="none" spc="0" normalizeH="0" baseline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</a:t>
            </a:r>
            <a:r>
              <a:rPr kumimoji="0" lang="bg-BG" altLang="bg-BG" sz="2500" b="0" i="0" u="none" strike="noStrike" kern="1200" cap="none" spc="0" normalizeH="0" baseline="0" noProof="0" dirty="0">
                <a:ln>
                  <a:noFill/>
                </a:ln>
                <a:solidFill>
                  <a:srgbClr val="356EB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104%</a:t>
            </a:r>
          </a:p>
          <a:p>
            <a:pPr marL="266700" marR="0" lvl="0" indent="-2667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bg-BG" altLang="bg-BG" sz="600" b="0" i="0" u="none" strike="noStrike" kern="1200" cap="none" spc="0" normalizeH="0" baseline="0" noProof="0" dirty="0">
              <a:ln>
                <a:noFill/>
              </a:ln>
              <a:solidFill>
                <a:srgbClr val="356EB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19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t="18011"/>
          <a:stretch>
            <a:fillRect/>
          </a:stretch>
        </p:blipFill>
        <p:spPr bwMode="auto">
          <a:xfrm>
            <a:off x="0" y="3124201"/>
            <a:ext cx="606817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27500" t="18519" r="52083" b="74074"/>
          <a:stretch>
            <a:fillRect/>
          </a:stretch>
        </p:blipFill>
        <p:spPr bwMode="auto">
          <a:xfrm>
            <a:off x="457200" y="381000"/>
            <a:ext cx="3048000" cy="62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6019800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Гарант </a:t>
            </a:r>
          </a:p>
          <a:p>
            <a:r>
              <a:rPr lang="bg-BG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светлого</a:t>
            </a:r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будущего</a:t>
            </a:r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3FC56-205B-4E1A-BDA7-36A12862BF3C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FBE3F-5E8E-4C78-B297-CFB6737593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417435"/>
              </p:ext>
            </p:extLst>
          </p:nvPr>
        </p:nvGraphicFramePr>
        <p:xfrm>
          <a:off x="1223652" y="982022"/>
          <a:ext cx="7920349" cy="193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46103"/>
              </p:ext>
            </p:extLst>
          </p:nvPr>
        </p:nvGraphicFramePr>
        <p:xfrm>
          <a:off x="381000" y="3200400"/>
          <a:ext cx="5949630" cy="2626360"/>
        </p:xfrm>
        <a:graphic>
          <a:graphicData uri="http://schemas.openxmlformats.org/drawingml/2006/table">
            <a:tbl>
              <a:tblPr/>
              <a:tblGrid>
                <a:gridCol w="75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12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Severe accident management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bg-BG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Measure</a:t>
                      </a:r>
                      <a:endParaRPr kumimoji="0" lang="ru-RU" altLang="bg-BG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bg-BG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FD-2-4-2</a:t>
                      </a:r>
                    </a:p>
                  </a:txBody>
                  <a:tcPr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Research of the possibilities of direct water  submission to the core from outside</a:t>
                      </a:r>
                      <a:endParaRPr kumimoji="0" lang="ru-RU" altLang="bg-BG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bg-BG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D-3-5</a:t>
                      </a:r>
                    </a:p>
                  </a:txBody>
                  <a:tcPr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Research of the possibilities for core melt localization in case of severe accident</a:t>
                      </a:r>
                      <a:endParaRPr kumimoji="0" lang="ru-RU" altLang="bg-BG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Съединение с чупка 11"/>
          <p:cNvCxnSpPr/>
          <p:nvPr/>
        </p:nvCxnSpPr>
        <p:spPr>
          <a:xfrm rot="10800000" flipV="1">
            <a:off x="6324600" y="2971799"/>
            <a:ext cx="1143000" cy="578113"/>
          </a:xfrm>
          <a:prstGeom prst="bentConnector3">
            <a:avLst>
              <a:gd name="adj1" fmla="val 476"/>
            </a:avLst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Съединение с чупка 19"/>
          <p:cNvCxnSpPr/>
          <p:nvPr/>
        </p:nvCxnSpPr>
        <p:spPr>
          <a:xfrm rot="5400000">
            <a:off x="6019800" y="3276600"/>
            <a:ext cx="2971800" cy="2362200"/>
          </a:xfrm>
          <a:prstGeom prst="bentConnector3">
            <a:avLst>
              <a:gd name="adj1" fmla="val 100138"/>
            </a:avLst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Съединение с чупка 39"/>
          <p:cNvCxnSpPr/>
          <p:nvPr/>
        </p:nvCxnSpPr>
        <p:spPr>
          <a:xfrm rot="5400000">
            <a:off x="6248400" y="3048000"/>
            <a:ext cx="1905000" cy="1752600"/>
          </a:xfrm>
          <a:prstGeom prst="bentConnector3">
            <a:avLst>
              <a:gd name="adj1" fmla="val 100000"/>
            </a:avLst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914400" y="-76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WANO Support</a:t>
            </a: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7" cstate="print"/>
          <a:srcRect l="27500" t="18519" r="52083" b="74074"/>
          <a:stretch>
            <a:fillRect/>
          </a:stretch>
        </p:blipFill>
        <p:spPr bwMode="auto">
          <a:xfrm>
            <a:off x="457200" y="381000"/>
            <a:ext cx="3048000" cy="62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705600" y="6019800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Гарант </a:t>
            </a:r>
          </a:p>
          <a:p>
            <a:r>
              <a:rPr lang="bg-BG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светлого</a:t>
            </a:r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будущего</a:t>
            </a:r>
            <a:r>
              <a:rPr lang="bg-BG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AA2C8-BFC4-45A4-80BA-1F496D4C4AF2}"/>
              </a:ext>
            </a:extLst>
          </p:cNvPr>
          <p:cNvSpPr txBox="1"/>
          <p:nvPr/>
        </p:nvSpPr>
        <p:spPr>
          <a:xfrm>
            <a:off x="6705600" y="60198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Bright future guarantee!</a:t>
            </a:r>
            <a:endParaRPr lang="bg-BG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813D28-699D-4361-81DF-D1BFEB80E3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24400" y="2"/>
            <a:ext cx="4419600" cy="88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0A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 recourse development</a:t>
            </a:r>
            <a:endParaRPr kumimoji="0" lang="bg-BG" sz="28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D:\Documents\grgeorgieva\Desktop\DSC_4497ut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9717"/>
            <a:ext cx="9144000" cy="44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0145" y="889001"/>
            <a:ext cx="2085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 b="1" dirty="0">
                <a:solidFill>
                  <a:srgbClr val="FF8811"/>
                </a:solidFill>
              </a:rPr>
              <a:t>Training </a:t>
            </a:r>
            <a:r>
              <a:rPr lang="en-US" sz="2400" b="1" dirty="0" err="1">
                <a:solidFill>
                  <a:srgbClr val="FF8811"/>
                </a:solidFill>
              </a:rPr>
              <a:t>centre</a:t>
            </a:r>
            <a:endParaRPr lang="bg-BG" sz="2400" b="1" dirty="0">
              <a:solidFill>
                <a:srgbClr val="FF881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1080" y="1600202"/>
            <a:ext cx="8136904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60000"/>
              </a:spcBef>
              <a:buSzPct val="70000"/>
            </a:pPr>
            <a:r>
              <a:rPr lang="en-US" sz="1600" dirty="0"/>
              <a:t>Training center is licensed to conduct specialized training and education</a:t>
            </a:r>
            <a:r>
              <a:rPr lang="ru-RU" sz="1600" dirty="0"/>
              <a:t>.</a:t>
            </a:r>
          </a:p>
          <a:p>
            <a:pPr marL="342900" indent="-161925" eaLnBrk="0" hangingPunct="0">
              <a:spcBef>
                <a:spcPct val="60000"/>
              </a:spcBef>
              <a:buSzPct val="70000"/>
              <a:buFont typeface="Symbol" pitchFamily="18" charset="2"/>
              <a:buNone/>
            </a:pPr>
            <a:endParaRPr lang="en-US" altLang="en-US" sz="1600" b="1" dirty="0">
              <a:solidFill>
                <a:srgbClr val="005197"/>
              </a:solidFill>
            </a:endParaRPr>
          </a:p>
          <a:p>
            <a:pPr marL="342900" indent="-161925" eaLnBrk="0" hangingPunct="0">
              <a:spcBef>
                <a:spcPct val="60000"/>
              </a:spcBef>
              <a:buSzPct val="70000"/>
              <a:buFont typeface="Symbol" pitchFamily="18" charset="2"/>
              <a:buNone/>
            </a:pPr>
            <a:endParaRPr lang="en-US" altLang="en-US" sz="1600" b="1" dirty="0">
              <a:solidFill>
                <a:srgbClr val="005197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27500" t="18519" r="52083" b="74074"/>
          <a:stretch>
            <a:fillRect/>
          </a:stretch>
        </p:blipFill>
        <p:spPr bwMode="auto">
          <a:xfrm>
            <a:off x="457200" y="381000"/>
            <a:ext cx="3048000" cy="62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2C59FB-13B0-49B6-9620-05ECA3A67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72536"/>
              </p:ext>
            </p:extLst>
          </p:nvPr>
        </p:nvGraphicFramePr>
        <p:xfrm>
          <a:off x="0" y="985769"/>
          <a:ext cx="9296400" cy="3007360"/>
        </p:xfrm>
        <a:graphic>
          <a:graphicData uri="http://schemas.openxmlformats.org/drawingml/2006/table">
            <a:tbl>
              <a:tblPr/>
              <a:tblGrid>
                <a:gridCol w="498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People working in NPP</a:t>
                      </a: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 31.12.201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 г.</a:t>
                      </a: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3715</a:t>
                      </a: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Average age</a:t>
                      </a:r>
                      <a:endParaRPr kumimoji="0" lang="bg-BG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60AA"/>
                        </a:solidFill>
                        <a:effectLst/>
                        <a:latin typeface="Arial" charset="0"/>
                      </a:endParaRP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46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years</a:t>
                      </a:r>
                      <a:endParaRPr kumimoji="0" lang="bg-BG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60AA"/>
                        </a:solidFill>
                        <a:effectLst/>
                        <a:latin typeface="Arial" charset="0"/>
                      </a:endParaRP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Average work experience </a:t>
                      </a:r>
                      <a:endParaRPr kumimoji="0" lang="bg-BG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23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years</a:t>
                      </a:r>
                      <a:endParaRPr kumimoji="0" lang="bg-BG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60A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Education</a:t>
                      </a:r>
                      <a:endParaRPr kumimoji="0" lang="bg-BG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60AA"/>
                        </a:solidFill>
                        <a:effectLst/>
                        <a:latin typeface="Arial" charset="0"/>
                      </a:endParaRP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University degree </a:t>
                      </a: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– 54%</a:t>
                      </a: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Secondary professional </a:t>
                      </a: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– 33%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Secondary</a:t>
                      </a: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– 12 %</a:t>
                      </a: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bg-BG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A"/>
                          </a:solidFill>
                          <a:effectLst/>
                          <a:latin typeface="Arial" charset="0"/>
                        </a:rPr>
                        <a:t> – 1%</a:t>
                      </a:r>
                    </a:p>
                  </a:txBody>
                  <a:tcPr marT="60960" marB="609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3600" y="0"/>
            <a:ext cx="6781800" cy="117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60AA"/>
                </a:solidFill>
                <a:ea typeface="+mj-ea"/>
                <a:cs typeface="+mj-cs"/>
              </a:rPr>
              <a:t>Human resources</a:t>
            </a:r>
            <a:endParaRPr kumimoji="0" lang="bg-BG" sz="26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2" descr="D:\Documents\grgeorgieva\Desktop\DSC_4497ghgdbhf.jpg"/>
          <p:cNvPicPr>
            <a:picLocks noChangeAspect="1" noChangeArrowheads="1"/>
          </p:cNvPicPr>
          <p:nvPr/>
        </p:nvPicPr>
        <p:blipFill>
          <a:blip r:embed="rId3" cstate="print"/>
          <a:srcRect t="5780" b="14028"/>
          <a:stretch>
            <a:fillRect/>
          </a:stretch>
        </p:blipFill>
        <p:spPr bwMode="auto">
          <a:xfrm>
            <a:off x="1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27500" t="18519" r="52083" b="74074"/>
          <a:stretch>
            <a:fillRect/>
          </a:stretch>
        </p:blipFill>
        <p:spPr bwMode="auto">
          <a:xfrm>
            <a:off x="457200" y="381000"/>
            <a:ext cx="3048000" cy="62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3A7C9-6A3E-4FC9-9E1B-B6C91D7DB1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67" t="41111" r="50000" b="50000"/>
          <a:stretch/>
        </p:blipFill>
        <p:spPr>
          <a:xfrm>
            <a:off x="304800" y="381000"/>
            <a:ext cx="3166533" cy="55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576</Words>
  <Application>Microsoft Office PowerPoint</Application>
  <PresentationFormat>On-screen Show (4:3)</PresentationFormat>
  <Paragraphs>141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Helvetica Neue</vt:lpstr>
      <vt:lpstr>Helvetica Neue Light</vt:lpstr>
      <vt:lpstr>Helvetica Neue Medium</vt:lpstr>
      <vt:lpstr>Symbol</vt:lpstr>
      <vt:lpstr>Custom Design</vt:lpstr>
      <vt:lpstr>White</vt:lpstr>
      <vt:lpstr>Visio</vt:lpstr>
      <vt:lpstr>Worksheet</vt:lpstr>
      <vt:lpstr>Bitmap Image</vt:lpstr>
      <vt:lpstr>Nuclear power plant Kozloduy</vt:lpstr>
      <vt:lpstr>PowerPoint Presentation</vt:lpstr>
      <vt:lpstr>PowerPoint Presentation</vt:lpstr>
      <vt:lpstr>PowerPoint Presentation</vt:lpstr>
      <vt:lpstr>Maintenance program </vt:lpstr>
      <vt:lpstr>Major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Foreign material  exclusion strategy </vt:lpstr>
      <vt:lpstr>Available equipment SUSI</vt:lpstr>
      <vt:lpstr>Eddy current control</vt:lpstr>
      <vt:lpstr>Reactor vessel control</vt:lpstr>
      <vt:lpstr>PowerPoint Presentation</vt:lpstr>
      <vt:lpstr>Possibilities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Стоянова, Румяна Д.</dc:creator>
  <cp:lastModifiedBy>Sty</cp:lastModifiedBy>
  <cp:revision>337</cp:revision>
  <dcterms:created xsi:type="dcterms:W3CDTF">2006-08-16T00:00:00Z</dcterms:created>
  <dcterms:modified xsi:type="dcterms:W3CDTF">2019-10-03T22:46:41Z</dcterms:modified>
</cp:coreProperties>
</file>