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2" r:id="rId4"/>
    <p:sldId id="258" r:id="rId5"/>
    <p:sldId id="261" r:id="rId6"/>
    <p:sldId id="263" r:id="rId7"/>
    <p:sldId id="264" r:id="rId8"/>
    <p:sldId id="268" r:id="rId9"/>
    <p:sldId id="269" r:id="rId10"/>
    <p:sldId id="271" r:id="rId11"/>
    <p:sldId id="270" r:id="rId12"/>
    <p:sldId id="273" r:id="rId13"/>
    <p:sldId id="280" r:id="rId14"/>
    <p:sldId id="274" r:id="rId15"/>
    <p:sldId id="279" r:id="rId16"/>
    <p:sldId id="275" r:id="rId17"/>
    <p:sldId id="276" r:id="rId18"/>
    <p:sldId id="266" r:id="rId19"/>
    <p:sldId id="277" r:id="rId20"/>
    <p:sldId id="278" r:id="rId21"/>
    <p:sldId id="267" r:id="rId22"/>
    <p:sldId id="260" r:id="rId23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E2A9485-5346-463C-BD5C-FECA94B97823}" type="datetimeFigureOut">
              <a:rPr lang="en-US" smtClean="0"/>
              <a:t>03-Oct-19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849D508-B38D-4ABF-9A09-E912470EC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3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16CF-3D86-40CB-82DE-70F7007932EF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EC22E-C5E8-4AD5-9493-A85EA3A28A92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C2D6-96CB-4AD3-A7E3-8A8B96D17FF2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4277-C7C1-43F8-9FC2-AB80074BA1D1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D9AE-7FED-45E3-9477-AED4877781E0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E44DF-FEDC-455D-8110-A7FF7600E07E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663C-2D79-4A81-AA8C-9EA3CAF699E1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35D2-8DF6-477C-A1EF-889F2AA371B1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A3E5-E14F-4C69-AE63-8C7BD50B5DB6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44A5-92D0-4738-909A-8C4B8954C56D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0E35-2A66-4DD1-96AC-78C088092620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D12B-5927-4C29-9700-E65726782B37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C282-4FBA-4128-B02D-E1E6412F9914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8F25-A040-4DD7-B016-9AEF678F41E4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EBB4-0189-4F8A-AD23-335C1F111136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C0378-F215-4FC3-B2E7-CFF8F9ABC430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03EB-E0C6-47D1-9355-9D912DEF69AC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D887F01-D491-44F5-B857-6FCEF32798EE}" type="datetime1">
              <a:rPr lang="en-US" smtClean="0"/>
              <a:t>03-Oct-19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7.png"/><Relationship Id="rId5" Type="http://schemas.openxmlformats.org/officeDocument/2006/relationships/image" Target="../media/image24.wm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7BA7-D533-4DFF-B45C-541BDB56C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9261254" cy="2400630"/>
          </a:xfrm>
        </p:spPr>
        <p:txBody>
          <a:bodyPr/>
          <a:lstStyle/>
          <a:p>
            <a:r>
              <a:rPr lang="en-US" sz="4400" dirty="0"/>
              <a:t>Inspection and Maintenance Needs in Bulgaria’s Road Infrastructure</a:t>
            </a:r>
            <a:endParaRPr lang="en-US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7EAF0-937E-46A0-8562-399BF6EE3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556097"/>
            <a:ext cx="8825658" cy="142328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Information &amp; Matchmaking Day - Open Call RIMA </a:t>
            </a:r>
            <a:br>
              <a:rPr lang="en-US" dirty="0"/>
            </a:br>
            <a:r>
              <a:rPr lang="en-US" dirty="0"/>
              <a:t>Sofia Tech Park, Friday 4 October 2019</a:t>
            </a:r>
          </a:p>
          <a:p>
            <a:endParaRPr lang="en-US" dirty="0"/>
          </a:p>
          <a:p>
            <a:r>
              <a:rPr lang="en-US" dirty="0"/>
              <a:t>Todor Anastassov</a:t>
            </a:r>
          </a:p>
          <a:p>
            <a:r>
              <a:rPr lang="en-US" dirty="0"/>
              <a:t>Transport Research Institute Ltd.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23C79-6F17-493B-86DC-57CEE3F3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2661346" cy="10046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70585-1013-42E9-9FE1-C3FA0BFD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2AB0D-F129-4B3C-B44D-9849DCC89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049" y="1063416"/>
            <a:ext cx="9311916" cy="4953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Pavement and Structures Inspections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general this process is highly automated too -</a:t>
            </a:r>
            <a:r>
              <a:rPr lang="bg-BG" dirty="0"/>
              <a:t> </a:t>
            </a:r>
            <a:r>
              <a:rPr lang="en-US" dirty="0"/>
              <a:t>we have</a:t>
            </a:r>
          </a:p>
          <a:p>
            <a:r>
              <a:rPr lang="en-US" dirty="0"/>
              <a:t>Profilometer – measure International Roughness Index (IRI)</a:t>
            </a:r>
          </a:p>
          <a:p>
            <a:r>
              <a:rPr lang="en-US" dirty="0"/>
              <a:t>Automatic Video Distress Recording System – cracks and damages</a:t>
            </a:r>
          </a:p>
          <a:p>
            <a:r>
              <a:rPr lang="en-US" dirty="0"/>
              <a:t>Ground-penetrating radar (GPR) – for pavement structures</a:t>
            </a:r>
          </a:p>
          <a:p>
            <a:r>
              <a:rPr lang="en-US" dirty="0"/>
              <a:t>Falling Weight Deflectometer (FWD) – for bearing capacity</a:t>
            </a:r>
          </a:p>
          <a:p>
            <a:r>
              <a:rPr lang="en-US" dirty="0"/>
              <a:t>PMS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All devices &amp; systems </a:t>
            </a:r>
            <a:r>
              <a:rPr lang="en-US" dirty="0">
                <a:solidFill>
                  <a:srgbClr val="FF0000"/>
                </a:solidFill>
              </a:rPr>
              <a:t>need a human operator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B2E3C-6934-449E-8E3F-F0823EF85AA5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C5764-C329-4206-92CD-1831C53F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606" y="3978968"/>
            <a:ext cx="5105400" cy="26670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3E1E1-D0A8-4814-8F41-964F77DCC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5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049" y="1209192"/>
            <a:ext cx="9311916" cy="4953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Pavement and Structures Inspections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New solution for pavement inspection is </a:t>
            </a:r>
            <a:r>
              <a:rPr lang="en-US" b="1" dirty="0">
                <a:solidFill>
                  <a:srgbClr val="FF0000"/>
                </a:solidFill>
              </a:rPr>
              <a:t>Autonomous Robot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BG we do not yet have and do not use such, but have already been developed to inspect</a:t>
            </a:r>
            <a:endParaRPr lang="bg-BG" dirty="0"/>
          </a:p>
          <a:p>
            <a:r>
              <a:rPr lang="en-US" dirty="0"/>
              <a:t>Roughness</a:t>
            </a:r>
          </a:p>
          <a:p>
            <a:r>
              <a:rPr lang="en-US" dirty="0"/>
              <a:t>Pavement Distress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B2E3C-6934-449E-8E3F-F0823EF85AA5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BE5F56-A3C6-49E5-B360-21C86C025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5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593" y="1063416"/>
            <a:ext cx="9311916" cy="4953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Pavement and Structures Inspections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Autonomous Robot for Roughness Measurement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B2E3C-6934-449E-8E3F-F0823EF85AA5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DA0424-E671-40C3-B832-8C3B05C54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93" y="1923100"/>
            <a:ext cx="7145572" cy="374828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AAA035-7AFD-4036-AC60-EED41BE0B0D3}"/>
              </a:ext>
            </a:extLst>
          </p:cNvPr>
          <p:cNvSpPr txBox="1">
            <a:spLocks/>
          </p:cNvSpPr>
          <p:nvPr/>
        </p:nvSpPr>
        <p:spPr>
          <a:xfrm>
            <a:off x="1428593" y="5786047"/>
            <a:ext cx="7646504" cy="923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200" dirty="0"/>
              <a:t>source: </a:t>
            </a:r>
            <a:r>
              <a:rPr lang="en-US" sz="1200" b="1" i="1" dirty="0">
                <a:solidFill>
                  <a:srgbClr val="FF0000"/>
                </a:solidFill>
              </a:rPr>
              <a:t>Measurement of the International Roughness Index (IRI) Using an Autonomous Robot (P3-AT)</a:t>
            </a:r>
            <a:r>
              <a:rPr lang="en-US" sz="1200" dirty="0"/>
              <a:t>  </a:t>
            </a:r>
          </a:p>
          <a:p>
            <a:pPr marL="0" indent="0">
              <a:buNone/>
            </a:pPr>
            <a:r>
              <a:rPr lang="en-US" sz="1000" i="1" dirty="0"/>
              <a:t>Jia-</a:t>
            </a:r>
            <a:r>
              <a:rPr lang="en-US" sz="1000" i="1" dirty="0" err="1"/>
              <a:t>Ruey</a:t>
            </a:r>
            <a:r>
              <a:rPr lang="en-US" sz="1000" i="1" dirty="0"/>
              <a:t> Chang, Yung-</a:t>
            </a:r>
            <a:r>
              <a:rPr lang="en-US" sz="1000" i="1" dirty="0" err="1"/>
              <a:t>Shuen</a:t>
            </a:r>
            <a:r>
              <a:rPr lang="en-US" sz="1000" i="1" dirty="0"/>
              <a:t> </a:t>
            </a:r>
            <a:r>
              <a:rPr lang="en-US" sz="1000" i="1" dirty="0" err="1"/>
              <a:t>Su</a:t>
            </a:r>
            <a:r>
              <a:rPr lang="en-US" sz="1000" i="1" dirty="0"/>
              <a:t>, </a:t>
            </a:r>
            <a:r>
              <a:rPr lang="en-US" sz="1000" i="1" dirty="0" err="1"/>
              <a:t>Tsun</a:t>
            </a:r>
            <a:r>
              <a:rPr lang="en-US" sz="1000" i="1" dirty="0"/>
              <a:t>-Cheng Huang, Shih-Chung Kang and Shang-Hsien Hsieh, Department of Civil Engineering, National Taiwan University, 2009</a:t>
            </a:r>
            <a:endParaRPr lang="bg-BG" sz="10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65688F-0088-441B-A18E-3E3D08E9A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04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496" y="971696"/>
            <a:ext cx="8773008" cy="8513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Pavement and Structures Inspections </a:t>
            </a:r>
          </a:p>
          <a:p>
            <a:pPr marL="0" indent="0">
              <a:buNone/>
            </a:pPr>
            <a:r>
              <a:rPr lang="en-US" dirty="0"/>
              <a:t>Roughness</a:t>
            </a:r>
            <a:r>
              <a:rPr lang="bg-BG" dirty="0"/>
              <a:t> </a:t>
            </a:r>
            <a:r>
              <a:rPr lang="en-US" dirty="0"/>
              <a:t>(IRI) Measurement</a:t>
            </a:r>
            <a:r>
              <a:rPr lang="bg-BG" dirty="0"/>
              <a:t> </a:t>
            </a:r>
            <a:r>
              <a:rPr lang="en-US" dirty="0"/>
              <a:t>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B2E3C-6934-449E-8E3F-F0823EF85AA5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65688F-0088-441B-A18E-3E3D08E9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2CC81-FF5B-48FF-96AC-D88706667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7" y="2229544"/>
            <a:ext cx="2321412" cy="184356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6B0AC-F381-4AD1-A95A-39DBCDE4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612" y="2193176"/>
            <a:ext cx="1305222" cy="187992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1" name="10 CuadroTexto">
            <a:extLst>
              <a:ext uri="{FF2B5EF4-FFF2-40B4-BE49-F238E27FC236}">
                <a16:creationId xmlns:a16="http://schemas.microsoft.com/office/drawing/2014/main" id="{6D785B14-77CE-4168-94E7-35AB0FF33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06" y="1951988"/>
            <a:ext cx="22110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Manually – rod &amp; level</a:t>
            </a:r>
          </a:p>
        </p:txBody>
      </p:sp>
      <p:sp>
        <p:nvSpPr>
          <p:cNvPr id="12" name="10 CuadroTexto">
            <a:extLst>
              <a:ext uri="{FF2B5EF4-FFF2-40B4-BE49-F238E27FC236}">
                <a16:creationId xmlns:a16="http://schemas.microsoft.com/office/drawing/2014/main" id="{B654BB46-C0EA-4054-9CB1-5B90E2B82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23" y="1941739"/>
            <a:ext cx="220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Semi manually - Dipstik</a:t>
            </a:r>
          </a:p>
        </p:txBody>
      </p:sp>
      <p:pic>
        <p:nvPicPr>
          <p:cNvPr id="13" name="Picture 12" descr="IM000587">
            <a:extLst>
              <a:ext uri="{FF2B5EF4-FFF2-40B4-BE49-F238E27FC236}">
                <a16:creationId xmlns:a16="http://schemas.microsoft.com/office/drawing/2014/main" id="{66A238A0-018D-4D96-B942-CB1D152F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38" y="2188560"/>
            <a:ext cx="2351176" cy="18799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0 CuadroTexto">
            <a:extLst>
              <a:ext uri="{FF2B5EF4-FFF2-40B4-BE49-F238E27FC236}">
                <a16:creationId xmlns:a16="http://schemas.microsoft.com/office/drawing/2014/main" id="{0426197A-07D9-4632-82F2-EEB4AE029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711" y="1926385"/>
            <a:ext cx="23761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Automated - Laser Profiler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AD1D9A-D7F9-4A5A-97B4-262F922F5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730" y="2195680"/>
            <a:ext cx="3053423" cy="1879928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6" name="10 CuadroTexto">
            <a:extLst>
              <a:ext uri="{FF2B5EF4-FFF2-40B4-BE49-F238E27FC236}">
                <a16:creationId xmlns:a16="http://schemas.microsoft.com/office/drawing/2014/main" id="{6EAFED17-BE0E-4A4D-A20B-36C65BC2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035" y="1885434"/>
            <a:ext cx="27184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Automated – </a:t>
            </a: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Smart Phone</a:t>
            </a:r>
          </a:p>
        </p:txBody>
      </p:sp>
      <p:sp>
        <p:nvSpPr>
          <p:cNvPr id="17" name="10 CuadroTexto">
            <a:extLst>
              <a:ext uri="{FF2B5EF4-FFF2-40B4-BE49-F238E27FC236}">
                <a16:creationId xmlns:a16="http://schemas.microsoft.com/office/drawing/2014/main" id="{A5E295D4-98B0-4A3C-90F5-B79A05EC4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810" y="4104788"/>
            <a:ext cx="26196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several hundred thousand $$</a:t>
            </a:r>
          </a:p>
        </p:txBody>
      </p:sp>
      <p:sp>
        <p:nvSpPr>
          <p:cNvPr id="18" name="10 CuadroTexto">
            <a:extLst>
              <a:ext uri="{FF2B5EF4-FFF2-40B4-BE49-F238E27FC236}">
                <a16:creationId xmlns:a16="http://schemas.microsoft.com/office/drawing/2014/main" id="{911C57F0-A3C7-4745-BC34-C591D19FE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7120" y="4104788"/>
            <a:ext cx="26196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thousand $$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2C936B5-9E0F-46D9-9AB3-47BFD4A3C04C}"/>
              </a:ext>
            </a:extLst>
          </p:cNvPr>
          <p:cNvSpPr txBox="1">
            <a:spLocks/>
          </p:cNvSpPr>
          <p:nvPr/>
        </p:nvSpPr>
        <p:spPr>
          <a:xfrm>
            <a:off x="1705234" y="4460636"/>
            <a:ext cx="10272582" cy="2072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/>
              <a:t>Free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Android Autonomous Road Roughness Measuring App’s </a:t>
            </a:r>
            <a:r>
              <a:rPr lang="en-US" dirty="0"/>
              <a:t>(IRI)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BumpRecorder </a:t>
            </a:r>
            <a:r>
              <a:rPr lang="en-US" sz="1800" dirty="0"/>
              <a:t>- BumpRecorder Co Ltd., Japan</a:t>
            </a:r>
          </a:p>
          <a:p>
            <a:r>
              <a:rPr lang="en-US" sz="1800" dirty="0">
                <a:solidFill>
                  <a:srgbClr val="FF0000"/>
                </a:solidFill>
              </a:rPr>
              <a:t>RoadBump </a:t>
            </a:r>
            <a:r>
              <a:rPr lang="en-US" sz="1800" dirty="0"/>
              <a:t>- Grimmer Software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RoadLab </a:t>
            </a:r>
            <a:r>
              <a:rPr lang="en-US" sz="1800" dirty="0"/>
              <a:t>- Developed from the World Bank with Virginia Tech, US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RoaDroid</a:t>
            </a:r>
            <a:r>
              <a:rPr lang="en-US" sz="1800" dirty="0"/>
              <a:t> - Roadroid, Sweden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1EAEB5-ED70-4B45-9320-365883431807}"/>
              </a:ext>
            </a:extLst>
          </p:cNvPr>
          <p:cNvCxnSpPr>
            <a:cxnSpLocks/>
          </p:cNvCxnSpPr>
          <p:nvPr/>
        </p:nvCxnSpPr>
        <p:spPr>
          <a:xfrm>
            <a:off x="2781323" y="3128759"/>
            <a:ext cx="278532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F27814-8E82-4777-A4B3-02BC69DF22F9}"/>
              </a:ext>
            </a:extLst>
          </p:cNvPr>
          <p:cNvCxnSpPr>
            <a:cxnSpLocks/>
          </p:cNvCxnSpPr>
          <p:nvPr/>
        </p:nvCxnSpPr>
        <p:spPr>
          <a:xfrm>
            <a:off x="4712591" y="3114321"/>
            <a:ext cx="278532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DC98F2-9C66-467F-9B64-9DE95054E68F}"/>
              </a:ext>
            </a:extLst>
          </p:cNvPr>
          <p:cNvCxnSpPr>
            <a:cxnSpLocks/>
          </p:cNvCxnSpPr>
          <p:nvPr/>
        </p:nvCxnSpPr>
        <p:spPr>
          <a:xfrm>
            <a:off x="7563442" y="3115905"/>
            <a:ext cx="278532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0 CuadroTexto">
            <a:extLst>
              <a:ext uri="{FF2B5EF4-FFF2-40B4-BE49-F238E27FC236}">
                <a16:creationId xmlns:a16="http://schemas.microsoft.com/office/drawing/2014/main" id="{55E2BC2C-F100-40F1-A071-09BE95561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294" y="2187326"/>
            <a:ext cx="136104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sz="1000" dirty="0"/>
              <a:t>Modern smartphones are equipped with a number of sensors including </a:t>
            </a:r>
            <a:r>
              <a:rPr lang="en-US" sz="1000" dirty="0">
                <a:solidFill>
                  <a:srgbClr val="FF0000"/>
                </a:solidFill>
              </a:rPr>
              <a:t>multi-axis accelerometers</a:t>
            </a:r>
            <a:r>
              <a:rPr lang="en-US" sz="1000" dirty="0"/>
              <a:t>, </a:t>
            </a:r>
            <a:r>
              <a:rPr lang="en-US" sz="1000" dirty="0">
                <a:solidFill>
                  <a:srgbClr val="FF0000"/>
                </a:solidFill>
              </a:rPr>
              <a:t>GPS</a:t>
            </a:r>
            <a:r>
              <a:rPr lang="en-US" sz="1000" dirty="0"/>
              <a:t>, temperature probes, </a:t>
            </a:r>
            <a:r>
              <a:rPr lang="en-US" sz="1000" dirty="0">
                <a:solidFill>
                  <a:srgbClr val="FF0000"/>
                </a:solidFill>
              </a:rPr>
              <a:t>gyroscopes</a:t>
            </a:r>
            <a:r>
              <a:rPr lang="en-US" sz="1000" dirty="0"/>
              <a:t>, light intensity sensors, </a:t>
            </a:r>
            <a:r>
              <a:rPr lang="en-US" sz="1000" dirty="0">
                <a:solidFill>
                  <a:srgbClr val="FF0000"/>
                </a:solidFill>
              </a:rPr>
              <a:t>magnetic field sensors</a:t>
            </a:r>
            <a:r>
              <a:rPr lang="en-US" sz="1000" dirty="0"/>
              <a:t>, etc</a:t>
            </a:r>
            <a:r>
              <a:rPr lang="en-US" sz="1000" dirty="0">
                <a:cs typeface="Arial" panose="020B0604020202020204" pitchFamily="34" charset="0"/>
              </a:rPr>
              <a:t>.</a:t>
            </a:r>
            <a:endParaRPr lang="en-US" altLang="en-US" sz="1000" dirty="0"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8DBDB6-3FB4-4E50-9F46-E0C52D55F087}"/>
              </a:ext>
            </a:extLst>
          </p:cNvPr>
          <p:cNvSpPr/>
          <p:nvPr/>
        </p:nvSpPr>
        <p:spPr>
          <a:xfrm>
            <a:off x="1540476" y="4460636"/>
            <a:ext cx="8666206" cy="2121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8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049" y="917778"/>
            <a:ext cx="9311916" cy="4953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Pavement and Structures Inspections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Autonomous Robot for Pavement Inspection</a:t>
            </a:r>
          </a:p>
          <a:p>
            <a:r>
              <a:rPr lang="en-US" dirty="0"/>
              <a:t>uses laser, video, and image processing techniques</a:t>
            </a:r>
          </a:p>
          <a:p>
            <a:r>
              <a:rPr lang="en-US" dirty="0"/>
              <a:t>can measure cracking, rutting, and longitudinal profile simultaneously, without contact, rapidly and accurately</a:t>
            </a:r>
          </a:p>
          <a:p>
            <a:r>
              <a:rPr lang="en-US" dirty="0"/>
              <a:t>the data‐processing system can convert the measured data automatically into formats that can be used in the pavement data bank</a:t>
            </a:r>
          </a:p>
          <a:p>
            <a:r>
              <a:rPr lang="en-US" dirty="0"/>
              <a:t>the robot is capable of inspecting pavement conditions while at </a:t>
            </a:r>
            <a:r>
              <a:rPr lang="en-US" dirty="0">
                <a:solidFill>
                  <a:srgbClr val="FF0000"/>
                </a:solidFill>
              </a:rPr>
              <a:t>the same time planning the upcoming motion path </a:t>
            </a:r>
            <a:r>
              <a:rPr lang="en-US" dirty="0"/>
              <a:t>according to the inspection results</a:t>
            </a:r>
          </a:p>
          <a:p>
            <a:r>
              <a:rPr lang="en-US" dirty="0"/>
              <a:t>this system allows </a:t>
            </a:r>
            <a:r>
              <a:rPr lang="en-US" dirty="0">
                <a:solidFill>
                  <a:srgbClr val="FF0000"/>
                </a:solidFill>
              </a:rPr>
              <a:t>automatic crack recognition </a:t>
            </a:r>
            <a:r>
              <a:rPr lang="en-US" dirty="0"/>
              <a:t>that has conventionally only been performed by humans</a:t>
            </a:r>
          </a:p>
          <a:p>
            <a:r>
              <a:rPr lang="en-US" dirty="0"/>
              <a:t>up to </a:t>
            </a:r>
            <a:r>
              <a:rPr lang="en-US" dirty="0">
                <a:solidFill>
                  <a:srgbClr val="FF0000"/>
                </a:solidFill>
              </a:rPr>
              <a:t>512 32‐bit microprocessors execute in parallel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B2E3C-6934-449E-8E3F-F0823EF85AA5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AAA035-7AFD-4036-AC60-EED41BE0B0D3}"/>
              </a:ext>
            </a:extLst>
          </p:cNvPr>
          <p:cNvSpPr txBox="1">
            <a:spLocks/>
          </p:cNvSpPr>
          <p:nvPr/>
        </p:nvSpPr>
        <p:spPr>
          <a:xfrm>
            <a:off x="1590190" y="6337190"/>
            <a:ext cx="7646504" cy="372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200" dirty="0"/>
              <a:t>source: </a:t>
            </a:r>
            <a:r>
              <a:rPr lang="en-US" sz="1200" b="1" i="1" dirty="0">
                <a:solidFill>
                  <a:srgbClr val="FF0000"/>
                </a:solidFill>
              </a:rPr>
              <a:t>American Society of Civil Engineers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100D-F540-4824-91DE-06C2FC646280}"/>
              </a:ext>
            </a:extLst>
          </p:cNvPr>
          <p:cNvSpPr/>
          <p:nvPr/>
        </p:nvSpPr>
        <p:spPr>
          <a:xfrm>
            <a:off x="993914" y="3983603"/>
            <a:ext cx="9605175" cy="22502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2B2D2-3549-43B1-8196-49692984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6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049" y="1063416"/>
            <a:ext cx="9311916" cy="4953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Pavement and Structures Inspections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Robotics Assisted Bridge Inspection Tool (RABIT)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B2E3C-6934-449E-8E3F-F0823EF85AA5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AAA035-7AFD-4036-AC60-EED41BE0B0D3}"/>
              </a:ext>
            </a:extLst>
          </p:cNvPr>
          <p:cNvSpPr txBox="1">
            <a:spLocks/>
          </p:cNvSpPr>
          <p:nvPr/>
        </p:nvSpPr>
        <p:spPr>
          <a:xfrm>
            <a:off x="1211249" y="6016485"/>
            <a:ext cx="8303454" cy="693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200" b="1" i="1" dirty="0">
                <a:solidFill>
                  <a:srgbClr val="FF0000"/>
                </a:solidFill>
              </a:rPr>
              <a:t>Developed by scientists at Rutgers University and supported by the Federal Highway Administration (FHWA)</a:t>
            </a:r>
            <a:endParaRPr lang="en-US" sz="12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6B10688-3D02-4C23-9C0D-D89B37DA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49" y="2051163"/>
            <a:ext cx="5610925" cy="373598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108D49-1E6C-4BFD-8C5D-385775673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9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757" y="1257788"/>
            <a:ext cx="9272160" cy="4657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Pavement Management Systems</a:t>
            </a:r>
            <a:r>
              <a:rPr lang="bg-BG" b="1" dirty="0"/>
              <a:t> </a:t>
            </a:r>
            <a:r>
              <a:rPr lang="en-US" dirty="0"/>
              <a:t>and not only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New approach </a:t>
            </a:r>
            <a:r>
              <a:rPr lang="bg-BG" dirty="0"/>
              <a:t>- </a:t>
            </a:r>
            <a:r>
              <a:rPr lang="en-US" dirty="0"/>
              <a:t>from regular information system to </a:t>
            </a:r>
            <a:r>
              <a:rPr lang="en-US" dirty="0">
                <a:solidFill>
                  <a:srgbClr val="FF0000"/>
                </a:solidFill>
              </a:rPr>
              <a:t>knowledge-based expert systems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Similar systems are already available</a:t>
            </a:r>
            <a:r>
              <a:rPr lang="bg-BG" dirty="0"/>
              <a:t> </a:t>
            </a:r>
            <a:r>
              <a:rPr lang="en-US" dirty="0"/>
              <a:t>(not in BG) in the following areas</a:t>
            </a:r>
          </a:p>
          <a:p>
            <a:r>
              <a:rPr lang="en-US" dirty="0"/>
              <a:t>Traffic monitoring and control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Traffic impact evaluation</a:t>
            </a:r>
          </a:p>
          <a:p>
            <a:r>
              <a:rPr lang="en-US" dirty="0"/>
              <a:t>Highway analysis and planning</a:t>
            </a:r>
          </a:p>
          <a:p>
            <a:r>
              <a:rPr lang="en-US" dirty="0"/>
              <a:t>Highway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6B45DD-1EB1-4A74-B983-D1B0922C52EB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23890A-E227-418A-B038-50488A5AA7BF}"/>
              </a:ext>
            </a:extLst>
          </p:cNvPr>
          <p:cNvSpPr txBox="1">
            <a:spLocks/>
          </p:cNvSpPr>
          <p:nvPr/>
        </p:nvSpPr>
        <p:spPr>
          <a:xfrm>
            <a:off x="1631378" y="6318928"/>
            <a:ext cx="7646504" cy="372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200" dirty="0"/>
              <a:t>source: </a:t>
            </a:r>
            <a:r>
              <a:rPr lang="en-US" sz="1200" b="1" i="1" dirty="0">
                <a:solidFill>
                  <a:srgbClr val="FF0000"/>
                </a:solidFill>
              </a:rPr>
              <a:t>OECD Workshop on Knowledge-based Expert Systems in Transportation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DB121-DEE7-491B-B0C2-D05CEEBC8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769" y="1001914"/>
            <a:ext cx="10622943" cy="5079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Reported expert systems - operational and active use, June 1992</a:t>
            </a:r>
          </a:p>
          <a:p>
            <a:pPr>
              <a:tabLst>
                <a:tab pos="9052560" algn="r"/>
              </a:tabLst>
            </a:pPr>
            <a:r>
              <a:rPr lang="en-US" sz="1600" dirty="0"/>
              <a:t>TELMO Timetables	Finland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9052560" algn="r"/>
              </a:tabLst>
            </a:pPr>
            <a:r>
              <a:rPr lang="en-US" sz="1600" dirty="0"/>
              <a:t>AMTICS – Advanced Mobile Traffic Information &amp; Communications System	Japan</a:t>
            </a:r>
          </a:p>
          <a:p>
            <a:pPr>
              <a:tabLst>
                <a:tab pos="9052560" algn="r"/>
              </a:tabLst>
            </a:pPr>
            <a:r>
              <a:rPr lang="en-US" sz="1600" dirty="0"/>
              <a:t>Road Traffic Control and Surveillance	Japan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9052560" algn="r"/>
              </a:tabLst>
            </a:pPr>
            <a:r>
              <a:rPr lang="en-US" sz="1600" dirty="0"/>
              <a:t>Traffic Information System	Japan</a:t>
            </a:r>
          </a:p>
          <a:p>
            <a:pPr>
              <a:tabLst>
                <a:tab pos="9052560" algn="r"/>
              </a:tabLst>
            </a:pPr>
            <a:r>
              <a:rPr lang="en-US" sz="1600" dirty="0"/>
              <a:t>FRED – Freeway Real-Time Expert System	US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9052560" algn="r"/>
              </a:tabLst>
            </a:pPr>
            <a:r>
              <a:rPr lang="en-US" sz="1600" dirty="0"/>
              <a:t>ADIS – Accident Information Data System	Austria</a:t>
            </a:r>
          </a:p>
          <a:p>
            <a:pPr>
              <a:tabLst>
                <a:tab pos="9052560" algn="r"/>
              </a:tabLst>
            </a:pPr>
            <a:r>
              <a:rPr lang="en-US" sz="1600" dirty="0"/>
              <a:t>SAGE – </a:t>
            </a:r>
            <a:r>
              <a:rPr lang="fr-FR" sz="1600" dirty="0"/>
              <a:t>Système expert d’Aide a la Gestion des Embouteillages</a:t>
            </a:r>
            <a:r>
              <a:rPr lang="en-US" sz="1600" dirty="0"/>
              <a:t>	France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9052560" algn="r"/>
              </a:tabLst>
            </a:pPr>
            <a:r>
              <a:rPr lang="en-US" sz="1600" dirty="0"/>
              <a:t>PMS91 – Pavement Management	Finland</a:t>
            </a:r>
          </a:p>
          <a:p>
            <a:pPr>
              <a:tabLst>
                <a:tab pos="9052560" algn="r"/>
              </a:tabLst>
            </a:pPr>
            <a:r>
              <a:rPr lang="en-US" sz="1600" dirty="0"/>
              <a:t>PAMEX – Pavement Maintenance Management Expert System	US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9052560" algn="r"/>
              </a:tabLst>
            </a:pPr>
            <a:r>
              <a:rPr lang="en-US" sz="1600" dirty="0"/>
              <a:t>SCEPTRE – Surface Condition Expert for Pavement Rehabilitation	US</a:t>
            </a:r>
          </a:p>
          <a:p>
            <a:pPr>
              <a:tabLst>
                <a:tab pos="9052560" algn="r"/>
              </a:tabLst>
            </a:pPr>
            <a:r>
              <a:rPr lang="en-US" sz="1600" dirty="0"/>
              <a:t>REHAB – Rehabilitation of Asphalt Concrete Pavement	Canada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9052560" algn="r"/>
              </a:tabLst>
            </a:pPr>
            <a:r>
              <a:rPr lang="en-US" sz="1600" dirty="0"/>
              <a:t>Pavement Maintenance Management	Denmark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6B45DD-1EB1-4A74-B983-D1B0922C52EB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23890A-E227-418A-B038-50488A5AA7BF}"/>
              </a:ext>
            </a:extLst>
          </p:cNvPr>
          <p:cNvSpPr txBox="1">
            <a:spLocks/>
          </p:cNvSpPr>
          <p:nvPr/>
        </p:nvSpPr>
        <p:spPr>
          <a:xfrm>
            <a:off x="1614903" y="6323005"/>
            <a:ext cx="7646504" cy="372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200" dirty="0"/>
              <a:t>source: </a:t>
            </a:r>
            <a:r>
              <a:rPr lang="en-US" sz="1200" b="1" i="1" dirty="0">
                <a:solidFill>
                  <a:srgbClr val="FF0000"/>
                </a:solidFill>
              </a:rPr>
              <a:t>OECD Workshop on Knowledge-based Expert Systems in Transportation, June 1992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8D30E5-B692-4D3A-976B-71F0EFCC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114" y="2075935"/>
            <a:ext cx="9564129" cy="42919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main goals by robotics and automation is to improve</a:t>
            </a:r>
          </a:p>
          <a:p>
            <a:r>
              <a:rPr lang="en-US" dirty="0"/>
              <a:t>work productivity and quality</a:t>
            </a:r>
          </a:p>
          <a:p>
            <a:r>
              <a:rPr lang="en-US" dirty="0"/>
              <a:t>health and safety</a:t>
            </a:r>
          </a:p>
          <a:p>
            <a:r>
              <a:rPr lang="en-US" dirty="0"/>
              <a:t>planning</a:t>
            </a:r>
          </a:p>
          <a:p>
            <a:r>
              <a:rPr lang="en-US" dirty="0"/>
              <a:t>process control</a:t>
            </a:r>
          </a:p>
          <a:p>
            <a:r>
              <a:rPr lang="en-US" dirty="0"/>
              <a:t>reduce labor cost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3C2AFF-ADBF-4208-815E-588FBF2291DD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Maintenance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A0E205-24FA-4792-B1A1-E159F2BB2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26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114" y="1318054"/>
            <a:ext cx="9564129" cy="50497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Examples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US Patent  No.:  US 6,821,052 B2, Nov. 2004</a:t>
            </a:r>
            <a:r>
              <a:rPr lang="en-US" dirty="0"/>
              <a:t> for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MODULAR, ROBOTIC ROAD REPAIR MACHINE</a:t>
            </a:r>
          </a:p>
          <a:p>
            <a:r>
              <a:rPr lang="en-US" dirty="0"/>
              <a:t>a combination asphalt/concrete surface repair machine</a:t>
            </a:r>
          </a:p>
          <a:p>
            <a:r>
              <a:rPr lang="en-US" dirty="0"/>
              <a:t>is  a  direction-finding,  wheeled,  transportable vehicle,  which is  a self-regulating,  repair  machine, controlled  by a complex central computer</a:t>
            </a:r>
          </a:p>
          <a:p>
            <a:r>
              <a:rPr lang="en-US" dirty="0"/>
              <a:t>technology can also be used to build  new roads,  racetracks,  airport  runways, sidewalks, driveways, parking lots, etc.</a:t>
            </a:r>
          </a:p>
          <a:p>
            <a:r>
              <a:rPr lang="en-US" dirty="0"/>
              <a:t>multiple construction or repair functions are provided within one machine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3C2AFF-ADBF-4208-815E-588FBF2291DD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Maintenance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ACA65-A5BF-48BC-84EA-037FB4F0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3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CA8C3FA9-A030-4254-AB08-9E26EFAD95CB}"/>
              </a:ext>
            </a:extLst>
          </p:cNvPr>
          <p:cNvSpPr txBox="1">
            <a:spLocks/>
          </p:cNvSpPr>
          <p:nvPr/>
        </p:nvSpPr>
        <p:spPr>
          <a:xfrm>
            <a:off x="1967501" y="1671919"/>
            <a:ext cx="9144001" cy="699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BAEDB9E9-9077-4C7B-A265-E303CF4859F2}"/>
              </a:ext>
            </a:extLst>
          </p:cNvPr>
          <p:cNvSpPr txBox="1">
            <a:spLocks/>
          </p:cNvSpPr>
          <p:nvPr/>
        </p:nvSpPr>
        <p:spPr>
          <a:xfrm>
            <a:off x="1967501" y="2594919"/>
            <a:ext cx="9134391" cy="373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Problems &amp; Needs </a:t>
            </a:r>
          </a:p>
          <a:p>
            <a:r>
              <a:rPr lang="en-US" dirty="0"/>
              <a:t>Inspections &amp; Surveys</a:t>
            </a:r>
          </a:p>
          <a:p>
            <a:r>
              <a:rPr lang="en-US" dirty="0"/>
              <a:t>Maintenance</a:t>
            </a:r>
          </a:p>
          <a:p>
            <a:r>
              <a:rPr lang="en-US" dirty="0"/>
              <a:t>Operation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A777D-DBDB-42CA-A973-809A09C9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AD14-5F9F-418C-B562-283F8976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114" y="1318054"/>
            <a:ext cx="10116064" cy="50497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Examples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Three Dimensional Positioning Automatic Control Asphalt Paver</a:t>
            </a:r>
          </a:p>
          <a:p>
            <a:r>
              <a:rPr lang="en-US" dirty="0"/>
              <a:t>Mobile Drilling Robot</a:t>
            </a:r>
          </a:p>
          <a:p>
            <a:r>
              <a:rPr lang="en-US" dirty="0"/>
              <a:t>Mobile Robot for On-site Construction Masonry</a:t>
            </a:r>
          </a:p>
          <a:p>
            <a:r>
              <a:rPr lang="en-US" dirty="0"/>
              <a:t>Multi-Purpose Mobile Robot for Concrete Surface Processing</a:t>
            </a:r>
          </a:p>
          <a:p>
            <a:r>
              <a:rPr lang="en-US" dirty="0"/>
              <a:t>Multi-Purpose Mobile Robot for Capable of Traveling along Colum and Beams</a:t>
            </a:r>
          </a:p>
          <a:p>
            <a:r>
              <a:rPr lang="en-US" dirty="0"/>
              <a:t>A Macro Machine for Large Scale Construction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3C2AFF-ADBF-4208-815E-588FBF2291DD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Maintenance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DC58D-780A-4ECD-8B88-A0C0D4E29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0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156" y="1087988"/>
            <a:ext cx="6453751" cy="41112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Smart Infrastructure </a:t>
            </a:r>
            <a:r>
              <a:rPr lang="en-US" dirty="0"/>
              <a:t>need and operate with</a:t>
            </a:r>
          </a:p>
          <a:p>
            <a:r>
              <a:rPr lang="en-US" dirty="0"/>
              <a:t>traffic message channels </a:t>
            </a:r>
            <a:r>
              <a:rPr lang="en-US" dirty="0">
                <a:solidFill>
                  <a:srgbClr val="FF0000"/>
                </a:solidFill>
              </a:rPr>
              <a:t>(TMC) </a:t>
            </a:r>
          </a:p>
          <a:p>
            <a:r>
              <a:rPr lang="en-US" dirty="0"/>
              <a:t>variable-message signs </a:t>
            </a:r>
            <a:r>
              <a:rPr lang="en-US" dirty="0">
                <a:solidFill>
                  <a:srgbClr val="FF0000"/>
                </a:solidFill>
              </a:rPr>
              <a:t>(VMS) </a:t>
            </a:r>
          </a:p>
          <a:p>
            <a:r>
              <a:rPr lang="en-US" dirty="0"/>
              <a:t>dedicated short-range communication </a:t>
            </a:r>
            <a:r>
              <a:rPr lang="en-US" dirty="0">
                <a:solidFill>
                  <a:srgbClr val="FF0000"/>
                </a:solidFill>
              </a:rPr>
              <a:t>(DSRC) </a:t>
            </a:r>
          </a:p>
          <a:p>
            <a:r>
              <a:rPr lang="en-US" dirty="0"/>
              <a:t>traffic management systems to set speed limits and modify signal phase and timing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SPaT</a:t>
            </a:r>
            <a:r>
              <a:rPr lang="en-US" dirty="0">
                <a:solidFill>
                  <a:srgbClr val="FF0000"/>
                </a:solidFill>
              </a:rPr>
              <a:t>) </a:t>
            </a:r>
          </a:p>
          <a:p>
            <a:r>
              <a:rPr lang="en-US" dirty="0"/>
              <a:t>Internet of Things </a:t>
            </a:r>
            <a:r>
              <a:rPr lang="en-US" dirty="0">
                <a:solidFill>
                  <a:srgbClr val="FF0000"/>
                </a:solidFill>
              </a:rPr>
              <a:t>(IoT)</a:t>
            </a:r>
          </a:p>
          <a:p>
            <a:r>
              <a:rPr lang="en-US" dirty="0">
                <a:solidFill>
                  <a:srgbClr val="00B0F0"/>
                </a:solidFill>
              </a:rPr>
              <a:t>Bluetooth</a:t>
            </a:r>
            <a:r>
              <a:rPr lang="en-US" dirty="0"/>
              <a:t> beacons</a:t>
            </a:r>
          </a:p>
          <a:p>
            <a:r>
              <a:rPr lang="en-US" dirty="0">
                <a:solidFill>
                  <a:srgbClr val="FF0000"/>
                </a:solidFill>
              </a:rPr>
              <a:t>5G</a:t>
            </a:r>
            <a:r>
              <a:rPr lang="en-US" dirty="0"/>
              <a:t> communication</a:t>
            </a:r>
          </a:p>
          <a:p>
            <a:r>
              <a:rPr lang="en-US" dirty="0">
                <a:solidFill>
                  <a:srgbClr val="FF0000"/>
                </a:solidFill>
              </a:rPr>
              <a:t>self-driving vehicles </a:t>
            </a:r>
            <a:r>
              <a:rPr lang="en-US" dirty="0"/>
              <a:t>are coming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AFC53-25AA-4F47-B607-E21240C1E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481" y="1675652"/>
            <a:ext cx="4578412" cy="2765763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8EA2CF4-2378-49E3-A6FB-696C08977F66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Operation</a:t>
            </a:r>
          </a:p>
        </p:txBody>
      </p:sp>
      <p:sp>
        <p:nvSpPr>
          <p:cNvPr id="10" name="10 CuadroTexto">
            <a:extLst>
              <a:ext uri="{FF2B5EF4-FFF2-40B4-BE49-F238E27FC236}">
                <a16:creationId xmlns:a16="http://schemas.microsoft.com/office/drawing/2014/main" id="{0E2C6D5D-2317-4670-ACD0-38FA7E86F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156" y="5346671"/>
            <a:ext cx="28400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TMC</a:t>
            </a:r>
          </a:p>
        </p:txBody>
      </p:sp>
      <p:sp>
        <p:nvSpPr>
          <p:cNvPr id="11" name="11 CuadroTexto">
            <a:extLst>
              <a:ext uri="{FF2B5EF4-FFF2-40B4-BE49-F238E27FC236}">
                <a16:creationId xmlns:a16="http://schemas.microsoft.com/office/drawing/2014/main" id="{CAAD8D2B-2545-42DC-95BB-3FF0A65D6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16" y="5367432"/>
            <a:ext cx="15763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cs typeface="Arial" panose="020B0604020202020204" pitchFamily="34" charset="0"/>
              </a:rPr>
              <a:t>web</a:t>
            </a:r>
          </a:p>
        </p:txBody>
      </p:sp>
      <p:sp>
        <p:nvSpPr>
          <p:cNvPr id="12" name="12 CuadroTexto">
            <a:extLst>
              <a:ext uri="{FF2B5EF4-FFF2-40B4-BE49-F238E27FC236}">
                <a16:creationId xmlns:a16="http://schemas.microsoft.com/office/drawing/2014/main" id="{E9675DDA-7275-4FFA-9E6B-FE076047D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5406" y="5362774"/>
            <a:ext cx="1790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cs typeface="Arial" panose="020B0604020202020204" pitchFamily="34" charset="0"/>
              </a:rPr>
              <a:t>VMS</a:t>
            </a:r>
          </a:p>
        </p:txBody>
      </p:sp>
      <p:sp>
        <p:nvSpPr>
          <p:cNvPr id="13" name="13 CuadroTexto">
            <a:extLst>
              <a:ext uri="{FF2B5EF4-FFF2-40B4-BE49-F238E27FC236}">
                <a16:creationId xmlns:a16="http://schemas.microsoft.com/office/drawing/2014/main" id="{850E581B-44E8-4AFE-93FB-83D9F15D7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262" y="5383176"/>
            <a:ext cx="22510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66"/>
              </a:buClr>
              <a:buSzPct val="80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66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Mobile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6ABF3CE6-5429-4866-AD17-93BC3D2C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30" y="5638999"/>
            <a:ext cx="140811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D13B900-3BEE-4980-BD82-F42FD4708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506" y="5638999"/>
            <a:ext cx="14351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53B873D-7340-4E77-9F8E-00A1CEB5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738" y="5612011"/>
            <a:ext cx="14160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1EFF2EFB-6346-46F7-93BC-518986234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85" y="5667574"/>
            <a:ext cx="16875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0BA7E9-50E8-41D7-995F-158FE9978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5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520" y="2592127"/>
            <a:ext cx="3108960" cy="14789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9600" dirty="0"/>
              <a:t>10X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04FE1-5CAC-4E17-83D4-DD2372BB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ED654-DF1C-4096-9ECD-CA93F641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4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C8F6-517A-4F1C-8A81-D9EE6A49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909" y="212032"/>
            <a:ext cx="8203632" cy="851384"/>
          </a:xfrm>
        </p:spPr>
        <p:txBody>
          <a:bodyPr/>
          <a:lstStyle/>
          <a:p>
            <a:r>
              <a:rPr lang="en-US" dirty="0"/>
              <a:t>Problems &amp;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593" y="1194650"/>
            <a:ext cx="8215617" cy="5202212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sz="2900" b="1" cap="all" dirty="0">
                <a:cs typeface="Arial" charset="0"/>
              </a:rPr>
              <a:t>For citizens</a:t>
            </a:r>
            <a:endParaRPr lang="bg-BG" sz="2900" b="1" cap="all" dirty="0">
              <a:cs typeface="Arial" charset="0"/>
            </a:endParaRPr>
          </a:p>
          <a:p>
            <a:pPr>
              <a:defRPr/>
            </a:pPr>
            <a:r>
              <a:rPr lang="en-US" sz="2900" dirty="0"/>
              <a:t>poor infrastructure &amp; high cost of transportation</a:t>
            </a:r>
            <a:endParaRPr lang="bg-BG" sz="2900" dirty="0"/>
          </a:p>
          <a:p>
            <a:pPr>
              <a:defRPr/>
            </a:pPr>
            <a:r>
              <a:rPr lang="en-US" sz="2900" dirty="0"/>
              <a:t>significant accident level and poor road safety</a:t>
            </a:r>
          </a:p>
          <a:p>
            <a:pPr>
              <a:defRPr/>
            </a:pPr>
            <a:r>
              <a:rPr lang="en-US" sz="2900" dirty="0"/>
              <a:t>poor traffic management and congestions</a:t>
            </a:r>
            <a:endParaRPr lang="bg-BG" sz="2900" dirty="0"/>
          </a:p>
          <a:p>
            <a:pPr>
              <a:defRPr/>
            </a:pPr>
            <a:r>
              <a:rPr lang="en-US" sz="2900" dirty="0"/>
              <a:t>insufficient travel comfort</a:t>
            </a:r>
          </a:p>
          <a:p>
            <a:pPr>
              <a:defRPr/>
            </a:pPr>
            <a:endParaRPr lang="en-US" sz="2900" dirty="0"/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900" b="1" cap="all" dirty="0">
                <a:cs typeface="Arial" charset="0"/>
              </a:rPr>
              <a:t>FOR STATE AND MUNICIPALITIES</a:t>
            </a:r>
            <a:endParaRPr lang="bg-BG" sz="2900" b="1" cap="all" dirty="0">
              <a:cs typeface="Arial" charset="0"/>
            </a:endParaRPr>
          </a:p>
          <a:p>
            <a:pPr>
              <a:defRPr/>
            </a:pPr>
            <a:r>
              <a:rPr lang="en-US" sz="2900" dirty="0"/>
              <a:t>higher costs </a:t>
            </a:r>
            <a:endParaRPr lang="bg-BG" sz="2900" dirty="0"/>
          </a:p>
          <a:p>
            <a:pPr>
              <a:defRPr/>
            </a:pPr>
            <a:r>
              <a:rPr lang="en-US" sz="2900" dirty="0"/>
              <a:t>competitive transport</a:t>
            </a:r>
            <a:endParaRPr lang="bg-BG" sz="2900" dirty="0"/>
          </a:p>
          <a:p>
            <a:pPr>
              <a:defRPr/>
            </a:pPr>
            <a:r>
              <a:rPr lang="en-US" sz="2900" dirty="0"/>
              <a:t>public awareness</a:t>
            </a:r>
            <a:r>
              <a:rPr lang="bg-BG" sz="2900" dirty="0"/>
              <a:t> </a:t>
            </a:r>
          </a:p>
          <a:p>
            <a:pPr>
              <a:defRPr/>
            </a:pPr>
            <a:r>
              <a:rPr lang="en-US" sz="2900" dirty="0"/>
              <a:t>organization and control</a:t>
            </a:r>
            <a:endParaRPr lang="bg-BG" sz="2900" dirty="0"/>
          </a:p>
          <a:p>
            <a:pPr>
              <a:defRPr/>
            </a:pPr>
            <a:r>
              <a:rPr lang="en-US" sz="2900" dirty="0"/>
              <a:t>low traffic safety</a:t>
            </a:r>
            <a:endParaRPr lang="bg-BG" sz="2900" dirty="0"/>
          </a:p>
          <a:p>
            <a:pPr>
              <a:defRPr/>
            </a:pPr>
            <a:r>
              <a:rPr lang="en-US" sz="2900" dirty="0"/>
              <a:t>planning and budgeting</a:t>
            </a:r>
            <a:endParaRPr lang="bg-BG" sz="2900" dirty="0"/>
          </a:p>
          <a:p>
            <a:pPr>
              <a:defRPr/>
            </a:pPr>
            <a:endParaRPr lang="bg-B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59A3C-BDD1-4533-B6D6-5ABA06073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634" y="3241637"/>
            <a:ext cx="4127514" cy="296435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03D18-6253-4BEC-87BE-6583E84E4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75576"/>
            <a:ext cx="9161822" cy="4872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the public interest, we need to provide good road infrastructure</a:t>
            </a:r>
            <a:endParaRPr lang="bg-B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</a:t>
            </a:r>
            <a:r>
              <a:rPr lang="bg-BG" dirty="0"/>
              <a:t> </a:t>
            </a:r>
            <a:r>
              <a:rPr lang="en-US" dirty="0"/>
              <a:t>national road administrations use specific information systems called </a:t>
            </a:r>
            <a:r>
              <a:rPr lang="en-US" dirty="0">
                <a:solidFill>
                  <a:srgbClr val="FF0000"/>
                </a:solidFill>
              </a:rPr>
              <a:t>Pavement Management Systems (PMS)</a:t>
            </a:r>
            <a:endParaRPr lang="bg-B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PMS</a:t>
            </a:r>
            <a:r>
              <a:rPr lang="en-US" dirty="0"/>
              <a:t> is a comprehensive system including</a:t>
            </a:r>
          </a:p>
          <a:p>
            <a:r>
              <a:rPr lang="en-US" dirty="0"/>
              <a:t>inspections, surveys and data collection</a:t>
            </a:r>
          </a:p>
          <a:p>
            <a:r>
              <a:rPr lang="en-US" dirty="0"/>
              <a:t>models for analysis and forecasting of infrastructure condition</a:t>
            </a:r>
          </a:p>
          <a:p>
            <a:r>
              <a:rPr lang="en-US" dirty="0"/>
              <a:t>maintenance &amp; operational standards</a:t>
            </a:r>
          </a:p>
          <a:p>
            <a:r>
              <a:rPr lang="en-US" dirty="0"/>
              <a:t>prioritization of repair works based on their cost-effectiveness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647E1B-2C58-4EE6-AAC0-CC1509AB2BF8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Problems &amp; Needs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BD3FE-2870-4239-B1E4-BCC9FFA8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56" y="1517731"/>
            <a:ext cx="8756512" cy="419548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PMS</a:t>
            </a:r>
            <a:r>
              <a:rPr lang="en-US" dirty="0"/>
              <a:t> need and operate with</a:t>
            </a:r>
          </a:p>
          <a:p>
            <a:r>
              <a:rPr lang="en-US" dirty="0"/>
              <a:t>specific equipment for inspection or testing </a:t>
            </a:r>
          </a:p>
          <a:p>
            <a:r>
              <a:rPr lang="en-US" dirty="0"/>
              <a:t>databases and information systems</a:t>
            </a:r>
          </a:p>
          <a:p>
            <a:r>
              <a:rPr lang="en-US" dirty="0"/>
              <a:t>highly qualified labor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IM000587">
            <a:extLst>
              <a:ext uri="{FF2B5EF4-FFF2-40B4-BE49-F238E27FC236}">
                <a16:creationId xmlns:a16="http://schemas.microsoft.com/office/drawing/2014/main" id="{83D60F4F-3C8F-40AF-AE50-32021C23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30" y="315655"/>
            <a:ext cx="2209800" cy="1766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CB241-626C-4B9C-A61D-4039056E9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098" y="1600041"/>
            <a:ext cx="2286198" cy="182895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DBF3B-D4C7-489D-A5AF-076665025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630" y="2332647"/>
            <a:ext cx="2218617" cy="17668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5A2B30-186E-4079-8E29-D0D93C4F9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679" y="3429000"/>
            <a:ext cx="3911308" cy="281087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1383D1B-13F6-4682-B6B6-023BE27F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4407" y="4235218"/>
            <a:ext cx="4213996" cy="2410750"/>
          </a:xfrm>
          <a:prstGeom prst="rect">
            <a:avLst/>
          </a:prstGeom>
          <a:noFill/>
          <a:ln/>
          <a:effectLst>
            <a:softEdge rad="88900"/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1072D5E-A423-489E-BE25-D20D787B0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AF9FE"/>
              </a:clrFrom>
              <a:clrTo>
                <a:srgbClr val="FA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938" y="3599857"/>
            <a:ext cx="1760538" cy="2640013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9C418BE-D3F4-44E9-9110-4F726DCEE601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Problems &amp; Needs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0FDCD4-D8BF-4ADF-AD3A-6470C22B1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215" y="1484466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PMS</a:t>
            </a:r>
            <a:r>
              <a:rPr lang="en-US" dirty="0"/>
              <a:t> are very labor-intensive</a:t>
            </a:r>
            <a:r>
              <a:rPr lang="bg-BG" dirty="0"/>
              <a:t> </a:t>
            </a:r>
            <a:r>
              <a:rPr lang="en-US" dirty="0"/>
              <a:t>and require high quality staff</a:t>
            </a:r>
          </a:p>
          <a:p>
            <a:r>
              <a:rPr lang="en-US" dirty="0"/>
              <a:t>on-site during inspections or surveys</a:t>
            </a:r>
          </a:p>
          <a:p>
            <a:r>
              <a:rPr lang="en-US" dirty="0"/>
              <a:t>for data processing &amp; analysis</a:t>
            </a:r>
            <a:endParaRPr lang="bg-BG" dirty="0"/>
          </a:p>
          <a:p>
            <a:r>
              <a:rPr lang="en-US" dirty="0"/>
              <a:t>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B2F210-D7BB-4D31-A5F1-877F0BA6C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899" y="2792639"/>
            <a:ext cx="1673658" cy="14445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AAB9E8-8867-438F-8B38-0AF72EE2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41" y="4621240"/>
            <a:ext cx="3038385" cy="170909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0A41E677-92CA-4756-AA6A-11B1A197E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588" y="2940404"/>
            <a:ext cx="3024225" cy="144455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992D7D7-31ED-48D1-85C9-FD803C6A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16" y="3514914"/>
            <a:ext cx="2595585" cy="170909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71F805-A568-481A-A8C0-D749520D8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956" y="5042069"/>
            <a:ext cx="2137856" cy="1612607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8F94F99-DC26-4AF0-BDB6-873B62EA6DD0}"/>
              </a:ext>
            </a:extLst>
          </p:cNvPr>
          <p:cNvSpPr txBox="1">
            <a:spLocks/>
          </p:cNvSpPr>
          <p:nvPr/>
        </p:nvSpPr>
        <p:spPr>
          <a:xfrm>
            <a:off x="9414032" y="4647087"/>
            <a:ext cx="2442854" cy="588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AI &amp; Robotics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EAAB90-B790-4D14-B537-2B3E37490A72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Problems &amp; Needs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1A9F15-6850-4279-908E-774A3258E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8751" y="799476"/>
            <a:ext cx="1305222" cy="187992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EE517E-03A7-4064-9292-5BF3596F9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25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179335"/>
            <a:ext cx="11529391" cy="41954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near future</a:t>
            </a:r>
          </a:p>
          <a:p>
            <a:pPr marL="0" indent="0" algn="ctr">
              <a:buNone/>
            </a:pPr>
            <a:r>
              <a:rPr lang="en-US" dirty="0"/>
              <a:t>Vehicle-to-Infrastructure(</a:t>
            </a:r>
            <a:r>
              <a:rPr lang="en-US" b="1" dirty="0">
                <a:solidFill>
                  <a:srgbClr val="FF0000"/>
                </a:solidFill>
              </a:rPr>
              <a:t>V2I</a:t>
            </a:r>
            <a:r>
              <a:rPr lang="en-US" dirty="0"/>
              <a:t>) &amp; Vehicle-to-everything (</a:t>
            </a:r>
            <a:r>
              <a:rPr lang="en-US" b="1" dirty="0">
                <a:solidFill>
                  <a:srgbClr val="FF0000"/>
                </a:solidFill>
              </a:rPr>
              <a:t>V2X</a:t>
            </a:r>
            <a:r>
              <a:rPr lang="en-US" dirty="0"/>
              <a:t>) communication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F0F0E-0A24-4D70-8203-E6F6817DF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74" y="2256735"/>
            <a:ext cx="7947806" cy="423921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94A3EE2-07F2-40D3-A8C8-C2FB1E406392}"/>
              </a:ext>
            </a:extLst>
          </p:cNvPr>
          <p:cNvSpPr txBox="1">
            <a:spLocks/>
          </p:cNvSpPr>
          <p:nvPr/>
        </p:nvSpPr>
        <p:spPr>
          <a:xfrm>
            <a:off x="9131113" y="5490736"/>
            <a:ext cx="2589110" cy="7828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200" dirty="0"/>
              <a:t>from</a:t>
            </a:r>
            <a:r>
              <a:rPr lang="en-US" b="1" dirty="0">
                <a:solidFill>
                  <a:srgbClr val="FF0000"/>
                </a:solidFill>
              </a:rPr>
              <a:t> ITS solutions </a:t>
            </a:r>
            <a:r>
              <a:rPr lang="en-US" sz="2200" dirty="0"/>
              <a:t>to </a:t>
            </a:r>
            <a:r>
              <a:rPr lang="en-US" b="1" dirty="0">
                <a:solidFill>
                  <a:srgbClr val="FF0000"/>
                </a:solidFill>
              </a:rPr>
              <a:t>Smart Roads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1B9D94-6576-4D04-9A5E-35363060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909" y="212032"/>
            <a:ext cx="8203632" cy="851384"/>
          </a:xfrm>
        </p:spPr>
        <p:txBody>
          <a:bodyPr/>
          <a:lstStyle/>
          <a:p>
            <a:r>
              <a:rPr lang="en-US" dirty="0"/>
              <a:t>Problems &amp; Needs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22F2CC-BAE8-4F76-A345-A70FC35B1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4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757" y="1257788"/>
            <a:ext cx="9272160" cy="4657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Traffic Surveys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In general this process is highly automated -</a:t>
            </a:r>
            <a:r>
              <a:rPr lang="bg-BG" dirty="0"/>
              <a:t> </a:t>
            </a:r>
            <a:r>
              <a:rPr lang="en-US" dirty="0"/>
              <a:t>we have </a:t>
            </a:r>
            <a:r>
              <a:rPr lang="en-US" dirty="0">
                <a:solidFill>
                  <a:srgbClr val="FF0000"/>
                </a:solidFill>
              </a:rPr>
              <a:t>Automatic Traffic Counting Stations (ATCS)</a:t>
            </a:r>
            <a:r>
              <a:rPr lang="en-US" dirty="0"/>
              <a:t> traditional Inductive loops &amp; Automatic Number Plate Recognition (ANPR) cameras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Through the call of </a:t>
            </a:r>
            <a:r>
              <a:rPr lang="en-US" dirty="0">
                <a:solidFill>
                  <a:srgbClr val="FF0000"/>
                </a:solidFill>
              </a:rPr>
              <a:t>AI &amp; Robotics </a:t>
            </a:r>
            <a:r>
              <a:rPr lang="en-US" dirty="0"/>
              <a:t>we need</a:t>
            </a:r>
          </a:p>
          <a:p>
            <a:r>
              <a:rPr lang="en-US" dirty="0"/>
              <a:t>Implementation of systems based on </a:t>
            </a:r>
            <a:r>
              <a:rPr lang="en-US" dirty="0">
                <a:solidFill>
                  <a:srgbClr val="FF0000"/>
                </a:solidFill>
              </a:rPr>
              <a:t>deep traffic video analysis</a:t>
            </a:r>
          </a:p>
          <a:p>
            <a:r>
              <a:rPr lang="en-US" dirty="0"/>
              <a:t>Implementation of all advanced detection technologies like: </a:t>
            </a:r>
            <a:r>
              <a:rPr lang="en-US" dirty="0">
                <a:solidFill>
                  <a:srgbClr val="FF0000"/>
                </a:solidFill>
              </a:rPr>
              <a:t>Radar, </a:t>
            </a:r>
            <a:r>
              <a:rPr lang="en-US" dirty="0">
                <a:solidFill>
                  <a:srgbClr val="00B0F0"/>
                </a:solidFill>
              </a:rPr>
              <a:t>Bluetooth</a:t>
            </a:r>
            <a:r>
              <a:rPr lang="en-US" dirty="0">
                <a:solidFill>
                  <a:srgbClr val="FF0000"/>
                </a:solidFill>
              </a:rPr>
              <a:t>, Wi-fi, DSRC, RFID</a:t>
            </a:r>
            <a:r>
              <a:rPr lang="en-US" dirty="0"/>
              <a:t> etc.</a:t>
            </a:r>
          </a:p>
          <a:p>
            <a:r>
              <a:rPr lang="en-US" dirty="0"/>
              <a:t>Use and processing data from mobile phones and operators</a:t>
            </a:r>
            <a:r>
              <a:rPr lang="bg-BG" dirty="0"/>
              <a:t>: </a:t>
            </a:r>
            <a:r>
              <a:rPr lang="en-US" dirty="0">
                <a:solidFill>
                  <a:srgbClr val="FF0000"/>
                </a:solidFill>
              </a:rPr>
              <a:t>cloud &amp; big data solutions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6B45DD-1EB1-4A74-B983-D1B0922C52EB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CA286-E00C-40FE-A17F-F912052D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0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8CF6-0505-4AC1-9E16-0BC731E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229" y="1233121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Traffic Surveys</a:t>
            </a:r>
            <a:r>
              <a:rPr lang="bg-BG" b="1" dirty="0"/>
              <a:t> </a:t>
            </a:r>
            <a:r>
              <a:rPr lang="bg-BG" dirty="0"/>
              <a:t>– </a:t>
            </a:r>
            <a:r>
              <a:rPr lang="en-US" dirty="0">
                <a:solidFill>
                  <a:srgbClr val="00B0F0"/>
                </a:solidFill>
              </a:rPr>
              <a:t>Bluetooth</a:t>
            </a:r>
            <a:r>
              <a:rPr lang="bg-BG" dirty="0">
                <a:solidFill>
                  <a:srgbClr val="00B0F0"/>
                </a:solidFill>
              </a:rPr>
              <a:t> </a:t>
            </a:r>
            <a:r>
              <a:rPr lang="en-US" dirty="0"/>
              <a:t>traffic detection cloud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838FF-4142-44E1-BDF9-60C2E3CD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48281"/>
            <a:ext cx="1816689" cy="685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DD01-2EDD-40C1-B79C-1DA2F0C3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EDF897-0190-4224-8DCF-A082B0873A60}"/>
              </a:ext>
            </a:extLst>
          </p:cNvPr>
          <p:cNvCxnSpPr>
            <a:stCxn id="27" idx="2"/>
          </p:cNvCxnSpPr>
          <p:nvPr/>
        </p:nvCxnSpPr>
        <p:spPr>
          <a:xfrm rot="16200000" flipH="1">
            <a:off x="4043726" y="1719969"/>
            <a:ext cx="2862262" cy="4606925"/>
          </a:xfrm>
          <a:prstGeom prst="straightConnector1">
            <a:avLst/>
          </a:prstGeom>
          <a:ln w="28575">
            <a:prstDash val="sysDot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8">
            <a:extLst>
              <a:ext uri="{FF2B5EF4-FFF2-40B4-BE49-F238E27FC236}">
                <a16:creationId xmlns:a16="http://schemas.microsoft.com/office/drawing/2014/main" id="{71607ABF-1BBD-48DA-AE2E-966E9109A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44" y="3935326"/>
            <a:ext cx="396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F0FF6B95-CD2C-42EB-ABC4-99768CD54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69" y="4221076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0A3BCEC-5C0F-4A18-98C0-0B6DDADB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69" y="4292513"/>
            <a:ext cx="257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357CE-AF5C-43DC-B9AF-93B9C3A9A8C6}"/>
              </a:ext>
            </a:extLst>
          </p:cNvPr>
          <p:cNvCxnSpPr>
            <a:endCxn id="11" idx="3"/>
          </p:cNvCxnSpPr>
          <p:nvPr/>
        </p:nvCxnSpPr>
        <p:spPr>
          <a:xfrm rot="10800000">
            <a:off x="3358719" y="4327438"/>
            <a:ext cx="2817812" cy="862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D1C6D4-EF68-4999-80CD-1D64EE40184C}"/>
              </a:ext>
            </a:extLst>
          </p:cNvPr>
          <p:cNvCxnSpPr/>
          <p:nvPr/>
        </p:nvCxnSpPr>
        <p:spPr>
          <a:xfrm>
            <a:off x="2563381" y="3098713"/>
            <a:ext cx="357188" cy="825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24">
            <a:extLst>
              <a:ext uri="{FF2B5EF4-FFF2-40B4-BE49-F238E27FC236}">
                <a16:creationId xmlns:a16="http://schemas.microsoft.com/office/drawing/2014/main" id="{96A8FAF7-5F81-49EE-B950-5FE3FF9EE50B}"/>
              </a:ext>
            </a:extLst>
          </p:cNvPr>
          <p:cNvSpPr/>
          <p:nvPr/>
        </p:nvSpPr>
        <p:spPr>
          <a:xfrm rot="19082279">
            <a:off x="2626881" y="2549438"/>
            <a:ext cx="446088" cy="144463"/>
          </a:xfrm>
          <a:custGeom>
            <a:avLst/>
            <a:gdLst>
              <a:gd name="connsiteX0" fmla="*/ 0 w 498764"/>
              <a:gd name="connsiteY0" fmla="*/ 5038 h 130989"/>
              <a:gd name="connsiteX1" fmla="*/ 211597 w 498764"/>
              <a:gd name="connsiteY1" fmla="*/ 20152 h 130989"/>
              <a:gd name="connsiteX2" fmla="*/ 143584 w 498764"/>
              <a:gd name="connsiteY2" fmla="*/ 125951 h 130989"/>
              <a:gd name="connsiteX3" fmla="*/ 498764 w 498764"/>
              <a:gd name="connsiteY3" fmla="*/ 50380 h 13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764" h="130989">
                <a:moveTo>
                  <a:pt x="0" y="5038"/>
                </a:moveTo>
                <a:cubicBezTo>
                  <a:pt x="93833" y="2519"/>
                  <a:pt x="187666" y="0"/>
                  <a:pt x="211597" y="20152"/>
                </a:cubicBezTo>
                <a:cubicBezTo>
                  <a:pt x="235528" y="40304"/>
                  <a:pt x="95723" y="120913"/>
                  <a:pt x="143584" y="125951"/>
                </a:cubicBezTo>
                <a:cubicBezTo>
                  <a:pt x="191445" y="130989"/>
                  <a:pt x="345104" y="90684"/>
                  <a:pt x="498764" y="5038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68238A80-6D42-49AD-A8C1-3C921E8ECFBB}"/>
              </a:ext>
            </a:extLst>
          </p:cNvPr>
          <p:cNvSpPr/>
          <p:nvPr/>
        </p:nvSpPr>
        <p:spPr>
          <a:xfrm rot="20221620">
            <a:off x="6628969" y="5098963"/>
            <a:ext cx="762000" cy="280988"/>
          </a:xfrm>
          <a:custGeom>
            <a:avLst/>
            <a:gdLst>
              <a:gd name="connsiteX0" fmla="*/ 0 w 498764"/>
              <a:gd name="connsiteY0" fmla="*/ 5038 h 130989"/>
              <a:gd name="connsiteX1" fmla="*/ 211597 w 498764"/>
              <a:gd name="connsiteY1" fmla="*/ 20152 h 130989"/>
              <a:gd name="connsiteX2" fmla="*/ 143584 w 498764"/>
              <a:gd name="connsiteY2" fmla="*/ 125951 h 130989"/>
              <a:gd name="connsiteX3" fmla="*/ 498764 w 498764"/>
              <a:gd name="connsiteY3" fmla="*/ 50380 h 13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764" h="130989">
                <a:moveTo>
                  <a:pt x="0" y="5038"/>
                </a:moveTo>
                <a:cubicBezTo>
                  <a:pt x="93833" y="2519"/>
                  <a:pt x="187666" y="0"/>
                  <a:pt x="211597" y="20152"/>
                </a:cubicBezTo>
                <a:cubicBezTo>
                  <a:pt x="235528" y="40304"/>
                  <a:pt x="95723" y="120913"/>
                  <a:pt x="143584" y="125951"/>
                </a:cubicBezTo>
                <a:cubicBezTo>
                  <a:pt x="191445" y="130989"/>
                  <a:pt x="345104" y="90684"/>
                  <a:pt x="498764" y="5038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F9493308-BE93-4979-82FB-2B9093629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381" y="2811376"/>
            <a:ext cx="135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00"/>
              <a:t>Bluetooth Sensor</a:t>
            </a:r>
          </a:p>
          <a:p>
            <a:r>
              <a:rPr lang="es-ES" altLang="en-US" sz="900"/>
              <a:t># - 1</a:t>
            </a:r>
            <a:endParaRPr lang="en-US" altLang="en-US" sz="900"/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2EB48D4F-0E9D-408B-8163-463A4E59B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844" y="5449801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00"/>
              <a:t>Bluetooth Sensor</a:t>
            </a:r>
          </a:p>
          <a:p>
            <a:r>
              <a:rPr lang="es-ES" altLang="en-US" sz="900"/>
              <a:t># - 2</a:t>
            </a:r>
            <a:endParaRPr lang="en-US" altLang="en-US" sz="900"/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4419F189-A4DC-45A3-BC88-AD1EAE874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031" y="3921038"/>
            <a:ext cx="164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/>
              <a:t>Bluetooth algorithms server (database)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C055985D-7E65-4278-B8DE-45B7373A8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744" y="2211301"/>
            <a:ext cx="8572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00" b="1" i="1"/>
              <a:t>time=07:50:02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975AFD5A-77DC-417E-917F-85762EB2F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031" y="5521238"/>
            <a:ext cx="8572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00" b="1" i="1"/>
              <a:t>time=07:51:15</a:t>
            </a: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A18B0814-0369-4DFF-921F-9E493994F64A}"/>
              </a:ext>
            </a:extLst>
          </p:cNvPr>
          <p:cNvSpPr txBox="1">
            <a:spLocks noChangeArrowheads="1"/>
          </p:cNvSpPr>
          <p:nvPr/>
        </p:nvSpPr>
        <p:spPr bwMode="auto">
          <a:xfrm rot="1849772">
            <a:off x="3969906" y="2998701"/>
            <a:ext cx="12144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00" b="1" i="1"/>
              <a:t>distance= 366 meters</a:t>
            </a: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62721EBE-6690-4179-B439-D590C0352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31" y="3844838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i="1"/>
              <a:t>Travel time = 1:13 Minutes</a:t>
            </a:r>
          </a:p>
          <a:p>
            <a:r>
              <a:rPr lang="en-US" altLang="en-US" sz="1000" i="1"/>
              <a:t>Speed =  18,05 km/h</a:t>
            </a: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E60AB3D9-EB90-4B11-A81B-327654977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206" y="4760826"/>
            <a:ext cx="1643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/>
              <a:t>Visualization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FED63E-3B54-4F14-94C6-72E2770BCA28}"/>
              </a:ext>
            </a:extLst>
          </p:cNvPr>
          <p:cNvCxnSpPr/>
          <p:nvPr/>
        </p:nvCxnSpPr>
        <p:spPr>
          <a:xfrm rot="5400000">
            <a:off x="2747531" y="4721138"/>
            <a:ext cx="4572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36">
            <a:extLst>
              <a:ext uri="{FF2B5EF4-FFF2-40B4-BE49-F238E27FC236}">
                <a16:creationId xmlns:a16="http://schemas.microsoft.com/office/drawing/2014/main" id="{692A6B1D-BEE4-4AF4-B267-E72CE3BC8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46000" contrast="-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69" y="2092238"/>
            <a:ext cx="5000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96B76B11-FA49-4176-A212-0047152A6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44" y="2173201"/>
            <a:ext cx="127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71B8B5A-4E64-4941-8400-BF3040D94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6" y="5040226"/>
            <a:ext cx="13557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8F063E7D-01B0-4A44-A0B3-2A95A85B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AF9FE"/>
              </a:clrFrom>
              <a:clrTo>
                <a:srgbClr val="FA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56" y="2592301"/>
            <a:ext cx="3714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5CC84F8-B33E-4F58-8191-779F86E5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AF9FE"/>
              </a:clrFrom>
              <a:clrTo>
                <a:srgbClr val="FA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31" y="4729076"/>
            <a:ext cx="5286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E77203-B44E-47C0-BBE5-4A5DA446D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305" y="1740834"/>
            <a:ext cx="4606926" cy="2356416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F5991A0-8D47-436D-AEB9-25591EA49B58}"/>
              </a:ext>
            </a:extLst>
          </p:cNvPr>
          <p:cNvSpPr txBox="1">
            <a:spLocks/>
          </p:cNvSpPr>
          <p:nvPr/>
        </p:nvSpPr>
        <p:spPr>
          <a:xfrm>
            <a:off x="2148909" y="212032"/>
            <a:ext cx="8203632" cy="85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Inspections &amp; Surveys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665FA20-ADCE-41A5-9EA6-53307DC92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23" y="6396862"/>
            <a:ext cx="1344070" cy="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016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628</TotalTime>
  <Words>1049</Words>
  <Application>Microsoft Office PowerPoint</Application>
  <PresentationFormat>Widescreen</PresentationFormat>
  <Paragraphs>214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Trebuchet MS</vt:lpstr>
      <vt:lpstr>Wingdings</vt:lpstr>
      <vt:lpstr>Wingdings 3</vt:lpstr>
      <vt:lpstr>Ion</vt:lpstr>
      <vt:lpstr>Inspection and Maintenance Needs in Bulgaria’s Road Infrastructure</vt:lpstr>
      <vt:lpstr>PowerPoint Presentation</vt:lpstr>
      <vt:lpstr>Problems &amp; Needs</vt:lpstr>
      <vt:lpstr>PowerPoint Presentation</vt:lpstr>
      <vt:lpstr>PowerPoint Presentation</vt:lpstr>
      <vt:lpstr>PowerPoint Presentation</vt:lpstr>
      <vt:lpstr>Problems &amp;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Inspection and Maintenance needs in Bulgaria’s road infrastructures</dc:title>
  <dc:creator>Todor Anastassov</dc:creator>
  <cp:lastModifiedBy>Todor Anastassov</cp:lastModifiedBy>
  <cp:revision>53</cp:revision>
  <cp:lastPrinted>2019-10-03T13:38:49Z</cp:lastPrinted>
  <dcterms:created xsi:type="dcterms:W3CDTF">2019-10-03T05:53:19Z</dcterms:created>
  <dcterms:modified xsi:type="dcterms:W3CDTF">2019-10-03T16:21:32Z</dcterms:modified>
</cp:coreProperties>
</file>