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70" r:id="rId5"/>
    <p:sldId id="291" r:id="rId6"/>
    <p:sldId id="286" r:id="rId7"/>
    <p:sldId id="290" r:id="rId8"/>
    <p:sldId id="292" r:id="rId9"/>
    <p:sldId id="293" r:id="rId10"/>
    <p:sldId id="294" r:id="rId11"/>
    <p:sldId id="295" r:id="rId12"/>
    <p:sldId id="296" r:id="rId13"/>
    <p:sldId id="297" r:id="rId14"/>
    <p:sldId id="283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234"/>
    <a:srgbClr val="31414C"/>
    <a:srgbClr val="FF9900"/>
    <a:srgbClr val="73889F"/>
    <a:srgbClr val="F9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03"/>
    <p:restoredTop sz="95102"/>
  </p:normalViewPr>
  <p:slideViewPr>
    <p:cSldViewPr snapToGrid="0" snapToObjects="1">
      <p:cViewPr varScale="1">
        <p:scale>
          <a:sx n="109" d="100"/>
          <a:sy n="109" d="100"/>
        </p:scale>
        <p:origin x="7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7" d="100"/>
          <a:sy n="107" d="100"/>
        </p:scale>
        <p:origin x="40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F1894E4A-CEC2-8F4F-85A1-89A0118C2F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4498AD6-92FF-8C4C-AAD8-28BA5200BB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BBB81-297F-184B-997F-C0489848234C}" type="datetimeFigureOut">
              <a:rPr lang="fi-FI" smtClean="0"/>
              <a:t>2.10.2019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4291BB2-2051-304B-9B6B-CCE23F21EF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7600DA7-6058-3C4D-A7E5-FE21D7A955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0DC3D-F3B1-7744-89A3-A79EC872D87C}" type="slidenum">
              <a:rPr lang="fi-FI" smtClean="0"/>
              <a:t>‹N°›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6498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5211F-82F8-A441-9813-9569CAAE9A5B}" type="datetimeFigureOut">
              <a:rPr lang="fi-FI" smtClean="0"/>
              <a:t>2.10.2019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382C5-8B0C-4340-A3B6-CCB4A9A91DAF}" type="slidenum">
              <a:rPr lang="fi-FI" smtClean="0"/>
              <a:t>‹N°›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3705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82C5-8B0C-4340-A3B6-CCB4A9A91DAF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9403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82C5-8B0C-4340-A3B6-CCB4A9A91DAF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7248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82C5-8B0C-4340-A3B6-CCB4A9A91DAF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4613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82C5-8B0C-4340-A3B6-CCB4A9A91DAF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1562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82C5-8B0C-4340-A3B6-CCB4A9A91DAF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2735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82C5-8B0C-4340-A3B6-CCB4A9A91DAF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7506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82C5-8B0C-4340-A3B6-CCB4A9A91DAF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5420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82C5-8B0C-4340-A3B6-CCB4A9A91DAF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734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82C5-8B0C-4340-A3B6-CCB4A9A91DAF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9968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82C5-8B0C-4340-A3B6-CCB4A9A91DAF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5967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../RIMA/UUsia%20kuvia/small_MV_man-with-drone-in-a-warehouse-PYKPMM2.jpg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9.sv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23.svg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39.jpg"/><Relationship Id="rId3" Type="http://schemas.openxmlformats.org/officeDocument/2006/relationships/image" Target="../media/image17.JPG"/><Relationship Id="rId21" Type="http://schemas.openxmlformats.org/officeDocument/2006/relationships/image" Target="../media/image35.pn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17" Type="http://schemas.openxmlformats.org/officeDocument/2006/relationships/image" Target="../media/image31.jpeg"/><Relationship Id="rId25" Type="http://schemas.openxmlformats.org/officeDocument/2006/relationships/image" Target="../media/image38.jp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24" Type="http://schemas.openxmlformats.org/officeDocument/2006/relationships/image" Target="../media/image46.svg"/><Relationship Id="rId5" Type="http://schemas.openxmlformats.org/officeDocument/2006/relationships/image" Target="../media/image19.JPG"/><Relationship Id="rId15" Type="http://schemas.openxmlformats.org/officeDocument/2006/relationships/image" Target="../media/image29.jpe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hyperlink" Target="http://rimanetwork.eu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uva 15" descr="Kuva, joka sisältää kohteen rakennus, sisä, objekti&#10;&#10;Kuvaus luotu automaattisesti">
            <a:hlinkClick r:id="rId2"/>
            <a:extLst>
              <a:ext uri="{FF2B5EF4-FFF2-40B4-BE49-F238E27FC236}">
                <a16:creationId xmlns:a16="http://schemas.microsoft.com/office/drawing/2014/main" id="{AD5A77B2-D6FD-DC40-A5FC-B7BA618B3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15" t="3734" r="-2732" b="12048"/>
          <a:stretch/>
        </p:blipFill>
        <p:spPr>
          <a:xfrm>
            <a:off x="-326485" y="-142763"/>
            <a:ext cx="12869013" cy="7091363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087089A-2676-554A-9D86-E96FB58C14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63118" y="487056"/>
            <a:ext cx="5952705" cy="588388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6589BCE-CEDE-E24D-9F27-513A096AF4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153" y="5995108"/>
            <a:ext cx="1796012" cy="718648"/>
          </a:xfrm>
          <a:prstGeom prst="rect">
            <a:avLst/>
          </a:prstGeom>
        </p:spPr>
      </p:pic>
      <p:sp>
        <p:nvSpPr>
          <p:cNvPr id="17" name="Tekstin paikkamerkki 11">
            <a:extLst>
              <a:ext uri="{FF2B5EF4-FFF2-40B4-BE49-F238E27FC236}">
                <a16:creationId xmlns:a16="http://schemas.microsoft.com/office/drawing/2014/main" id="{3EB8A7DF-271D-0046-8D8F-DAEDB34C80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5415" y="6104918"/>
            <a:ext cx="4063066" cy="484019"/>
          </a:xfrm>
          <a:noFill/>
        </p:spPr>
        <p:txBody>
          <a:bodyPr lIns="0" rIns="396000" anchor="ctr" anchorCtr="1">
            <a:normAutofit/>
          </a:bodyPr>
          <a:lstStyle>
            <a:lvl1pPr marL="0" indent="0" algn="ctr">
              <a:lnSpc>
                <a:spcPct val="150000"/>
              </a:lnSpc>
              <a:buFontTx/>
              <a:buNone/>
              <a:defRPr sz="900" b="0" i="0" kern="900" baseline="0">
                <a:latin typeface="Azo Sans Light" panose="020B0403030303020204" pitchFamily="34" charset="77"/>
              </a:defRPr>
            </a:lvl1pPr>
          </a:lstStyle>
          <a:p>
            <a:pPr algn="ctr"/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</a:rPr>
              <a:t>Lorem </a:t>
            </a:r>
            <a:r>
              <a:rPr lang="en-US" sz="900" dirty="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dirty="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dirty="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dirty="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dirty="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dirty="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dirty="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dirty="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dirty="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dirty="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</a:rPr>
              <a:t> lorem </a:t>
            </a:r>
            <a:r>
              <a:rPr lang="en-US" sz="900" dirty="0" err="1">
                <a:latin typeface="Arial" panose="020B0604020202020204" pitchFamily="34" charset="0"/>
                <a:ea typeface="Calibri" panose="020F0502020204030204" pitchFamily="34" charset="0"/>
              </a:rPr>
              <a:t>ibsum</a:t>
            </a:r>
            <a:endParaRPr lang="fi-FI" sz="900" dirty="0"/>
          </a:p>
        </p:txBody>
      </p:sp>
    </p:spTree>
    <p:extLst>
      <p:ext uri="{BB962C8B-B14F-4D97-AF65-F5344CB8AC3E}">
        <p14:creationId xmlns:p14="http://schemas.microsoft.com/office/powerpoint/2010/main" val="59654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C3EFA-0CDB-BE4E-9C68-EC19CA2B7062}" type="datetimeFigureOut">
              <a:rPr lang="fi-FI" smtClean="0"/>
              <a:t>2.10.2019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9622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Kuva 41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A522C43-34C3-2C4D-B0EE-027BAE46E8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47758" y="838993"/>
            <a:ext cx="7300935" cy="5180013"/>
          </a:xfrm>
          <a:prstGeom prst="rect">
            <a:avLst/>
          </a:prstGeom>
        </p:spPr>
      </p:pic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9F3B6E37-39C7-2147-86D6-885C9EDEEF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438" y="2025650"/>
            <a:ext cx="1832127" cy="2159000"/>
          </a:xfrm>
        </p:spPr>
        <p:txBody>
          <a:bodyPr>
            <a:normAutofit/>
          </a:bodyPr>
          <a:lstStyle>
            <a:lvl1pPr marL="0" indent="0" algn="l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  <a:defRPr sz="1100" b="0"/>
            </a:lvl1pPr>
            <a:lvl2pPr marL="114300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fi-FI" dirty="0"/>
              <a:t>• </a:t>
            </a:r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endParaRPr lang="fi-FI" dirty="0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B34B29C4-7656-5B4B-AEA5-CD929B5AF4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720112" y="-1025641"/>
            <a:ext cx="655654" cy="632118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F0983CBE-18B1-944B-A84B-1DCDBED1365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182032" y="1027801"/>
            <a:ext cx="398257" cy="383961"/>
          </a:xfrm>
          <a:prstGeom prst="rect">
            <a:avLst/>
          </a:prstGeom>
        </p:spPr>
      </p:pic>
      <p:sp>
        <p:nvSpPr>
          <p:cNvPr id="25" name="Nuoli vasemmalle ja oikealle 24">
            <a:extLst>
              <a:ext uri="{FF2B5EF4-FFF2-40B4-BE49-F238E27FC236}">
                <a16:creationId xmlns:a16="http://schemas.microsoft.com/office/drawing/2014/main" id="{35A55D35-6535-A94F-92B2-8AA980D85EA4}"/>
              </a:ext>
            </a:extLst>
          </p:cNvPr>
          <p:cNvSpPr/>
          <p:nvPr userDrawn="1"/>
        </p:nvSpPr>
        <p:spPr>
          <a:xfrm rot="10800000">
            <a:off x="8510459" y="-856261"/>
            <a:ext cx="1219025" cy="336268"/>
          </a:xfrm>
          <a:prstGeom prst="leftRightArrow">
            <a:avLst/>
          </a:prstGeom>
          <a:solidFill>
            <a:srgbClr val="F38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38234"/>
              </a:solidFill>
            </a:endParaRPr>
          </a:p>
        </p:txBody>
      </p:sp>
      <p:sp>
        <p:nvSpPr>
          <p:cNvPr id="18" name="Ellipsi 17">
            <a:extLst>
              <a:ext uri="{FF2B5EF4-FFF2-40B4-BE49-F238E27FC236}">
                <a16:creationId xmlns:a16="http://schemas.microsoft.com/office/drawing/2014/main" id="{6E8867C8-0846-044B-B288-D5262A38DC4A}"/>
              </a:ext>
            </a:extLst>
          </p:cNvPr>
          <p:cNvSpPr/>
          <p:nvPr userDrawn="1"/>
        </p:nvSpPr>
        <p:spPr>
          <a:xfrm>
            <a:off x="6441576" y="-901563"/>
            <a:ext cx="383961" cy="38396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C26B5FC-3B0B-7B4A-8678-00CB7282A5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8163" y="646113"/>
            <a:ext cx="2866888" cy="882650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31414C"/>
                </a:solidFill>
                <a:latin typeface="Futura" panose="020B0602020204020303" pitchFamily="34" charset="-79"/>
                <a:cs typeface="Futura" panose="020B0602020204020303" pitchFamily="34" charset="-79"/>
              </a:defRPr>
            </a:lvl1pPr>
            <a:lvl2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2pPr>
            <a:lvl3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3pPr>
            <a:lvl4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4pPr>
            <a:lvl5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5pPr>
          </a:lstStyle>
          <a:p>
            <a:pPr lvl="0"/>
            <a:r>
              <a:rPr lang="fi-FI" dirty="0"/>
              <a:t>LOREM IPSUM</a:t>
            </a: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ABCF8F31-74D4-C04A-8A4B-7ED86784BA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615619" y="1219781"/>
            <a:ext cx="398257" cy="383961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CC8FE79B-6DB0-F443-908C-EC787856A0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456817" y="2239528"/>
            <a:ext cx="398257" cy="383961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77D3180B-A820-5147-8714-A202F068E2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336117" y="2807320"/>
            <a:ext cx="398257" cy="383961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4F955494-A84B-4E4D-BDFD-A659B5BB630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257689" y="3162282"/>
            <a:ext cx="398257" cy="383961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D8DD59FC-9B52-AE42-AEFA-2E9AC13663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90628" y="3475082"/>
            <a:ext cx="398257" cy="383961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139CD6B7-8871-6248-A49F-6D68B698C0E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691266" y="2810295"/>
            <a:ext cx="398257" cy="383961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BA5A22AB-BC3E-4642-AFB5-CEF9AEC2DE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683941" y="3352331"/>
            <a:ext cx="398257" cy="383961"/>
          </a:xfrm>
          <a:prstGeom prst="rect">
            <a:avLst/>
          </a:prstGeom>
        </p:spPr>
      </p:pic>
      <p:pic>
        <p:nvPicPr>
          <p:cNvPr id="27" name="Kuva 26">
            <a:extLst>
              <a:ext uri="{FF2B5EF4-FFF2-40B4-BE49-F238E27FC236}">
                <a16:creationId xmlns:a16="http://schemas.microsoft.com/office/drawing/2014/main" id="{72BB03EE-6736-7A4A-89AC-B8225B60E08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082198" y="5225493"/>
            <a:ext cx="398257" cy="383961"/>
          </a:xfrm>
          <a:prstGeom prst="rect">
            <a:avLst/>
          </a:prstGeom>
        </p:spPr>
      </p:pic>
      <p:pic>
        <p:nvPicPr>
          <p:cNvPr id="28" name="Kuva 27">
            <a:extLst>
              <a:ext uri="{FF2B5EF4-FFF2-40B4-BE49-F238E27FC236}">
                <a16:creationId xmlns:a16="http://schemas.microsoft.com/office/drawing/2014/main" id="{AFB7769A-92DE-1A4E-912E-39C08E7B69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77509" y="4876138"/>
            <a:ext cx="398257" cy="383961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B1F77950-CEF0-6A42-AF36-05EB99D4DA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23987" y="5502102"/>
            <a:ext cx="398257" cy="383961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88E9B0A6-FEF5-BD44-99DF-C6C657FD51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82903" y="2748734"/>
            <a:ext cx="398257" cy="383961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BD5CE7A5-6BC2-C944-A844-F9FF6240537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823309" y="3143969"/>
            <a:ext cx="398258" cy="383962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176CAE2F-9E38-ED42-B284-3CB9B384B91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333499" y="3482726"/>
            <a:ext cx="398258" cy="383962"/>
          </a:xfrm>
          <a:prstGeom prst="rect">
            <a:avLst/>
          </a:prstGeom>
        </p:spPr>
      </p:pic>
      <p:pic>
        <p:nvPicPr>
          <p:cNvPr id="35" name="Kuva 34">
            <a:extLst>
              <a:ext uri="{FF2B5EF4-FFF2-40B4-BE49-F238E27FC236}">
                <a16:creationId xmlns:a16="http://schemas.microsoft.com/office/drawing/2014/main" id="{D29EA1B3-895B-8347-8524-38DFA7B87E9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723703" y="2752981"/>
            <a:ext cx="398258" cy="383962"/>
          </a:xfrm>
          <a:prstGeom prst="rect">
            <a:avLst/>
          </a:prstGeom>
        </p:spPr>
      </p:pic>
      <p:pic>
        <p:nvPicPr>
          <p:cNvPr id="36" name="Kuva 35">
            <a:extLst>
              <a:ext uri="{FF2B5EF4-FFF2-40B4-BE49-F238E27FC236}">
                <a16:creationId xmlns:a16="http://schemas.microsoft.com/office/drawing/2014/main" id="{E37E1C06-EF52-7244-BBA6-E5DC7DC8C38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061327" y="2442627"/>
            <a:ext cx="398258" cy="383962"/>
          </a:xfrm>
          <a:prstGeom prst="rect">
            <a:avLst/>
          </a:prstGeom>
        </p:spPr>
      </p:pic>
      <p:pic>
        <p:nvPicPr>
          <p:cNvPr id="37" name="Kuva 36">
            <a:extLst>
              <a:ext uri="{FF2B5EF4-FFF2-40B4-BE49-F238E27FC236}">
                <a16:creationId xmlns:a16="http://schemas.microsoft.com/office/drawing/2014/main" id="{C85CA2FD-13D0-FC4E-A9F5-30389668B78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210380" y="5173944"/>
            <a:ext cx="398257" cy="383961"/>
          </a:xfrm>
          <a:prstGeom prst="rect">
            <a:avLst/>
          </a:prstGeom>
        </p:spPr>
      </p:pic>
      <p:pic>
        <p:nvPicPr>
          <p:cNvPr id="38" name="Kuva 37">
            <a:extLst>
              <a:ext uri="{FF2B5EF4-FFF2-40B4-BE49-F238E27FC236}">
                <a16:creationId xmlns:a16="http://schemas.microsoft.com/office/drawing/2014/main" id="{596E634D-A49E-344A-B2DA-BE8D6676858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432067" y="2807319"/>
            <a:ext cx="398258" cy="383962"/>
          </a:xfrm>
          <a:prstGeom prst="rect">
            <a:avLst/>
          </a:prstGeom>
        </p:spPr>
      </p:pic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64263833-D656-B345-AED4-271F65B2B2E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747" y="4777626"/>
            <a:ext cx="2867025" cy="179185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• </a:t>
            </a:r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endParaRPr lang="fi-FI" dirty="0"/>
          </a:p>
        </p:txBody>
      </p:sp>
      <p:sp>
        <p:nvSpPr>
          <p:cNvPr id="41" name="Tekstin paikkamerkki 5">
            <a:extLst>
              <a:ext uri="{FF2B5EF4-FFF2-40B4-BE49-F238E27FC236}">
                <a16:creationId xmlns:a16="http://schemas.microsoft.com/office/drawing/2014/main" id="{A206E504-17FA-4A4B-A78F-D47FD4A9A77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17299" y="2025650"/>
            <a:ext cx="1538407" cy="2159000"/>
          </a:xfrm>
        </p:spPr>
        <p:txBody>
          <a:bodyPr>
            <a:normAutofit/>
          </a:bodyPr>
          <a:lstStyle>
            <a:lvl1pPr marL="0" indent="0" algn="l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  <a:defRPr sz="1100" b="0">
                <a:latin typeface="+mn-lt"/>
              </a:defRPr>
            </a:lvl1pPr>
            <a:lvl2pPr marL="0" indent="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fi-FI" dirty="0"/>
              <a:t>• </a:t>
            </a:r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</p:txBody>
      </p:sp>
      <p:sp>
        <p:nvSpPr>
          <p:cNvPr id="33" name="Tekstin paikkamerkki 32">
            <a:extLst>
              <a:ext uri="{FF2B5EF4-FFF2-40B4-BE49-F238E27FC236}">
                <a16:creationId xmlns:a16="http://schemas.microsoft.com/office/drawing/2014/main" id="{2233A198-ACD4-D24E-9463-7E52E11392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8163" y="1651000"/>
            <a:ext cx="3151187" cy="37465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rgbClr val="F38234"/>
                </a:solidFill>
              </a:defRPr>
            </a:lvl1pPr>
          </a:lstStyle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</p:txBody>
      </p:sp>
      <p:sp>
        <p:nvSpPr>
          <p:cNvPr id="45" name="Tekstin paikkamerkki 32">
            <a:extLst>
              <a:ext uri="{FF2B5EF4-FFF2-40B4-BE49-F238E27FC236}">
                <a16:creationId xmlns:a16="http://schemas.microsoft.com/office/drawing/2014/main" id="{70C85D42-2BD9-1746-85F8-E32CCC02BB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3747" y="4396626"/>
            <a:ext cx="3151187" cy="37465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rgbClr val="F38234"/>
                </a:solidFill>
              </a:defRPr>
            </a:lvl1pPr>
          </a:lstStyle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</p:txBody>
      </p:sp>
      <p:sp>
        <p:nvSpPr>
          <p:cNvPr id="34" name="Tekstin paikkamerkki 3">
            <a:extLst>
              <a:ext uri="{FF2B5EF4-FFF2-40B4-BE49-F238E27FC236}">
                <a16:creationId xmlns:a16="http://schemas.microsoft.com/office/drawing/2014/main" id="{4B747EED-19DF-E54A-B97C-745F61B9B2B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15004" y="6283008"/>
            <a:ext cx="2276996" cy="574992"/>
          </a:xfrm>
        </p:spPr>
        <p:txBody>
          <a:bodyPr>
            <a:normAutofit/>
          </a:bodyPr>
          <a:lstStyle>
            <a:lvl1pPr marL="0" indent="0" algn="l">
              <a:buNone/>
              <a:defRPr sz="1400" b="0">
                <a:solidFill>
                  <a:srgbClr val="F38234"/>
                </a:solidFill>
              </a:defRPr>
            </a:lvl1pPr>
          </a:lstStyle>
          <a:p>
            <a:pPr lvl="0"/>
            <a:r>
              <a:rPr lang="fi-FI" dirty="0"/>
              <a:t>http://</a:t>
            </a:r>
            <a:r>
              <a:rPr lang="fi-FI" dirty="0" err="1"/>
              <a:t>rimanetwork.eu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45161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A43488E4-2EE4-7C4B-B68F-89858BCEB8B9}"/>
              </a:ext>
            </a:extLst>
          </p:cNvPr>
          <p:cNvSpPr/>
          <p:nvPr userDrawn="1"/>
        </p:nvSpPr>
        <p:spPr>
          <a:xfrm>
            <a:off x="155124" y="1428034"/>
            <a:ext cx="2190144" cy="476025"/>
          </a:xfrm>
          <a:prstGeom prst="rect">
            <a:avLst/>
          </a:prstGeom>
          <a:solidFill>
            <a:srgbClr val="F38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38234"/>
              </a:solidFill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AF8860D7-A30D-D54E-9E9E-758CE1A6723B}"/>
              </a:ext>
            </a:extLst>
          </p:cNvPr>
          <p:cNvSpPr/>
          <p:nvPr userDrawn="1"/>
        </p:nvSpPr>
        <p:spPr>
          <a:xfrm>
            <a:off x="2335882" y="1428034"/>
            <a:ext cx="6444048" cy="476025"/>
          </a:xfrm>
          <a:prstGeom prst="rect">
            <a:avLst/>
          </a:prstGeom>
          <a:solidFill>
            <a:srgbClr val="314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38234"/>
              </a:solidFill>
            </a:endParaRP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E8ADEBFE-9455-6E45-B7A2-615810801895}"/>
              </a:ext>
            </a:extLst>
          </p:cNvPr>
          <p:cNvSpPr/>
          <p:nvPr userDrawn="1"/>
        </p:nvSpPr>
        <p:spPr>
          <a:xfrm>
            <a:off x="8779932" y="1428033"/>
            <a:ext cx="3256943" cy="476025"/>
          </a:xfrm>
          <a:prstGeom prst="rect">
            <a:avLst/>
          </a:prstGeom>
          <a:solidFill>
            <a:srgbClr val="F38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38234"/>
              </a:solidFill>
            </a:endParaRPr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5022E726-D673-4245-83B4-76DBA668F6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5138" y="391543"/>
            <a:ext cx="8169275" cy="430213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pPr lvl="0"/>
            <a:r>
              <a:rPr lang="fi-FI" dirty="0"/>
              <a:t>OPEN CALL AIKAJANA-KUVA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C52FB6B7-55A6-9548-A66D-FD2F7C9693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42232" y="2077491"/>
            <a:ext cx="385245" cy="371415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DDE17CF1-20D2-464E-B9C0-DB41C1185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727477" y="2077491"/>
            <a:ext cx="385245" cy="371415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868C828D-7B36-4F4F-869C-14D0628C4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30707" y="2069996"/>
            <a:ext cx="385245" cy="371415"/>
          </a:xfrm>
          <a:prstGeom prst="rect">
            <a:avLst/>
          </a:prstGeom>
        </p:spPr>
      </p:pic>
      <p:pic>
        <p:nvPicPr>
          <p:cNvPr id="27" name="Kuva 26">
            <a:extLst>
              <a:ext uri="{FF2B5EF4-FFF2-40B4-BE49-F238E27FC236}">
                <a16:creationId xmlns:a16="http://schemas.microsoft.com/office/drawing/2014/main" id="{4870F8CB-43D9-5744-AB39-1AFA330F3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533937" y="2069995"/>
            <a:ext cx="385245" cy="371415"/>
          </a:xfrm>
          <a:prstGeom prst="rect">
            <a:avLst/>
          </a:prstGeom>
        </p:spPr>
      </p:pic>
      <p:pic>
        <p:nvPicPr>
          <p:cNvPr id="28" name="Kuva 27">
            <a:extLst>
              <a:ext uri="{FF2B5EF4-FFF2-40B4-BE49-F238E27FC236}">
                <a16:creationId xmlns:a16="http://schemas.microsoft.com/office/drawing/2014/main" id="{EECE4CB3-18BA-7A4A-A98F-6C061A398F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754293" y="2069994"/>
            <a:ext cx="385245" cy="371415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C69A57AF-8F24-174F-AE9C-9294DE713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57523" y="2069994"/>
            <a:ext cx="385245" cy="371415"/>
          </a:xfrm>
          <a:prstGeom prst="rect">
            <a:avLst/>
          </a:prstGeom>
        </p:spPr>
      </p:pic>
      <p:pic>
        <p:nvPicPr>
          <p:cNvPr id="30" name="Kuva 29">
            <a:extLst>
              <a:ext uri="{FF2B5EF4-FFF2-40B4-BE49-F238E27FC236}">
                <a16:creationId xmlns:a16="http://schemas.microsoft.com/office/drawing/2014/main" id="{DCACA773-6AC7-704F-AF04-93B8F9C118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560753" y="2069994"/>
            <a:ext cx="385245" cy="371415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97C846B7-EDDC-7649-B8C9-5391777D80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963983" y="2069994"/>
            <a:ext cx="385245" cy="371415"/>
          </a:xfrm>
          <a:prstGeom prst="rect">
            <a:avLst/>
          </a:prstGeom>
        </p:spPr>
      </p:pic>
      <p:pic>
        <p:nvPicPr>
          <p:cNvPr id="32" name="Kuva 31">
            <a:extLst>
              <a:ext uri="{FF2B5EF4-FFF2-40B4-BE49-F238E27FC236}">
                <a16:creationId xmlns:a16="http://schemas.microsoft.com/office/drawing/2014/main" id="{170AB641-1C5B-084C-A441-B9C585016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67213" y="2069994"/>
            <a:ext cx="385245" cy="371415"/>
          </a:xfrm>
          <a:prstGeom prst="rect">
            <a:avLst/>
          </a:prstGeom>
        </p:spPr>
      </p:pic>
      <p:pic>
        <p:nvPicPr>
          <p:cNvPr id="33" name="Kuva 32">
            <a:extLst>
              <a:ext uri="{FF2B5EF4-FFF2-40B4-BE49-F238E27FC236}">
                <a16:creationId xmlns:a16="http://schemas.microsoft.com/office/drawing/2014/main" id="{E86D24F9-88AD-B54D-BE01-B9F18CEE57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70443" y="2069993"/>
            <a:ext cx="385245" cy="371415"/>
          </a:xfrm>
          <a:prstGeom prst="rect">
            <a:avLst/>
          </a:prstGeom>
        </p:spPr>
      </p:pic>
      <p:pic>
        <p:nvPicPr>
          <p:cNvPr id="34" name="Kuva 33">
            <a:extLst>
              <a:ext uri="{FF2B5EF4-FFF2-40B4-BE49-F238E27FC236}">
                <a16:creationId xmlns:a16="http://schemas.microsoft.com/office/drawing/2014/main" id="{0EDC39DC-21DD-CB47-AE51-2A60064539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73673" y="2069992"/>
            <a:ext cx="385245" cy="371415"/>
          </a:xfrm>
          <a:prstGeom prst="rect">
            <a:avLst/>
          </a:prstGeom>
        </p:spPr>
      </p:pic>
      <p:pic>
        <p:nvPicPr>
          <p:cNvPr id="35" name="Kuva 34">
            <a:extLst>
              <a:ext uri="{FF2B5EF4-FFF2-40B4-BE49-F238E27FC236}">
                <a16:creationId xmlns:a16="http://schemas.microsoft.com/office/drawing/2014/main" id="{5F439552-11F2-4344-BA45-D79D56505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2059" y="2069991"/>
            <a:ext cx="385245" cy="371415"/>
          </a:xfrm>
          <a:prstGeom prst="rect">
            <a:avLst/>
          </a:prstGeom>
        </p:spPr>
      </p:pic>
      <p:sp>
        <p:nvSpPr>
          <p:cNvPr id="36" name="Suorakulmio 35">
            <a:extLst>
              <a:ext uri="{FF2B5EF4-FFF2-40B4-BE49-F238E27FC236}">
                <a16:creationId xmlns:a16="http://schemas.microsoft.com/office/drawing/2014/main" id="{531A8BFB-44CD-F54F-A910-04405CC391B3}"/>
              </a:ext>
            </a:extLst>
          </p:cNvPr>
          <p:cNvSpPr/>
          <p:nvPr userDrawn="1"/>
        </p:nvSpPr>
        <p:spPr>
          <a:xfrm>
            <a:off x="8779932" y="2542467"/>
            <a:ext cx="3256944" cy="371415"/>
          </a:xfrm>
          <a:prstGeom prst="rect">
            <a:avLst/>
          </a:prstGeom>
          <a:solidFill>
            <a:srgbClr val="314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38234"/>
              </a:solidFill>
            </a:endParaRPr>
          </a:p>
        </p:txBody>
      </p:sp>
      <p:sp>
        <p:nvSpPr>
          <p:cNvPr id="39" name="Suorakulmio 38">
            <a:extLst>
              <a:ext uri="{FF2B5EF4-FFF2-40B4-BE49-F238E27FC236}">
                <a16:creationId xmlns:a16="http://schemas.microsoft.com/office/drawing/2014/main" id="{1A42BE05-F69C-174D-9C8E-44BCFFA015F3}"/>
              </a:ext>
            </a:extLst>
          </p:cNvPr>
          <p:cNvSpPr/>
          <p:nvPr userDrawn="1"/>
        </p:nvSpPr>
        <p:spPr>
          <a:xfrm>
            <a:off x="8779932" y="2977465"/>
            <a:ext cx="3256944" cy="371415"/>
          </a:xfrm>
          <a:prstGeom prst="rect">
            <a:avLst/>
          </a:prstGeom>
          <a:solidFill>
            <a:srgbClr val="314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38234"/>
              </a:solidFill>
            </a:endParaRPr>
          </a:p>
        </p:txBody>
      </p:sp>
      <p:sp>
        <p:nvSpPr>
          <p:cNvPr id="40" name="Suorakulmio 39">
            <a:extLst>
              <a:ext uri="{FF2B5EF4-FFF2-40B4-BE49-F238E27FC236}">
                <a16:creationId xmlns:a16="http://schemas.microsoft.com/office/drawing/2014/main" id="{C3CC6394-A743-794A-AE60-16B9F6D845BC}"/>
              </a:ext>
            </a:extLst>
          </p:cNvPr>
          <p:cNvSpPr/>
          <p:nvPr userDrawn="1"/>
        </p:nvSpPr>
        <p:spPr>
          <a:xfrm>
            <a:off x="6168452" y="3392400"/>
            <a:ext cx="2611480" cy="371415"/>
          </a:xfrm>
          <a:prstGeom prst="rect">
            <a:avLst/>
          </a:prstGeom>
          <a:solidFill>
            <a:srgbClr val="314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38234"/>
              </a:solidFill>
            </a:endParaRPr>
          </a:p>
        </p:txBody>
      </p:sp>
      <p:sp>
        <p:nvSpPr>
          <p:cNvPr id="41" name="Suorakulmio 40">
            <a:extLst>
              <a:ext uri="{FF2B5EF4-FFF2-40B4-BE49-F238E27FC236}">
                <a16:creationId xmlns:a16="http://schemas.microsoft.com/office/drawing/2014/main" id="{37D677C0-A35E-0242-B264-65A29C4D58B0}"/>
              </a:ext>
            </a:extLst>
          </p:cNvPr>
          <p:cNvSpPr/>
          <p:nvPr userDrawn="1"/>
        </p:nvSpPr>
        <p:spPr>
          <a:xfrm>
            <a:off x="2560320" y="3827398"/>
            <a:ext cx="6219612" cy="371415"/>
          </a:xfrm>
          <a:prstGeom prst="rect">
            <a:avLst/>
          </a:prstGeom>
          <a:solidFill>
            <a:srgbClr val="314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38234"/>
              </a:solidFill>
            </a:endParaRPr>
          </a:p>
        </p:txBody>
      </p:sp>
      <p:sp>
        <p:nvSpPr>
          <p:cNvPr id="42" name="Suorakulmio 41">
            <a:extLst>
              <a:ext uri="{FF2B5EF4-FFF2-40B4-BE49-F238E27FC236}">
                <a16:creationId xmlns:a16="http://schemas.microsoft.com/office/drawing/2014/main" id="{9A184432-8288-C449-952B-DDE8C0105F9C}"/>
              </a:ext>
            </a:extLst>
          </p:cNvPr>
          <p:cNvSpPr/>
          <p:nvPr userDrawn="1"/>
        </p:nvSpPr>
        <p:spPr>
          <a:xfrm>
            <a:off x="2560319" y="4262396"/>
            <a:ext cx="6219612" cy="371415"/>
          </a:xfrm>
          <a:prstGeom prst="rect">
            <a:avLst/>
          </a:prstGeom>
          <a:solidFill>
            <a:srgbClr val="314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38234"/>
              </a:solidFill>
            </a:endParaRPr>
          </a:p>
        </p:txBody>
      </p:sp>
      <p:sp>
        <p:nvSpPr>
          <p:cNvPr id="43" name="Suorakulmio 42">
            <a:extLst>
              <a:ext uri="{FF2B5EF4-FFF2-40B4-BE49-F238E27FC236}">
                <a16:creationId xmlns:a16="http://schemas.microsoft.com/office/drawing/2014/main" id="{5BB74EA2-127B-9342-8D9F-5643B30BBC6C}"/>
              </a:ext>
            </a:extLst>
          </p:cNvPr>
          <p:cNvSpPr/>
          <p:nvPr userDrawn="1"/>
        </p:nvSpPr>
        <p:spPr>
          <a:xfrm>
            <a:off x="2560318" y="4697394"/>
            <a:ext cx="6219612" cy="371415"/>
          </a:xfrm>
          <a:prstGeom prst="rect">
            <a:avLst/>
          </a:prstGeom>
          <a:solidFill>
            <a:srgbClr val="314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rgbClr val="F38234"/>
                </a:solidFill>
              </a:rPr>
              <a:t> </a:t>
            </a:r>
          </a:p>
        </p:txBody>
      </p:sp>
      <p:sp>
        <p:nvSpPr>
          <p:cNvPr id="46" name="Suorakulmio 45">
            <a:extLst>
              <a:ext uri="{FF2B5EF4-FFF2-40B4-BE49-F238E27FC236}">
                <a16:creationId xmlns:a16="http://schemas.microsoft.com/office/drawing/2014/main" id="{0C8072E9-F9A0-5C4C-B79B-ACF689A27E86}"/>
              </a:ext>
            </a:extLst>
          </p:cNvPr>
          <p:cNvSpPr/>
          <p:nvPr userDrawn="1"/>
        </p:nvSpPr>
        <p:spPr>
          <a:xfrm>
            <a:off x="155123" y="6182258"/>
            <a:ext cx="946150" cy="371415"/>
          </a:xfrm>
          <a:prstGeom prst="rect">
            <a:avLst/>
          </a:prstGeom>
          <a:solidFill>
            <a:srgbClr val="314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rgbClr val="F38234"/>
                </a:solidFill>
              </a:rPr>
              <a:t> </a:t>
            </a:r>
          </a:p>
        </p:txBody>
      </p:sp>
      <p:sp>
        <p:nvSpPr>
          <p:cNvPr id="47" name="Suorakulmio 46">
            <a:extLst>
              <a:ext uri="{FF2B5EF4-FFF2-40B4-BE49-F238E27FC236}">
                <a16:creationId xmlns:a16="http://schemas.microsoft.com/office/drawing/2014/main" id="{C072E5DE-F304-D748-8DE8-690091DE8574}"/>
              </a:ext>
            </a:extLst>
          </p:cNvPr>
          <p:cNvSpPr/>
          <p:nvPr userDrawn="1"/>
        </p:nvSpPr>
        <p:spPr>
          <a:xfrm>
            <a:off x="884645" y="5761607"/>
            <a:ext cx="946150" cy="371415"/>
          </a:xfrm>
          <a:prstGeom prst="rect">
            <a:avLst/>
          </a:prstGeom>
          <a:solidFill>
            <a:srgbClr val="314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rgbClr val="F38234"/>
                </a:solidFill>
              </a:rPr>
              <a:t> </a:t>
            </a:r>
          </a:p>
        </p:txBody>
      </p:sp>
      <p:sp>
        <p:nvSpPr>
          <p:cNvPr id="48" name="Suorakulmio 47">
            <a:extLst>
              <a:ext uri="{FF2B5EF4-FFF2-40B4-BE49-F238E27FC236}">
                <a16:creationId xmlns:a16="http://schemas.microsoft.com/office/drawing/2014/main" id="{7FFD773C-F7BB-F241-92C3-4B056D8F2F37}"/>
              </a:ext>
            </a:extLst>
          </p:cNvPr>
          <p:cNvSpPr/>
          <p:nvPr userDrawn="1"/>
        </p:nvSpPr>
        <p:spPr>
          <a:xfrm>
            <a:off x="1614167" y="5333461"/>
            <a:ext cx="946150" cy="371415"/>
          </a:xfrm>
          <a:prstGeom prst="rect">
            <a:avLst/>
          </a:prstGeom>
          <a:solidFill>
            <a:srgbClr val="314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rgbClr val="F38234"/>
                </a:solidFill>
              </a:rPr>
              <a:t> </a:t>
            </a:r>
          </a:p>
        </p:txBody>
      </p:sp>
      <p:sp>
        <p:nvSpPr>
          <p:cNvPr id="50" name="Tekstin paikkamerkki 49">
            <a:extLst>
              <a:ext uri="{FF2B5EF4-FFF2-40B4-BE49-F238E27FC236}">
                <a16:creationId xmlns:a16="http://schemas.microsoft.com/office/drawing/2014/main" id="{4D293455-FB43-4049-9E4E-CA33F8FBDB2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79932" y="2570943"/>
            <a:ext cx="2503488" cy="419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i-FI" dirty="0" err="1"/>
              <a:t>Loans</a:t>
            </a:r>
            <a:r>
              <a:rPr lang="fi-FI" dirty="0"/>
              <a:t>…</a:t>
            </a:r>
          </a:p>
        </p:txBody>
      </p:sp>
      <p:sp>
        <p:nvSpPr>
          <p:cNvPr id="51" name="Tekstin paikkamerkki 49">
            <a:extLst>
              <a:ext uri="{FF2B5EF4-FFF2-40B4-BE49-F238E27FC236}">
                <a16:creationId xmlns:a16="http://schemas.microsoft.com/office/drawing/2014/main" id="{08153203-F95F-2C4A-B528-C6A049D3A73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85068" y="3013533"/>
            <a:ext cx="3147102" cy="51256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i-FI" dirty="0" err="1"/>
              <a:t>Venture</a:t>
            </a:r>
            <a:r>
              <a:rPr lang="fi-FI" dirty="0"/>
              <a:t> Capital </a:t>
            </a:r>
            <a:r>
              <a:rPr lang="fi-FI" dirty="0" err="1"/>
              <a:t>investment</a:t>
            </a:r>
            <a:endParaRPr lang="fi-FI" dirty="0"/>
          </a:p>
        </p:txBody>
      </p:sp>
      <p:sp>
        <p:nvSpPr>
          <p:cNvPr id="52" name="Tekstin paikkamerkki 49">
            <a:extLst>
              <a:ext uri="{FF2B5EF4-FFF2-40B4-BE49-F238E27FC236}">
                <a16:creationId xmlns:a16="http://schemas.microsoft.com/office/drawing/2014/main" id="{76977671-2B22-2641-8D1E-8B9441C4C4D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68452" y="3422851"/>
            <a:ext cx="3616510" cy="51256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i-FI" dirty="0" err="1"/>
              <a:t>Scale</a:t>
            </a:r>
            <a:r>
              <a:rPr lang="fi-FI" dirty="0"/>
              <a:t> </a:t>
            </a:r>
            <a:r>
              <a:rPr lang="fi-FI" dirty="0" err="1"/>
              <a:t>up</a:t>
            </a:r>
            <a:r>
              <a:rPr lang="fi-FI" dirty="0"/>
              <a:t> </a:t>
            </a:r>
            <a:r>
              <a:rPr lang="fi-FI" dirty="0" err="1"/>
              <a:t>boot</a:t>
            </a:r>
            <a:r>
              <a:rPr lang="fi-FI" dirty="0"/>
              <a:t> camp</a:t>
            </a:r>
          </a:p>
        </p:txBody>
      </p:sp>
      <p:sp>
        <p:nvSpPr>
          <p:cNvPr id="53" name="Tekstin paikkamerkki 49">
            <a:extLst>
              <a:ext uri="{FF2B5EF4-FFF2-40B4-BE49-F238E27FC236}">
                <a16:creationId xmlns:a16="http://schemas.microsoft.com/office/drawing/2014/main" id="{AE7A4CCD-FB6B-5C4F-B55D-A51E1AE55F4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556131" y="3857849"/>
            <a:ext cx="3616510" cy="51256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i-FI" dirty="0"/>
              <a:t>Business </a:t>
            </a:r>
            <a:r>
              <a:rPr lang="fi-FI" dirty="0" err="1"/>
              <a:t>support</a:t>
            </a:r>
            <a:endParaRPr lang="fi-FI" dirty="0"/>
          </a:p>
        </p:txBody>
      </p:sp>
      <p:sp>
        <p:nvSpPr>
          <p:cNvPr id="54" name="Tekstin paikkamerkki 49">
            <a:extLst>
              <a:ext uri="{FF2B5EF4-FFF2-40B4-BE49-F238E27FC236}">
                <a16:creationId xmlns:a16="http://schemas.microsoft.com/office/drawing/2014/main" id="{4F73CB20-5657-F84C-9851-A9828FD5145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551942" y="4287422"/>
            <a:ext cx="3616510" cy="51256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i-FI" dirty="0"/>
              <a:t>Technical </a:t>
            </a:r>
            <a:r>
              <a:rPr lang="fi-FI" dirty="0" err="1"/>
              <a:t>execution</a:t>
            </a:r>
            <a:endParaRPr lang="fi-FI" dirty="0"/>
          </a:p>
        </p:txBody>
      </p:sp>
      <p:sp>
        <p:nvSpPr>
          <p:cNvPr id="55" name="Tekstin paikkamerkki 49">
            <a:extLst>
              <a:ext uri="{FF2B5EF4-FFF2-40B4-BE49-F238E27FC236}">
                <a16:creationId xmlns:a16="http://schemas.microsoft.com/office/drawing/2014/main" id="{366BAB97-CE23-1C40-A7A0-410C5F362C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51942" y="4722420"/>
            <a:ext cx="3616510" cy="51256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i-FI" dirty="0" err="1"/>
              <a:t>Mentoring</a:t>
            </a:r>
            <a:endParaRPr lang="fi-FI" dirty="0"/>
          </a:p>
        </p:txBody>
      </p:sp>
      <p:sp>
        <p:nvSpPr>
          <p:cNvPr id="56" name="Tekstin paikkamerkki 49">
            <a:extLst>
              <a:ext uri="{FF2B5EF4-FFF2-40B4-BE49-F238E27FC236}">
                <a16:creationId xmlns:a16="http://schemas.microsoft.com/office/drawing/2014/main" id="{56E927A0-42F2-2844-BA0A-506E74815B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621896" y="5349319"/>
            <a:ext cx="3546556" cy="33783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31414C"/>
                </a:solidFill>
                <a:latin typeface="+mn-lt"/>
              </a:defRPr>
            </a:lvl1pPr>
          </a:lstStyle>
          <a:p>
            <a:pPr lvl="0"/>
            <a:r>
              <a:rPr lang="fi-FI" dirty="0" err="1"/>
              <a:t>Bootcamp</a:t>
            </a:r>
            <a:endParaRPr lang="fi-FI" dirty="0"/>
          </a:p>
        </p:txBody>
      </p:sp>
      <p:sp>
        <p:nvSpPr>
          <p:cNvPr id="57" name="Tekstin paikkamerkki 49">
            <a:extLst>
              <a:ext uri="{FF2B5EF4-FFF2-40B4-BE49-F238E27FC236}">
                <a16:creationId xmlns:a16="http://schemas.microsoft.com/office/drawing/2014/main" id="{2F255337-FAEA-F749-943F-3753C518D62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880673" y="5779357"/>
            <a:ext cx="3546556" cy="33783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31414C"/>
                </a:solidFill>
                <a:latin typeface="+mn-lt"/>
              </a:defRPr>
            </a:lvl1pPr>
          </a:lstStyle>
          <a:p>
            <a:pPr lvl="0"/>
            <a:r>
              <a:rPr lang="fi-FI" dirty="0" err="1"/>
              <a:t>Techincal</a:t>
            </a:r>
            <a:r>
              <a:rPr lang="fi-FI" dirty="0"/>
              <a:t> and business </a:t>
            </a:r>
            <a:r>
              <a:rPr lang="fi-FI" dirty="0" err="1"/>
              <a:t>proposal</a:t>
            </a:r>
            <a:endParaRPr lang="fi-FI" dirty="0"/>
          </a:p>
        </p:txBody>
      </p:sp>
      <p:sp>
        <p:nvSpPr>
          <p:cNvPr id="58" name="Tekstin paikkamerkki 49">
            <a:extLst>
              <a:ext uri="{FF2B5EF4-FFF2-40B4-BE49-F238E27FC236}">
                <a16:creationId xmlns:a16="http://schemas.microsoft.com/office/drawing/2014/main" id="{DFB04508-AED5-FA41-8C1A-375AB380D63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46243" y="6214998"/>
            <a:ext cx="3546556" cy="33783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31414C"/>
                </a:solidFill>
                <a:latin typeface="+mn-lt"/>
              </a:defRPr>
            </a:lvl1pPr>
          </a:lstStyle>
          <a:p>
            <a:pPr lvl="0"/>
            <a:r>
              <a:rPr lang="fi-FI" dirty="0" err="1"/>
              <a:t>Match-making</a:t>
            </a:r>
            <a:endParaRPr lang="fi-FI" dirty="0"/>
          </a:p>
        </p:txBody>
      </p:sp>
      <p:sp>
        <p:nvSpPr>
          <p:cNvPr id="70" name="Tekstin paikkamerkki 69">
            <a:extLst>
              <a:ext uri="{FF2B5EF4-FFF2-40B4-BE49-F238E27FC236}">
                <a16:creationId xmlns:a16="http://schemas.microsoft.com/office/drawing/2014/main" id="{ADCA9A67-11AC-CD4F-9FC8-4DCF142AFCE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18770" y="947944"/>
            <a:ext cx="962930" cy="255168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fi-FI" dirty="0"/>
              <a:t>2 </a:t>
            </a:r>
            <a:r>
              <a:rPr lang="fi-FI" dirty="0" err="1"/>
              <a:t>months</a:t>
            </a:r>
            <a:endParaRPr lang="fi-FI" dirty="0"/>
          </a:p>
        </p:txBody>
      </p:sp>
      <p:sp>
        <p:nvSpPr>
          <p:cNvPr id="71" name="Tekstin paikkamerkki 69">
            <a:extLst>
              <a:ext uri="{FF2B5EF4-FFF2-40B4-BE49-F238E27FC236}">
                <a16:creationId xmlns:a16="http://schemas.microsoft.com/office/drawing/2014/main" id="{B5B8D9E6-60B3-2B4C-A6D9-57322061AB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765962" y="947944"/>
            <a:ext cx="962930" cy="255168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fi-FI" dirty="0"/>
              <a:t>8 </a:t>
            </a:r>
            <a:r>
              <a:rPr lang="fi-FI" dirty="0" err="1"/>
              <a:t>months</a:t>
            </a:r>
            <a:endParaRPr lang="fi-FI" dirty="0"/>
          </a:p>
        </p:txBody>
      </p:sp>
      <p:sp>
        <p:nvSpPr>
          <p:cNvPr id="72" name="Tekstin paikkamerkki 69">
            <a:extLst>
              <a:ext uri="{FF2B5EF4-FFF2-40B4-BE49-F238E27FC236}">
                <a16:creationId xmlns:a16="http://schemas.microsoft.com/office/drawing/2014/main" id="{EF678249-6026-E94B-AFE4-6E94C9234D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969240" y="947943"/>
            <a:ext cx="962930" cy="255168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fi-FI" dirty="0"/>
              <a:t>12 </a:t>
            </a:r>
            <a:r>
              <a:rPr lang="fi-FI" dirty="0" err="1"/>
              <a:t>months</a:t>
            </a:r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F419B476-0856-E441-B893-8764FE8302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72059" y="1514750"/>
            <a:ext cx="2866888" cy="476025"/>
          </a:xfrm>
        </p:spPr>
        <p:txBody>
          <a:bodyPr>
            <a:noAutofit/>
          </a:bodyPr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defRPr>
            </a:lvl1pPr>
            <a:lvl2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2pPr>
            <a:lvl3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3pPr>
            <a:lvl4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4pPr>
            <a:lvl5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5pPr>
          </a:lstStyle>
          <a:p>
            <a:pPr lvl="0"/>
            <a:r>
              <a:rPr lang="fi-FI" dirty="0"/>
              <a:t>STAGE 1</a:t>
            </a:r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9899B55E-14C3-3640-968C-1F55E837F5B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690323" y="1514750"/>
            <a:ext cx="2866888" cy="476025"/>
          </a:xfrm>
        </p:spPr>
        <p:txBody>
          <a:bodyPr>
            <a:noAutofit/>
          </a:bodyPr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defRPr>
            </a:lvl1pPr>
            <a:lvl2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2pPr>
            <a:lvl3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3pPr>
            <a:lvl4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4pPr>
            <a:lvl5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5pPr>
          </a:lstStyle>
          <a:p>
            <a:pPr lvl="0"/>
            <a:r>
              <a:rPr lang="fi-FI" dirty="0"/>
              <a:t>STAGE 2</a:t>
            </a:r>
          </a:p>
        </p:txBody>
      </p:sp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6F522401-4CD5-AB45-8050-38819250C3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79932" y="1492907"/>
            <a:ext cx="2866888" cy="476025"/>
          </a:xfrm>
        </p:spPr>
        <p:txBody>
          <a:bodyPr>
            <a:noAutofit/>
          </a:bodyPr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defRPr>
            </a:lvl1pPr>
            <a:lvl2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2pPr>
            <a:lvl3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3pPr>
            <a:lvl4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4pPr>
            <a:lvl5pPr>
              <a:defRPr sz="1600" b="1" i="0">
                <a:latin typeface="Futura" panose="020B0602020204020303" pitchFamily="34" charset="-79"/>
                <a:cs typeface="Futura" panose="020B0602020204020303" pitchFamily="34" charset="-79"/>
              </a:defRPr>
            </a:lvl5pPr>
          </a:lstStyle>
          <a:p>
            <a:pPr lvl="0"/>
            <a:r>
              <a:rPr lang="fi-FI" dirty="0"/>
              <a:t>STAGE 3</a:t>
            </a:r>
          </a:p>
        </p:txBody>
      </p:sp>
      <p:pic>
        <p:nvPicPr>
          <p:cNvPr id="68" name="Kuva 67">
            <a:extLst>
              <a:ext uri="{FF2B5EF4-FFF2-40B4-BE49-F238E27FC236}">
                <a16:creationId xmlns:a16="http://schemas.microsoft.com/office/drawing/2014/main" id="{B70EC972-0CE4-BC44-845F-927BDB06AB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287867" y="1016433"/>
            <a:ext cx="12767733" cy="494619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52211A63-6F6A-0E49-8397-2A113C90E6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38159" y="3434235"/>
            <a:ext cx="9268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6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6" grpId="0" animBg="1"/>
      <p:bldP spid="47" grpId="0" animBg="1"/>
      <p:bldP spid="48" grpId="0" animBg="1"/>
      <p:bldP spid="50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uorakulmio 40">
            <a:extLst>
              <a:ext uri="{FF2B5EF4-FFF2-40B4-BE49-F238E27FC236}">
                <a16:creationId xmlns:a16="http://schemas.microsoft.com/office/drawing/2014/main" id="{F8DAA95F-7F7A-6B42-A829-D1FF012CC465}"/>
              </a:ext>
            </a:extLst>
          </p:cNvPr>
          <p:cNvSpPr/>
          <p:nvPr userDrawn="1"/>
        </p:nvSpPr>
        <p:spPr>
          <a:xfrm>
            <a:off x="0" y="1"/>
            <a:ext cx="12192000" cy="2437907"/>
          </a:xfrm>
          <a:prstGeom prst="rect">
            <a:avLst/>
          </a:prstGeom>
          <a:solidFill>
            <a:srgbClr val="F38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FBE58A50-31D7-B446-BE1A-3DDC348560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264" y="3929142"/>
            <a:ext cx="872450" cy="183712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50A06D4-2F99-FC4C-9FDE-15CEA28811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08" y="3621333"/>
            <a:ext cx="1440576" cy="766264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BEDC338-1B2E-3044-AD67-C477CFE0C1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138" y="5345128"/>
            <a:ext cx="912658" cy="188236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1B0E5D12-F428-554A-9EA6-CFB5181D08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220" y="4512997"/>
            <a:ext cx="595898" cy="594224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DD22DC77-E752-F942-B724-12E47EECEB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8" y="5859897"/>
            <a:ext cx="728352" cy="42177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9623009F-D524-CC4A-91A8-62C381D05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813" y="3903215"/>
            <a:ext cx="1023804" cy="233559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85D611B6-E9B5-5F4C-8C94-C6A7C30DADC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29" y="4539483"/>
            <a:ext cx="424247" cy="424247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BC6076CD-E115-0545-958F-50E0714E84D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392" y="5998473"/>
            <a:ext cx="1120838" cy="326829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E8483A4B-491E-FF43-BD5B-F42D730EDB8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994" y="4600211"/>
            <a:ext cx="861002" cy="441965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57F8433B-6D04-F64E-B64C-55D80A18532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00" y="5318501"/>
            <a:ext cx="886074" cy="279999"/>
          </a:xfrm>
          <a:prstGeom prst="rect">
            <a:avLst/>
          </a:prstGeom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1320CBE9-A241-DB49-965A-87AA1C3D73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96" y="5905344"/>
            <a:ext cx="797523" cy="367857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C7A14CE1-061C-FF40-ACF7-70BBF2088E8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00" y="3778933"/>
            <a:ext cx="497294" cy="497294"/>
          </a:xfrm>
          <a:prstGeom prst="rect">
            <a:avLst/>
          </a:prstGeom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10423FA5-9C67-4A43-BA66-A0AE354CDC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384" y="4543164"/>
            <a:ext cx="987546" cy="555495"/>
          </a:xfrm>
          <a:prstGeom prst="rect">
            <a:avLst/>
          </a:prstGeom>
        </p:spPr>
      </p:pic>
      <p:pic>
        <p:nvPicPr>
          <p:cNvPr id="22" name="Picture 19">
            <a:extLst>
              <a:ext uri="{FF2B5EF4-FFF2-40B4-BE49-F238E27FC236}">
                <a16:creationId xmlns:a16="http://schemas.microsoft.com/office/drawing/2014/main" id="{BD9FA4C6-1183-D446-9D55-D36250B524B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535" y="4565275"/>
            <a:ext cx="472531" cy="385707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260197B1-1CEE-0A47-84C0-BBCDAA76171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45" y="3851082"/>
            <a:ext cx="912658" cy="340922"/>
          </a:xfrm>
          <a:prstGeom prst="rect">
            <a:avLst/>
          </a:prstGeom>
        </p:spPr>
      </p:pic>
      <p:pic>
        <p:nvPicPr>
          <p:cNvPr id="25" name="Picture 21">
            <a:extLst>
              <a:ext uri="{FF2B5EF4-FFF2-40B4-BE49-F238E27FC236}">
                <a16:creationId xmlns:a16="http://schemas.microsoft.com/office/drawing/2014/main" id="{2EAD8109-7202-CB4B-A201-71B1D936F3D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981" y="4600181"/>
            <a:ext cx="824076" cy="352885"/>
          </a:xfrm>
          <a:prstGeom prst="rect">
            <a:avLst/>
          </a:prstGeom>
        </p:spPr>
      </p:pic>
      <p:pic>
        <p:nvPicPr>
          <p:cNvPr id="26" name="Picture 23">
            <a:extLst>
              <a:ext uri="{FF2B5EF4-FFF2-40B4-BE49-F238E27FC236}">
                <a16:creationId xmlns:a16="http://schemas.microsoft.com/office/drawing/2014/main" id="{561FDA0E-39B1-7C49-8596-0A208E9BF3D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991" y="5795250"/>
            <a:ext cx="912658" cy="451899"/>
          </a:xfrm>
          <a:prstGeom prst="rect">
            <a:avLst/>
          </a:prstGeom>
        </p:spPr>
      </p:pic>
      <p:pic>
        <p:nvPicPr>
          <p:cNvPr id="27" name="Picture 24">
            <a:extLst>
              <a:ext uri="{FF2B5EF4-FFF2-40B4-BE49-F238E27FC236}">
                <a16:creationId xmlns:a16="http://schemas.microsoft.com/office/drawing/2014/main" id="{DB6FA04E-07B8-A34B-BF05-4AF9397C1B6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04" y="5303826"/>
            <a:ext cx="807849" cy="403925"/>
          </a:xfrm>
          <a:prstGeom prst="rect">
            <a:avLst/>
          </a:prstGeom>
        </p:spPr>
      </p:pic>
      <p:pic>
        <p:nvPicPr>
          <p:cNvPr id="28" name="Picture 25">
            <a:extLst>
              <a:ext uri="{FF2B5EF4-FFF2-40B4-BE49-F238E27FC236}">
                <a16:creationId xmlns:a16="http://schemas.microsoft.com/office/drawing/2014/main" id="{BE703E2D-8F18-A044-AE69-1E7EF358FAF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911" y="4694045"/>
            <a:ext cx="1041889" cy="245588"/>
          </a:xfrm>
          <a:prstGeom prst="rect">
            <a:avLst/>
          </a:prstGeom>
        </p:spPr>
      </p:pic>
      <p:pic>
        <p:nvPicPr>
          <p:cNvPr id="29" name="Picture 26">
            <a:extLst>
              <a:ext uri="{FF2B5EF4-FFF2-40B4-BE49-F238E27FC236}">
                <a16:creationId xmlns:a16="http://schemas.microsoft.com/office/drawing/2014/main" id="{D597BE3E-B692-8A46-A2E0-BC70E3BFCCF8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00" y="3604960"/>
            <a:ext cx="1125972" cy="760256"/>
          </a:xfrm>
          <a:prstGeom prst="rect">
            <a:avLst/>
          </a:prstGeom>
        </p:spPr>
      </p:pic>
      <p:pic>
        <p:nvPicPr>
          <p:cNvPr id="31" name="Picture 27">
            <a:extLst>
              <a:ext uri="{FF2B5EF4-FFF2-40B4-BE49-F238E27FC236}">
                <a16:creationId xmlns:a16="http://schemas.microsoft.com/office/drawing/2014/main" id="{445B5B79-3636-E44A-8E6E-E3C377CC260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696" y="4926685"/>
            <a:ext cx="1107476" cy="1107476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EDD9ED2-449D-FB48-9EAB-63BCA8CECF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" y="1411711"/>
            <a:ext cx="12191998" cy="7112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rgbClr val="31414C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ANNA HUOVINEN  |  VTT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9B17B7B0-CB5F-204A-8CF0-FF17CF370EF0}"/>
              </a:ext>
            </a:extLst>
          </p:cNvPr>
          <p:cNvSpPr txBox="1"/>
          <p:nvPr userDrawn="1"/>
        </p:nvSpPr>
        <p:spPr>
          <a:xfrm>
            <a:off x="-1" y="75780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i="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THANK YOU</a:t>
            </a:r>
          </a:p>
          <a:p>
            <a:pPr algn="ctr"/>
            <a:endParaRPr lang="fi-FI" sz="2400" b="1" i="0" dirty="0">
              <a:solidFill>
                <a:schemeClr val="bg1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pic>
        <p:nvPicPr>
          <p:cNvPr id="38" name="Kuva 37">
            <a:extLst>
              <a:ext uri="{FF2B5EF4-FFF2-40B4-BE49-F238E27FC236}">
                <a16:creationId xmlns:a16="http://schemas.microsoft.com/office/drawing/2014/main" id="{CB5EF54B-5C73-594B-96E6-3D3AE6FE778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11487570" y="6153443"/>
            <a:ext cx="449291" cy="433163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C4DBF1ED-49EB-434A-A518-1EFF97C8CFA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0983027" y="6173030"/>
            <a:ext cx="431150" cy="433163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2810DDA9-6CB2-D34D-8839-C54C31B41C56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0455964" y="6198323"/>
            <a:ext cx="431151" cy="407870"/>
          </a:xfrm>
          <a:prstGeom prst="rect">
            <a:avLst/>
          </a:prstGeom>
        </p:spPr>
      </p:pic>
      <p:sp>
        <p:nvSpPr>
          <p:cNvPr id="33" name="Tekstiruutu 32">
            <a:extLst>
              <a:ext uri="{FF2B5EF4-FFF2-40B4-BE49-F238E27FC236}">
                <a16:creationId xmlns:a16="http://schemas.microsoft.com/office/drawing/2014/main" id="{7DA31952-FE26-844F-86CA-2CAB33D6F433}"/>
              </a:ext>
            </a:extLst>
          </p:cNvPr>
          <p:cNvSpPr txBox="1"/>
          <p:nvPr userDrawn="1"/>
        </p:nvSpPr>
        <p:spPr>
          <a:xfrm>
            <a:off x="0" y="270661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i="0" dirty="0">
                <a:solidFill>
                  <a:srgbClr val="F38234"/>
                </a:solidFill>
                <a:latin typeface="Futura" panose="020B0602020204020303" pitchFamily="34" charset="-79"/>
                <a:cs typeface="Futura" panose="020B0602020204020303" pitchFamily="34" charset="-79"/>
                <a:hlinkClick r:id="rId2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rimanetwork.eu/</a:t>
            </a:r>
            <a:endParaRPr lang="fi-FI" sz="2400" b="1" i="0" dirty="0">
              <a:solidFill>
                <a:srgbClr val="F38234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14070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50624" y="6347759"/>
            <a:ext cx="2743200" cy="365125"/>
          </a:xfrm>
          <a:prstGeom prst="rect">
            <a:avLst/>
          </a:prstGeom>
        </p:spPr>
        <p:txBody>
          <a:bodyPr/>
          <a:lstStyle/>
          <a:p>
            <a:fld id="{516C3EFA-0CDB-BE4E-9C68-EC19CA2B7062}" type="datetimeFigureOut">
              <a:rPr lang="fi-FI" smtClean="0"/>
              <a:t>2.10.2019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838200" y="1806575"/>
            <a:ext cx="10637838" cy="4094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2924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C3EFA-0CDB-BE4E-9C68-EC19CA2B7062}" type="datetimeFigureOut">
              <a:rPr lang="fi-FI" smtClean="0"/>
              <a:t>2.10.2019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rimanetwork.eu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718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04860" y="6338794"/>
            <a:ext cx="2743200" cy="365125"/>
          </a:xfrm>
          <a:prstGeom prst="rect">
            <a:avLst/>
          </a:prstGeom>
          <a:noFill/>
        </p:spPr>
        <p:txBody>
          <a:bodyPr/>
          <a:lstStyle/>
          <a:p>
            <a:fld id="{516C3EFA-0CDB-BE4E-9C68-EC19CA2B7062}" type="datetimeFigureOut">
              <a:rPr lang="fi-FI" smtClean="0"/>
              <a:t>2.10.2019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rimanetwork.eu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38200" y="2171065"/>
            <a:ext cx="4617720" cy="37877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6096000" y="2171065"/>
            <a:ext cx="4617720" cy="37877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80014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C3EFA-0CDB-BE4E-9C68-EC19CA2B7062}" type="datetimeFigureOut">
              <a:rPr lang="fi-FI" smtClean="0"/>
              <a:t>2.10.2019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rimanetwork.eu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98525" y="2087563"/>
            <a:ext cx="3071813" cy="38401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4632325" y="2087563"/>
            <a:ext cx="3071813" cy="38401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8274685" y="2087563"/>
            <a:ext cx="3071813" cy="38401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282440" y="2087563"/>
            <a:ext cx="0" cy="3840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7985760" y="2095183"/>
            <a:ext cx="0" cy="3840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748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26137" y="0"/>
            <a:ext cx="266586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2">
            <a:extLst>
              <a:ext uri="{FF2B5EF4-FFF2-40B4-BE49-F238E27FC236}">
                <a16:creationId xmlns:a16="http://schemas.microsoft.com/office/drawing/2014/main" id="{52211A63-6F6A-0E49-8397-2A113C90E6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91318" y="-484108"/>
            <a:ext cx="10577013" cy="7826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4989" y="3170144"/>
            <a:ext cx="879711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C3EFA-0CDB-BE4E-9C68-EC19CA2B7062}" type="datetimeFigureOut">
              <a:rPr lang="fi-FI" smtClean="0"/>
              <a:t>2.10.2019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rimanetwork.eu</a:t>
            </a:r>
            <a:endParaRPr lang="fi-FI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21" y="6017588"/>
            <a:ext cx="1910679" cy="8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49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C3EFA-0CDB-BE4E-9C68-EC19CA2B7062}" type="datetimeFigureOut">
              <a:rPr lang="fi-FI" smtClean="0"/>
              <a:t>2.10.2019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rimanetwork.eu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35220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6928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BD45EA-AF73-8349-AE44-53A5AEE7673E}" type="slidenum">
              <a:rPr lang="fi-FI" smtClean="0"/>
              <a:t>‹N°›</a:t>
            </a:fld>
            <a:endParaRPr lang="fi-FI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812280" y="0"/>
            <a:ext cx="5379720" cy="6195060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 err="1"/>
              <a:t>Sector</a:t>
            </a:r>
            <a:r>
              <a:rPr lang="fi-FI" dirty="0"/>
              <a:t> </a:t>
            </a:r>
            <a:r>
              <a:rPr lang="fi-FI" dirty="0" err="1"/>
              <a:t>img</a:t>
            </a:r>
            <a:endParaRPr lang="fi-FI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38200" y="1790700"/>
            <a:ext cx="5668963" cy="4403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8743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69620B07-7A15-554F-B53F-58190A1CED8D}"/>
              </a:ext>
            </a:extLst>
          </p:cNvPr>
          <p:cNvSpPr/>
          <p:nvPr userDrawn="1"/>
        </p:nvSpPr>
        <p:spPr>
          <a:xfrm>
            <a:off x="5860250" y="1"/>
            <a:ext cx="6331750" cy="6858000"/>
          </a:xfrm>
          <a:prstGeom prst="rect">
            <a:avLst/>
          </a:prstGeom>
          <a:solidFill>
            <a:srgbClr val="31414C"/>
          </a:solidFill>
          <a:ln>
            <a:solidFill>
              <a:srgbClr val="3141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Ellipsi 17">
            <a:extLst>
              <a:ext uri="{FF2B5EF4-FFF2-40B4-BE49-F238E27FC236}">
                <a16:creationId xmlns:a16="http://schemas.microsoft.com/office/drawing/2014/main" id="{4433E88A-64C7-2948-A7D0-78DEC9CEE3E5}"/>
              </a:ext>
            </a:extLst>
          </p:cNvPr>
          <p:cNvSpPr/>
          <p:nvPr userDrawn="1"/>
        </p:nvSpPr>
        <p:spPr>
          <a:xfrm>
            <a:off x="2465848" y="816432"/>
            <a:ext cx="1001193" cy="1001193"/>
          </a:xfrm>
          <a:prstGeom prst="ellipse">
            <a:avLst/>
          </a:prstGeom>
          <a:solidFill>
            <a:srgbClr val="F38234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Puoliympyrä 20">
            <a:extLst>
              <a:ext uri="{FF2B5EF4-FFF2-40B4-BE49-F238E27FC236}">
                <a16:creationId xmlns:a16="http://schemas.microsoft.com/office/drawing/2014/main" id="{C5447DC1-D058-5545-B44C-582A5D25330D}"/>
              </a:ext>
            </a:extLst>
          </p:cNvPr>
          <p:cNvSpPr/>
          <p:nvPr userDrawn="1"/>
        </p:nvSpPr>
        <p:spPr>
          <a:xfrm>
            <a:off x="2565966" y="916550"/>
            <a:ext cx="800955" cy="800955"/>
          </a:xfrm>
          <a:prstGeom prst="chord">
            <a:avLst>
              <a:gd name="adj1" fmla="val 0"/>
              <a:gd name="adj2" fmla="val 108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1" name="Tekstin paikkamerkki 28">
            <a:extLst>
              <a:ext uri="{FF2B5EF4-FFF2-40B4-BE49-F238E27FC236}">
                <a16:creationId xmlns:a16="http://schemas.microsoft.com/office/drawing/2014/main" id="{346545F3-F767-C741-B8D0-12B825CBB8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88177" y="2879797"/>
            <a:ext cx="4685763" cy="3307662"/>
          </a:xfrm>
        </p:spPr>
        <p:txBody>
          <a:bodyPr>
            <a:normAutofit/>
          </a:bodyPr>
          <a:lstStyle>
            <a:lvl1pPr marL="0" indent="0" algn="l">
              <a:buNone/>
              <a:defRPr lang="fi-FI" sz="1600" b="0" i="0" u="none" strike="noStrike" smtClean="0">
                <a:solidFill>
                  <a:schemeClr val="bg1"/>
                </a:solidFill>
                <a:effectLst/>
              </a:defRPr>
            </a:lvl1pPr>
            <a:lvl3pPr marL="914400" indent="0">
              <a:buNone/>
              <a:defRPr/>
            </a:lvl3pPr>
          </a:lstStyle>
          <a:p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survived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not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only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five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centuries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but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also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leap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into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electronic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typesetting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remaining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essentially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unchanged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It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popularised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1960s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with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release of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Letraset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sheets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containing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passages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and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more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recently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with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desktop publishing software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like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Aldus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PageMaker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including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versions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of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dirty="0"/>
          </a:p>
        </p:txBody>
      </p:sp>
      <p:sp>
        <p:nvSpPr>
          <p:cNvPr id="23" name="Tekstin paikkamerkki 28">
            <a:extLst>
              <a:ext uri="{FF2B5EF4-FFF2-40B4-BE49-F238E27FC236}">
                <a16:creationId xmlns:a16="http://schemas.microsoft.com/office/drawing/2014/main" id="{4D45AD95-1D81-0E4E-9EC1-EA3A92F9CD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722" y="2879797"/>
            <a:ext cx="4685763" cy="3307662"/>
          </a:xfrm>
        </p:spPr>
        <p:txBody>
          <a:bodyPr>
            <a:normAutofit/>
          </a:bodyPr>
          <a:lstStyle>
            <a:lvl1pPr marL="0" indent="0" algn="l">
              <a:buNone/>
              <a:defRPr lang="fi-FI" sz="1600" b="0" i="0" u="none" strike="noStrike" smtClean="0">
                <a:solidFill>
                  <a:srgbClr val="31414C"/>
                </a:solidFill>
                <a:effectLst/>
              </a:defRPr>
            </a:lvl1pPr>
            <a:lvl3pPr marL="914400" indent="0">
              <a:buNone/>
              <a:defRPr/>
            </a:lvl3pPr>
          </a:lstStyle>
          <a:p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survived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not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only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five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centuries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but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also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leap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into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electronic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typesetting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remaining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essentially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unchanged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It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popularised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1960s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with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release of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Letraset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sheets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containing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passages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and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more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recently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with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desktop publishing software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like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Aldus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PageMaker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including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versions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of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Ipsum</a:t>
            </a:r>
            <a:r>
              <a:rPr lang="fi-FI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003A3640-8D21-5442-A4F4-72FCF8E249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87978" y="2317822"/>
            <a:ext cx="4686300" cy="561975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pPr lvl="0"/>
            <a:r>
              <a:rPr lang="fi-FI" dirty="0"/>
              <a:t>LOREM IPSUM</a:t>
            </a:r>
          </a:p>
        </p:txBody>
      </p:sp>
      <p:sp>
        <p:nvSpPr>
          <p:cNvPr id="24" name="Tekstin paikkamerkki 6">
            <a:extLst>
              <a:ext uri="{FF2B5EF4-FFF2-40B4-BE49-F238E27FC236}">
                <a16:creationId xmlns:a16="http://schemas.microsoft.com/office/drawing/2014/main" id="{43B4CE63-14F9-7545-AEF0-236C9EDED9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7722" y="2317822"/>
            <a:ext cx="4686300" cy="561975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rgbClr val="F38234"/>
                </a:solidFill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pPr lvl="0"/>
            <a:r>
              <a:rPr lang="fi-FI" dirty="0"/>
              <a:t>LOREM IPSUM</a:t>
            </a:r>
          </a:p>
        </p:txBody>
      </p:sp>
      <p:sp>
        <p:nvSpPr>
          <p:cNvPr id="26" name="Nuoli vasemmalle ja oikealle 25">
            <a:extLst>
              <a:ext uri="{FF2B5EF4-FFF2-40B4-BE49-F238E27FC236}">
                <a16:creationId xmlns:a16="http://schemas.microsoft.com/office/drawing/2014/main" id="{5F4152B0-29E9-E34D-9CF2-8F105B742644}"/>
              </a:ext>
            </a:extLst>
          </p:cNvPr>
          <p:cNvSpPr/>
          <p:nvPr userDrawn="1"/>
        </p:nvSpPr>
        <p:spPr>
          <a:xfrm>
            <a:off x="5004841" y="463159"/>
            <a:ext cx="2034669" cy="1538714"/>
          </a:xfrm>
          <a:prstGeom prst="left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E30073A-6B64-4C4A-980F-E1C9FBCCF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440607" y="688038"/>
            <a:ext cx="1380902" cy="1331332"/>
          </a:xfrm>
          <a:prstGeom prst="rect">
            <a:avLst/>
          </a:prstGeom>
        </p:spPr>
      </p:pic>
      <p:sp>
        <p:nvSpPr>
          <p:cNvPr id="17" name="Tekstin paikkamerkki 3">
            <a:extLst>
              <a:ext uri="{FF2B5EF4-FFF2-40B4-BE49-F238E27FC236}">
                <a16:creationId xmlns:a16="http://schemas.microsoft.com/office/drawing/2014/main" id="{A14F24CE-93E0-7646-8ABF-443792E9284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821509" y="6283008"/>
            <a:ext cx="2370491" cy="574992"/>
          </a:xfrm>
        </p:spPr>
        <p:txBody>
          <a:bodyPr>
            <a:normAutofit/>
          </a:bodyPr>
          <a:lstStyle>
            <a:lvl1pPr marL="0" indent="0" algn="l">
              <a:buNone/>
              <a:defRPr sz="1400" b="0">
                <a:solidFill>
                  <a:srgbClr val="F38234"/>
                </a:solidFill>
              </a:defRPr>
            </a:lvl1pPr>
          </a:lstStyle>
          <a:p>
            <a:pPr lvl="0"/>
            <a:r>
              <a:rPr lang="fi-FI" dirty="0"/>
              <a:t>http://</a:t>
            </a:r>
            <a:r>
              <a:rPr lang="fi-FI" dirty="0" err="1"/>
              <a:t>rimanetwork.eu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390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B80549B-CEE5-5242-93AF-7621D743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HEADLINE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AD0601-C2CD-6D42-AB63-C3A67D4FA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endParaRPr lang="fi-FI" dirty="0"/>
          </a:p>
          <a:p>
            <a:pPr lvl="1"/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06FD8B1-4C11-D542-A2DB-C8B202EF6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1414C"/>
                </a:solidFill>
              </a:defRPr>
            </a:lvl1pPr>
          </a:lstStyle>
          <a:p>
            <a:r>
              <a:rPr lang="fi-FI" dirty="0"/>
              <a:t>rimanetwork.eu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9885"/>
            <a:ext cx="1809079" cy="74811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8610600" y="6339541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1414C"/>
                </a:solidFill>
              </a:defRPr>
            </a:lvl1pPr>
          </a:lstStyle>
          <a:p>
            <a:fld id="{2B53D75A-0532-4104-9FE6-F41C754CFFED}" type="datetimeFigureOut">
              <a:rPr lang="fi-FI" smtClean="0"/>
              <a:pPr/>
              <a:t>2.10.2019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19812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4" r:id="rId3"/>
    <p:sldLayoutId id="2147483677" r:id="rId4"/>
    <p:sldLayoutId id="2147483678" r:id="rId5"/>
    <p:sldLayoutId id="2147483676" r:id="rId6"/>
    <p:sldLayoutId id="2147483675" r:id="rId7"/>
    <p:sldLayoutId id="2147483672" r:id="rId8"/>
    <p:sldLayoutId id="2147483663" r:id="rId9"/>
    <p:sldLayoutId id="2147483673" r:id="rId10"/>
    <p:sldLayoutId id="2147483669" r:id="rId11"/>
    <p:sldLayoutId id="2147483649" r:id="rId12"/>
    <p:sldLayoutId id="214748367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9900"/>
          </a:solidFill>
          <a:latin typeface="Futura Heading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B33A9CC8-53E9-234F-A341-C104E87B7E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project has received funding from the European Union's Horizon 2020 research and innovation </a:t>
            </a:r>
            <a:r>
              <a:rPr lang="en-US" dirty="0" err="1"/>
              <a:t>programme</a:t>
            </a:r>
            <a:r>
              <a:rPr lang="en-US" dirty="0"/>
              <a:t> under grant agreement No 824990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376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222" y="606460"/>
            <a:ext cx="5955410" cy="498598"/>
          </a:xfrm>
        </p:spPr>
        <p:txBody>
          <a:bodyPr wrap="square" lIns="0" tIns="0" rIns="0" bIns="0">
            <a:spAutoFit/>
          </a:bodyPr>
          <a:lstStyle/>
          <a:p>
            <a:r>
              <a:rPr lang="en-US" sz="1800" b="1" dirty="0">
                <a:solidFill>
                  <a:srgbClr val="F48334"/>
                </a:solidFill>
                <a:latin typeface="Futura-Bold"/>
              </a:rPr>
              <a:t>CHALLENGE #5: OPEN (FACILITATING TECHNOLOGIES DEVELOPMENT)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1" b="11621"/>
          <a:stretch>
            <a:fillRect/>
          </a:stretch>
        </p:blipFill>
        <p:spPr>
          <a:xfrm>
            <a:off x="6236590" y="0"/>
            <a:ext cx="5955410" cy="68580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1770" r="15763" b="28545"/>
          <a:stretch/>
        </p:blipFill>
        <p:spPr>
          <a:xfrm>
            <a:off x="0" y="0"/>
            <a:ext cx="672467" cy="522292"/>
          </a:xfrm>
          <a:prstGeom prst="rect">
            <a:avLst/>
          </a:prstGeom>
        </p:spPr>
      </p:pic>
      <p:sp>
        <p:nvSpPr>
          <p:cNvPr id="11" name="Text Placeholder 5"/>
          <p:cNvSpPr txBox="1">
            <a:spLocks/>
          </p:cNvSpPr>
          <p:nvPr/>
        </p:nvSpPr>
        <p:spPr>
          <a:xfrm>
            <a:off x="143222" y="1189226"/>
            <a:ext cx="5668963" cy="4946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800" dirty="0"/>
              <a:t>The last challenge refers to:</a:t>
            </a:r>
          </a:p>
          <a:p>
            <a:pPr marL="0" indent="0" algn="just">
              <a:buNone/>
            </a:pPr>
            <a:endParaRPr lang="en-US" sz="1800" dirty="0"/>
          </a:p>
          <a:p>
            <a:pPr algn="just"/>
            <a:r>
              <a:rPr lang="en-US" sz="1800" dirty="0"/>
              <a:t>Generic supporting tools, either robotic or automation system, that is not included in the above challenges </a:t>
            </a:r>
          </a:p>
          <a:p>
            <a:pPr algn="just"/>
            <a:endParaRPr lang="en-US" sz="1800" dirty="0"/>
          </a:p>
          <a:p>
            <a:pPr algn="just"/>
            <a:r>
              <a:rPr lang="en-US" sz="1800" dirty="0"/>
              <a:t>Support the communication of the operators, either among themselves or with their supervisor</a:t>
            </a:r>
          </a:p>
          <a:p>
            <a:pPr algn="just"/>
            <a:endParaRPr lang="en-US" sz="1800" dirty="0"/>
          </a:p>
          <a:p>
            <a:pPr algn="just"/>
            <a:r>
              <a:rPr lang="en-US" sz="1800" dirty="0"/>
              <a:t>Support them in their I&amp;M tasks by providing tools and instructions</a:t>
            </a:r>
          </a:p>
        </p:txBody>
      </p:sp>
    </p:spTree>
    <p:extLst>
      <p:ext uri="{BB962C8B-B14F-4D97-AF65-F5344CB8AC3E}">
        <p14:creationId xmlns:p14="http://schemas.microsoft.com/office/powerpoint/2010/main" val="133528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55F7CC1-879C-4F49-B0D3-70FB1F89B4A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" y="1411711"/>
            <a:ext cx="12191998" cy="711200"/>
          </a:xfrm>
        </p:spPr>
        <p:txBody>
          <a:bodyPr>
            <a:normAutofit fontScale="70000" lnSpcReduction="20000"/>
          </a:bodyPr>
          <a:lstStyle/>
          <a:p>
            <a:r>
              <a:rPr lang="fi-FI" dirty="0"/>
              <a:t>Panagiotis Karagiannis | Laboratory for Manufacturing Systems and Automation (LMS)</a:t>
            </a:r>
          </a:p>
          <a:p>
            <a:r>
              <a:rPr lang="fi-FI" dirty="0"/>
              <a:t>karagiannis@lms.mech.upatras.gr</a:t>
            </a:r>
          </a:p>
        </p:txBody>
      </p:sp>
    </p:spTree>
    <p:extLst>
      <p:ext uri="{BB962C8B-B14F-4D97-AF65-F5344CB8AC3E}">
        <p14:creationId xmlns:p14="http://schemas.microsoft.com/office/powerpoint/2010/main" val="152015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962551" y="2352867"/>
            <a:ext cx="8797112" cy="1325563"/>
          </a:xfrm>
        </p:spPr>
        <p:txBody>
          <a:bodyPr/>
          <a:lstStyle/>
          <a:p>
            <a:r>
              <a:rPr lang="fi-FI" b="1" dirty="0">
                <a:latin typeface="Futura Heading"/>
              </a:rPr>
              <a:t>INDUSTRIAL CHALLENGES </a:t>
            </a:r>
          </a:p>
        </p:txBody>
      </p:sp>
      <p:sp>
        <p:nvSpPr>
          <p:cNvPr id="10" name="Title 8"/>
          <p:cNvSpPr txBox="1">
            <a:spLocks/>
          </p:cNvSpPr>
          <p:nvPr/>
        </p:nvSpPr>
        <p:spPr>
          <a:xfrm>
            <a:off x="4329261" y="3485126"/>
            <a:ext cx="7862739" cy="658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99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…and how robotics could solve them?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108180-1029-4555-8608-B0D4EAFC2658}"/>
              </a:ext>
            </a:extLst>
          </p:cNvPr>
          <p:cNvGrpSpPr/>
          <p:nvPr/>
        </p:nvGrpSpPr>
        <p:grpSpPr>
          <a:xfrm>
            <a:off x="5516064" y="4800914"/>
            <a:ext cx="6396800" cy="912475"/>
            <a:chOff x="5697116" y="4791663"/>
            <a:chExt cx="6396800" cy="91247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7116" y="4804376"/>
              <a:ext cx="628806" cy="88704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3893" y="4809656"/>
              <a:ext cx="1423694" cy="87648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973" y="4804376"/>
              <a:ext cx="976330" cy="88704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354" y="4804376"/>
              <a:ext cx="756488" cy="88704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2638" y="4791663"/>
              <a:ext cx="811747" cy="91247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9435" y="4791663"/>
              <a:ext cx="674481" cy="912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910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 dirty="0">
                <a:solidFill>
                  <a:srgbClr val="31414C"/>
                </a:solidFill>
                <a:latin typeface="Futura Heading"/>
              </a:rPr>
              <a:t>INDUSTRY SECTORS COVERED IN RIMA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08"/>
          <a:stretch/>
        </p:blipFill>
        <p:spPr>
          <a:xfrm>
            <a:off x="830580" y="2068387"/>
            <a:ext cx="855844" cy="9258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947" y="3620142"/>
            <a:ext cx="823207" cy="965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76" y="5038163"/>
            <a:ext cx="782866" cy="9160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95119" y="2306005"/>
            <a:ext cx="3827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Includes wind, solar, hydro, coal, and power distribution, covering both off-shore and on-shore infrastructure </a:t>
            </a:r>
            <a:endParaRPr lang="fi-FI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010" y="2076007"/>
            <a:ext cx="1089771" cy="10257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693" y="5013610"/>
            <a:ext cx="1386553" cy="9414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9906" y="3620142"/>
            <a:ext cx="704547" cy="9356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27576" y="2303165"/>
            <a:ext cx="3827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Includes large transport hubs like ports, airports and interchanges. 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617496" y="3810425"/>
            <a:ext cx="4153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Sustainable, safe water infrastructures include clean water, wastewater and storm water infrastructures</a:t>
            </a:r>
            <a:endParaRPr lang="fi-FI" sz="1600" dirty="0"/>
          </a:p>
        </p:txBody>
      </p:sp>
      <p:sp>
        <p:nvSpPr>
          <p:cNvPr id="17" name="Rectangle 16"/>
          <p:cNvSpPr/>
          <p:nvPr/>
        </p:nvSpPr>
        <p:spPr>
          <a:xfrm>
            <a:off x="7601642" y="3528961"/>
            <a:ext cx="3340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48334"/>
                </a:solidFill>
                <a:latin typeface="Futura-Bold"/>
              </a:rPr>
              <a:t>Water and waste processing</a:t>
            </a: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93678" y="2013909"/>
            <a:ext cx="1781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48334"/>
                </a:solidFill>
                <a:latin typeface="Futura-Bold"/>
              </a:rPr>
              <a:t>Transport hubs</a:t>
            </a: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895119" y="2011964"/>
            <a:ext cx="4019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48334"/>
                </a:solidFill>
                <a:latin typeface="Futura-Bold"/>
              </a:rPr>
              <a:t>Energy generation and distribution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895119" y="3620142"/>
            <a:ext cx="2702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48334"/>
                </a:solidFill>
                <a:latin typeface="Futura-Bold"/>
              </a:rPr>
              <a:t>Oil and Gas extraction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95119" y="3941755"/>
            <a:ext cx="4532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1414C"/>
                </a:solidFill>
              </a:rPr>
              <a:t>Refining and distribution infrastructure, including off-shore infrastructure</a:t>
            </a:r>
            <a:r>
              <a:rPr lang="fi-FI" sz="1600" dirty="0">
                <a:solidFill>
                  <a:srgbClr val="31414C"/>
                </a:solidFill>
              </a:rPr>
              <a:t> and </a:t>
            </a:r>
            <a:r>
              <a:rPr lang="en-US" sz="1600" dirty="0">
                <a:solidFill>
                  <a:srgbClr val="31414C"/>
                </a:solidFill>
              </a:rPr>
              <a:t>decommissioning</a:t>
            </a:r>
            <a:r>
              <a:rPr lang="fi-FI" sz="1600" dirty="0">
                <a:solidFill>
                  <a:srgbClr val="31414C"/>
                </a:solidFill>
              </a:rPr>
              <a:t>.</a:t>
            </a:r>
            <a:endParaRPr lang="fi-FI" sz="1600" dirty="0"/>
          </a:p>
        </p:txBody>
      </p:sp>
      <p:sp>
        <p:nvSpPr>
          <p:cNvPr id="23" name="Rectangle 22"/>
          <p:cNvSpPr/>
          <p:nvPr/>
        </p:nvSpPr>
        <p:spPr>
          <a:xfrm>
            <a:off x="1878385" y="5331283"/>
            <a:ext cx="4507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/>
              <a:t>Including decommissioning, waste disposal, maintenance and life extension</a:t>
            </a:r>
            <a:endParaRPr lang="fi-FI" sz="1600" dirty="0"/>
          </a:p>
        </p:txBody>
      </p:sp>
      <p:sp>
        <p:nvSpPr>
          <p:cNvPr id="24" name="Rectangle 23"/>
          <p:cNvSpPr/>
          <p:nvPr/>
        </p:nvSpPr>
        <p:spPr>
          <a:xfrm>
            <a:off x="1878385" y="5029138"/>
            <a:ext cx="2595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48334"/>
                </a:solidFill>
                <a:latin typeface="Futura-Bold"/>
              </a:rPr>
              <a:t>Nuclear infrastructure</a:t>
            </a: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80220" y="4888854"/>
            <a:ext cx="3474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48334"/>
                </a:solidFill>
                <a:latin typeface="Futura-Bold"/>
              </a:rPr>
              <a:t>Road, rail &amp; civil infrastructure</a:t>
            </a:r>
            <a:endParaRPr lang="fi-FI" dirty="0"/>
          </a:p>
        </p:txBody>
      </p:sp>
      <p:sp>
        <p:nvSpPr>
          <p:cNvPr id="27" name="Rectangle 26"/>
          <p:cNvSpPr/>
          <p:nvPr/>
        </p:nvSpPr>
        <p:spPr>
          <a:xfrm>
            <a:off x="7580220" y="5162005"/>
            <a:ext cx="45131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Local transport systems such as trams, track and trackside equipment, bridges, tunnels and roads</a:t>
            </a:r>
            <a:endParaRPr lang="fi-FI" sz="1600" dirty="0"/>
          </a:p>
          <a:p>
            <a:r>
              <a:rPr lang="en-US" sz="1600" dirty="0"/>
              <a:t>rolling stock, stations and geo-physical maintenance  </a:t>
            </a: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332841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222" y="634160"/>
            <a:ext cx="5955410" cy="443198"/>
          </a:xfrm>
        </p:spPr>
        <p:txBody>
          <a:bodyPr wrap="square" lIns="0" tIns="0" rIns="0" bIns="0">
            <a:spAutoFit/>
          </a:bodyPr>
          <a:lstStyle/>
          <a:p>
            <a:r>
              <a:rPr lang="en-US" sz="3200" b="1" dirty="0">
                <a:solidFill>
                  <a:srgbClr val="F48334"/>
                </a:solidFill>
                <a:latin typeface="Futura-Bold"/>
              </a:rPr>
              <a:t>Road, rail &amp; civil infrastructure</a:t>
            </a:r>
            <a:endParaRPr lang="fi-FI" sz="32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1" b="11621"/>
          <a:stretch>
            <a:fillRect/>
          </a:stretch>
        </p:blipFill>
        <p:spPr>
          <a:xfrm>
            <a:off x="6236590" y="0"/>
            <a:ext cx="5955410" cy="68580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1770" r="15763" b="28545"/>
          <a:stretch/>
        </p:blipFill>
        <p:spPr>
          <a:xfrm>
            <a:off x="0" y="0"/>
            <a:ext cx="672467" cy="522292"/>
          </a:xfrm>
          <a:prstGeom prst="rect">
            <a:avLst/>
          </a:prstGeom>
        </p:spPr>
      </p:pic>
      <p:sp>
        <p:nvSpPr>
          <p:cNvPr id="11" name="Text Placeholder 5"/>
          <p:cNvSpPr txBox="1">
            <a:spLocks/>
          </p:cNvSpPr>
          <p:nvPr/>
        </p:nvSpPr>
        <p:spPr>
          <a:xfrm>
            <a:off x="143222" y="1189226"/>
            <a:ext cx="5668963" cy="4946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/>
              <a:t>Road, Rail and Civil infrastructure involve all the </a:t>
            </a:r>
            <a:r>
              <a:rPr lang="en-US" sz="2000" b="1" dirty="0"/>
              <a:t>road-related</a:t>
            </a:r>
            <a:r>
              <a:rPr lang="en-US" sz="2000" dirty="0"/>
              <a:t> and </a:t>
            </a:r>
            <a:r>
              <a:rPr lang="en-US" sz="2000" b="1" dirty="0"/>
              <a:t>rail-related components</a:t>
            </a:r>
            <a:r>
              <a:rPr lang="en-US" sz="2000" dirty="0"/>
              <a:t> that exist inside and outside the cities, as well as any </a:t>
            </a:r>
            <a:r>
              <a:rPr lang="en-US" sz="2000" b="1" dirty="0"/>
              <a:t>other civil infrastructure </a:t>
            </a:r>
            <a:r>
              <a:rPr lang="en-US" sz="2000" dirty="0"/>
              <a:t>within a city</a:t>
            </a:r>
          </a:p>
          <a:p>
            <a:pPr algn="just"/>
            <a:r>
              <a:rPr lang="en-US" sz="2000" dirty="0"/>
              <a:t>The </a:t>
            </a:r>
            <a:r>
              <a:rPr lang="en-US" sz="2000" b="1" dirty="0"/>
              <a:t>transportation hubs </a:t>
            </a:r>
            <a:r>
              <a:rPr lang="en-US" sz="2000" dirty="0"/>
              <a:t>such as stations, transportation warehouses, ports, airports etc. </a:t>
            </a:r>
            <a:r>
              <a:rPr lang="en-US" sz="2000" b="1" dirty="0"/>
              <a:t>are not included</a:t>
            </a:r>
          </a:p>
          <a:p>
            <a:pPr algn="just"/>
            <a:r>
              <a:rPr lang="en-US" sz="2000" dirty="0"/>
              <a:t>The </a:t>
            </a:r>
            <a:r>
              <a:rPr lang="en-US" sz="2000" b="1" dirty="0"/>
              <a:t>peripheral infrastructure is also included</a:t>
            </a:r>
            <a:r>
              <a:rPr lang="en-US" sz="2000" dirty="0"/>
              <a:t>, such as traffic-lights, tolls, tunnels, bridges, lane separation structures, road lights, traffic lights, tunnel fans, power cables, signals and signs. </a:t>
            </a:r>
          </a:p>
          <a:p>
            <a:pPr algn="just"/>
            <a:r>
              <a:rPr lang="en-US" sz="2000" dirty="0"/>
              <a:t>Three main categories, each one with specific needs and challenges: </a:t>
            </a:r>
          </a:p>
          <a:p>
            <a:pPr lvl="1" algn="just"/>
            <a:r>
              <a:rPr lang="en-US" sz="1600" dirty="0"/>
              <a:t>Road &amp; rail bridges</a:t>
            </a:r>
          </a:p>
          <a:p>
            <a:pPr lvl="1" algn="just"/>
            <a:r>
              <a:rPr lang="en-US" sz="1600" dirty="0"/>
              <a:t>Road &amp; rail tunnels</a:t>
            </a:r>
          </a:p>
          <a:p>
            <a:pPr lvl="1" algn="just"/>
            <a:r>
              <a:rPr lang="en-US" sz="1600" dirty="0"/>
              <a:t>Open road &amp; rail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5912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222" y="578760"/>
            <a:ext cx="5955410" cy="553998"/>
          </a:xfrm>
        </p:spPr>
        <p:txBody>
          <a:bodyPr wrap="square" lIns="0" tIns="0" rIns="0" bIns="0">
            <a:spAutoFit/>
          </a:bodyPr>
          <a:lstStyle/>
          <a:p>
            <a:r>
              <a:rPr lang="en-US" sz="2000" b="1" dirty="0">
                <a:solidFill>
                  <a:srgbClr val="F48334"/>
                </a:solidFill>
                <a:latin typeface="Futura-Bold"/>
              </a:rPr>
              <a:t>CHALLENGE #1: INCREASE EFFICIENCY IN THE I&amp;M ACTIVITIES OF CIVIL INFRASTRUCTURE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1" b="11621"/>
          <a:stretch>
            <a:fillRect/>
          </a:stretch>
        </p:blipFill>
        <p:spPr>
          <a:xfrm>
            <a:off x="6236590" y="0"/>
            <a:ext cx="5955410" cy="68580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1770" r="15763" b="28545"/>
          <a:stretch/>
        </p:blipFill>
        <p:spPr>
          <a:xfrm>
            <a:off x="0" y="0"/>
            <a:ext cx="672467" cy="522292"/>
          </a:xfrm>
          <a:prstGeom prst="rect">
            <a:avLst/>
          </a:prstGeom>
        </p:spPr>
      </p:pic>
      <p:sp>
        <p:nvSpPr>
          <p:cNvPr id="11" name="Text Placeholder 5"/>
          <p:cNvSpPr txBox="1">
            <a:spLocks/>
          </p:cNvSpPr>
          <p:nvPr/>
        </p:nvSpPr>
        <p:spPr>
          <a:xfrm>
            <a:off x="143222" y="1189226"/>
            <a:ext cx="5668963" cy="4946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dirty="0"/>
              <a:t>Current constraints:</a:t>
            </a:r>
          </a:p>
          <a:p>
            <a:pPr marL="0" indent="0" algn="just">
              <a:buNone/>
            </a:pPr>
            <a:endParaRPr lang="en-US" sz="2000" dirty="0"/>
          </a:p>
          <a:p>
            <a:pPr algn="just"/>
            <a:r>
              <a:rPr lang="en-US" sz="2000" dirty="0"/>
              <a:t>Infrastructure is not 100% available to citizens when I&amp;M operations are undertaken 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I&amp;M activities need to be undertaken on the outside (exterior) or during the night 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I&amp;M activities must be stealthy, especially in urban areas 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Manual I&amp;M activities, after an 8-hour shift, lead to low quality results</a:t>
            </a:r>
          </a:p>
        </p:txBody>
      </p:sp>
    </p:spTree>
    <p:extLst>
      <p:ext uri="{BB962C8B-B14F-4D97-AF65-F5344CB8AC3E}">
        <p14:creationId xmlns:p14="http://schemas.microsoft.com/office/powerpoint/2010/main" val="199367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222" y="578760"/>
            <a:ext cx="5955410" cy="553998"/>
          </a:xfrm>
        </p:spPr>
        <p:txBody>
          <a:bodyPr wrap="square" lIns="0" tIns="0" rIns="0" bIns="0">
            <a:spAutoFit/>
          </a:bodyPr>
          <a:lstStyle/>
          <a:p>
            <a:r>
              <a:rPr lang="en-US" sz="2000" b="1" dirty="0">
                <a:solidFill>
                  <a:srgbClr val="F48334"/>
                </a:solidFill>
                <a:latin typeface="Futura-Bold"/>
              </a:rPr>
              <a:t>CHALLENGE #1: INCREASE EFFICIENCY IN THE I&amp;M ACTIVITIES OF CIVIL INFRASTRUCTURE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1" b="11621"/>
          <a:stretch>
            <a:fillRect/>
          </a:stretch>
        </p:blipFill>
        <p:spPr>
          <a:xfrm>
            <a:off x="6236590" y="0"/>
            <a:ext cx="5955410" cy="68580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1770" r="15763" b="28545"/>
          <a:stretch/>
        </p:blipFill>
        <p:spPr>
          <a:xfrm>
            <a:off x="0" y="0"/>
            <a:ext cx="672467" cy="522292"/>
          </a:xfrm>
          <a:prstGeom prst="rect">
            <a:avLst/>
          </a:prstGeom>
        </p:spPr>
      </p:pic>
      <p:sp>
        <p:nvSpPr>
          <p:cNvPr id="11" name="Text Placeholder 5"/>
          <p:cNvSpPr txBox="1">
            <a:spLocks/>
          </p:cNvSpPr>
          <p:nvPr/>
        </p:nvSpPr>
        <p:spPr>
          <a:xfrm>
            <a:off x="143222" y="1189226"/>
            <a:ext cx="5668963" cy="4946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900" dirty="0"/>
              <a:t>Development of technologies capable for the following:</a:t>
            </a:r>
          </a:p>
          <a:p>
            <a:pPr marL="0" indent="0" algn="just">
              <a:buNone/>
            </a:pPr>
            <a:r>
              <a:rPr lang="en-US" sz="1900" dirty="0"/>
              <a:t> </a:t>
            </a:r>
          </a:p>
          <a:p>
            <a:pPr algn="just"/>
            <a:r>
              <a:rPr lang="en-US" sz="1900" dirty="0"/>
              <a:t>Minimize the time that facilities are not available due to I&amp;M activities</a:t>
            </a:r>
          </a:p>
          <a:p>
            <a:pPr algn="just"/>
            <a:endParaRPr lang="en-US" sz="1900" dirty="0"/>
          </a:p>
          <a:p>
            <a:pPr algn="just"/>
            <a:r>
              <a:rPr lang="en-US" sz="1900" dirty="0"/>
              <a:t>Increase cost-efficiency in the accomplishment of I&amp;M activities</a:t>
            </a:r>
          </a:p>
          <a:p>
            <a:pPr algn="just"/>
            <a:endParaRPr lang="en-US" sz="1900" dirty="0"/>
          </a:p>
          <a:p>
            <a:pPr algn="just"/>
            <a:r>
              <a:rPr lang="en-US" sz="1900" dirty="0"/>
              <a:t>Use multi-sensing inspection robots in order to detect defects in different infrastructures</a:t>
            </a:r>
          </a:p>
          <a:p>
            <a:pPr algn="just"/>
            <a:endParaRPr lang="en-US" sz="1900" dirty="0"/>
          </a:p>
          <a:p>
            <a:pPr algn="just"/>
            <a:r>
              <a:rPr lang="en-US" sz="1900" dirty="0"/>
              <a:t>Robotic solutions for approaching unreachable places </a:t>
            </a:r>
          </a:p>
          <a:p>
            <a:pPr algn="just"/>
            <a:endParaRPr lang="en-US" sz="1900" dirty="0"/>
          </a:p>
          <a:p>
            <a:pPr algn="just"/>
            <a:r>
              <a:rPr lang="en-US" sz="1900" dirty="0"/>
              <a:t>Resistance to difficult environmental conditions</a:t>
            </a:r>
          </a:p>
        </p:txBody>
      </p:sp>
    </p:spTree>
    <p:extLst>
      <p:ext uri="{BB962C8B-B14F-4D97-AF65-F5344CB8AC3E}">
        <p14:creationId xmlns:p14="http://schemas.microsoft.com/office/powerpoint/2010/main" val="290376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222" y="606460"/>
            <a:ext cx="5955410" cy="498598"/>
          </a:xfrm>
        </p:spPr>
        <p:txBody>
          <a:bodyPr wrap="square" lIns="0" tIns="0" rIns="0" bIns="0">
            <a:spAutoFit/>
          </a:bodyPr>
          <a:lstStyle/>
          <a:p>
            <a:r>
              <a:rPr lang="en-US" sz="1800" b="1" dirty="0">
                <a:solidFill>
                  <a:srgbClr val="F48334"/>
                </a:solidFill>
                <a:latin typeface="Futura-Bold"/>
              </a:rPr>
              <a:t>CHALLENGE #2: REDUCE RISK FOR WORKERS DURING I&amp;M ACTIVITIES ON CIVIL INFRASTRUCTURES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1" b="11621"/>
          <a:stretch>
            <a:fillRect/>
          </a:stretch>
        </p:blipFill>
        <p:spPr>
          <a:xfrm>
            <a:off x="6236590" y="0"/>
            <a:ext cx="5955410" cy="68580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1770" r="15763" b="28545"/>
          <a:stretch/>
        </p:blipFill>
        <p:spPr>
          <a:xfrm>
            <a:off x="0" y="0"/>
            <a:ext cx="672467" cy="522292"/>
          </a:xfrm>
          <a:prstGeom prst="rect">
            <a:avLst/>
          </a:prstGeom>
        </p:spPr>
      </p:pic>
      <p:sp>
        <p:nvSpPr>
          <p:cNvPr id="11" name="Text Placeholder 5"/>
          <p:cNvSpPr txBox="1">
            <a:spLocks/>
          </p:cNvSpPr>
          <p:nvPr/>
        </p:nvSpPr>
        <p:spPr>
          <a:xfrm>
            <a:off x="143222" y="1189226"/>
            <a:ext cx="5668963" cy="4946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800" dirty="0"/>
              <a:t>Typical examples of risks faced by operators:</a:t>
            </a:r>
          </a:p>
          <a:p>
            <a:pPr algn="just"/>
            <a:r>
              <a:rPr lang="en-US" sz="1800" dirty="0"/>
              <a:t>Need to access and work in high-risk areas such as motorways</a:t>
            </a:r>
          </a:p>
          <a:p>
            <a:pPr algn="just"/>
            <a:r>
              <a:rPr lang="en-US" sz="1800" dirty="0"/>
              <a:t>Coring or sampling unknown material(s) onsite – Need to preserve the health and safety (H&amp;S)</a:t>
            </a:r>
          </a:p>
          <a:p>
            <a:pPr algn="just"/>
            <a:r>
              <a:rPr lang="en-US" sz="1800" dirty="0"/>
              <a:t>Difficulty in reaching areas in order to do their job</a:t>
            </a:r>
          </a:p>
          <a:p>
            <a:pPr marL="0" indent="0" algn="just">
              <a:buNone/>
            </a:pPr>
            <a:r>
              <a:rPr lang="en-US" sz="1800" dirty="0"/>
              <a:t>This challenge is expected to be addressed by:</a:t>
            </a:r>
          </a:p>
          <a:p>
            <a:pPr algn="just"/>
            <a:r>
              <a:rPr lang="en-US" sz="1800" dirty="0"/>
              <a:t>Increasing supporting tools that will assist the operators during the execution of I&amp;M activities.</a:t>
            </a:r>
          </a:p>
          <a:p>
            <a:pPr algn="just"/>
            <a:r>
              <a:rPr lang="en-US" sz="1800" dirty="0"/>
              <a:t>Introducing safety resources that will supervise the operators’ activity.</a:t>
            </a:r>
          </a:p>
          <a:p>
            <a:pPr algn="just"/>
            <a:r>
              <a:rPr lang="en-US" sz="1800" dirty="0"/>
              <a:t>Providing robotic solution that improve safety conditions</a:t>
            </a:r>
          </a:p>
          <a:p>
            <a:pPr algn="just"/>
            <a:r>
              <a:rPr lang="en-US" sz="1800" dirty="0"/>
              <a:t>Using safety approved devices</a:t>
            </a:r>
          </a:p>
          <a:p>
            <a:pPr algn="just"/>
            <a:r>
              <a:rPr lang="en-US" sz="1800" dirty="0"/>
              <a:t>Supporting tools and methods for operators during  I&amp;M operations.</a:t>
            </a:r>
          </a:p>
        </p:txBody>
      </p:sp>
    </p:spTree>
    <p:extLst>
      <p:ext uri="{BB962C8B-B14F-4D97-AF65-F5344CB8AC3E}">
        <p14:creationId xmlns:p14="http://schemas.microsoft.com/office/powerpoint/2010/main" val="366963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222" y="606460"/>
            <a:ext cx="5955410" cy="498598"/>
          </a:xfrm>
        </p:spPr>
        <p:txBody>
          <a:bodyPr wrap="square" lIns="0" tIns="0" rIns="0" bIns="0">
            <a:spAutoFit/>
          </a:bodyPr>
          <a:lstStyle/>
          <a:p>
            <a:r>
              <a:rPr lang="en-US" sz="1800" b="1" dirty="0">
                <a:solidFill>
                  <a:srgbClr val="F48334"/>
                </a:solidFill>
                <a:latin typeface="Futura-Bold"/>
              </a:rPr>
              <a:t>CHALLENGE #3: ENSURE THAT CIVIL INFRASTRUCTURE IS OPERATIONAL AND SAFE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1" b="11621"/>
          <a:stretch>
            <a:fillRect/>
          </a:stretch>
        </p:blipFill>
        <p:spPr>
          <a:xfrm>
            <a:off x="6236590" y="0"/>
            <a:ext cx="5955410" cy="68580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1770" r="15763" b="28545"/>
          <a:stretch/>
        </p:blipFill>
        <p:spPr>
          <a:xfrm>
            <a:off x="0" y="0"/>
            <a:ext cx="672467" cy="522292"/>
          </a:xfrm>
          <a:prstGeom prst="rect">
            <a:avLst/>
          </a:prstGeom>
        </p:spPr>
      </p:pic>
      <p:sp>
        <p:nvSpPr>
          <p:cNvPr id="11" name="Text Placeholder 5"/>
          <p:cNvSpPr txBox="1">
            <a:spLocks/>
          </p:cNvSpPr>
          <p:nvPr/>
        </p:nvSpPr>
        <p:spPr>
          <a:xfrm>
            <a:off x="143222" y="1189226"/>
            <a:ext cx="5952778" cy="4946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800" dirty="0"/>
              <a:t>This challenge aims to involve the following technologies:</a:t>
            </a:r>
          </a:p>
          <a:p>
            <a:pPr marL="0" indent="0" algn="just">
              <a:buNone/>
            </a:pPr>
            <a:endParaRPr lang="en-US" sz="1800" dirty="0"/>
          </a:p>
          <a:p>
            <a:pPr algn="just"/>
            <a:r>
              <a:rPr lang="en-US" sz="1800" dirty="0"/>
              <a:t>Perception technologies to detect defects</a:t>
            </a:r>
          </a:p>
          <a:p>
            <a:pPr algn="just"/>
            <a:endParaRPr lang="en-US" sz="1800" dirty="0"/>
          </a:p>
          <a:p>
            <a:pPr algn="just"/>
            <a:r>
              <a:rPr lang="en-US" sz="1800" dirty="0"/>
              <a:t>Use smart algorithms to process the raw data </a:t>
            </a:r>
          </a:p>
          <a:p>
            <a:pPr algn="just"/>
            <a:endParaRPr lang="en-US" sz="1800" dirty="0"/>
          </a:p>
          <a:p>
            <a:pPr algn="just"/>
            <a:r>
              <a:rPr lang="en-US" sz="1800" dirty="0"/>
              <a:t>Fuse sensor data processing for automating I&amp;M processes</a:t>
            </a:r>
          </a:p>
          <a:p>
            <a:pPr algn="just"/>
            <a:endParaRPr lang="en-US" sz="1800" dirty="0"/>
          </a:p>
          <a:p>
            <a:pPr algn="just"/>
            <a:r>
              <a:rPr lang="en-US" sz="1800" dirty="0"/>
              <a:t>Perform quick detection of defects </a:t>
            </a:r>
          </a:p>
        </p:txBody>
      </p:sp>
    </p:spTree>
    <p:extLst>
      <p:ext uri="{BB962C8B-B14F-4D97-AF65-F5344CB8AC3E}">
        <p14:creationId xmlns:p14="http://schemas.microsoft.com/office/powerpoint/2010/main" val="243835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222" y="606460"/>
            <a:ext cx="5955410" cy="498598"/>
          </a:xfrm>
        </p:spPr>
        <p:txBody>
          <a:bodyPr wrap="square" lIns="0" tIns="0" rIns="0" bIns="0">
            <a:spAutoFit/>
          </a:bodyPr>
          <a:lstStyle/>
          <a:p>
            <a:r>
              <a:rPr lang="en-US" sz="1800" b="1" dirty="0">
                <a:solidFill>
                  <a:srgbClr val="F48334"/>
                </a:solidFill>
                <a:latin typeface="Futura-Bold"/>
              </a:rPr>
              <a:t>CHALLENGE #4: WORKER – MACHINE ON JOBSITE COOPERATION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1" b="11621"/>
          <a:stretch>
            <a:fillRect/>
          </a:stretch>
        </p:blipFill>
        <p:spPr>
          <a:xfrm>
            <a:off x="6236590" y="0"/>
            <a:ext cx="5955410" cy="68580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1770" r="15763" b="28545"/>
          <a:stretch/>
        </p:blipFill>
        <p:spPr>
          <a:xfrm>
            <a:off x="0" y="0"/>
            <a:ext cx="672467" cy="522292"/>
          </a:xfrm>
          <a:prstGeom prst="rect">
            <a:avLst/>
          </a:prstGeom>
        </p:spPr>
      </p:pic>
      <p:sp>
        <p:nvSpPr>
          <p:cNvPr id="11" name="Text Placeholder 5"/>
          <p:cNvSpPr txBox="1">
            <a:spLocks/>
          </p:cNvSpPr>
          <p:nvPr/>
        </p:nvSpPr>
        <p:spPr>
          <a:xfrm>
            <a:off x="143222" y="1189226"/>
            <a:ext cx="5952778" cy="4946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700" dirty="0"/>
              <a:t>People are using more and more heavy machinery and automation systems to perform I&amp;M activities on jobsites</a:t>
            </a:r>
          </a:p>
          <a:p>
            <a:pPr algn="just"/>
            <a:r>
              <a:rPr lang="en-US" sz="1700" dirty="0"/>
              <a:t>High level of autonomy should be reached by each resource in order to cooperate efficiently</a:t>
            </a:r>
          </a:p>
          <a:p>
            <a:pPr algn="just"/>
            <a:endParaRPr lang="en-US" sz="1700" dirty="0"/>
          </a:p>
          <a:p>
            <a:pPr marL="0" indent="0" algn="just">
              <a:buNone/>
            </a:pPr>
            <a:r>
              <a:rPr lang="en-US" sz="1700" dirty="0"/>
              <a:t>This challenge aims to be addressed by the following technologies:</a:t>
            </a:r>
          </a:p>
          <a:p>
            <a:pPr marL="0" indent="0" algn="just">
              <a:buNone/>
            </a:pPr>
            <a:endParaRPr lang="en-US" sz="1700" dirty="0"/>
          </a:p>
          <a:p>
            <a:pPr algn="just"/>
            <a:r>
              <a:rPr lang="en-US" sz="1700" dirty="0"/>
              <a:t>Efficient autonomous navigation and motion planning on jobsites with obstacle avoidance capabilities</a:t>
            </a:r>
          </a:p>
          <a:p>
            <a:pPr algn="just"/>
            <a:endParaRPr lang="en-US" sz="1700" dirty="0"/>
          </a:p>
          <a:p>
            <a:pPr algn="just"/>
            <a:r>
              <a:rPr lang="en-US" sz="1700" dirty="0"/>
              <a:t>Automation tools that follow a predefined path or jobsite cleaning machines that automate repetitive tasks</a:t>
            </a:r>
          </a:p>
          <a:p>
            <a:pPr algn="just"/>
            <a:endParaRPr lang="en-US" sz="1700" dirty="0"/>
          </a:p>
          <a:p>
            <a:pPr algn="just"/>
            <a:r>
              <a:rPr lang="en-US" sz="1700" dirty="0"/>
              <a:t>Task planning, scheduling, and job organization algorithms that can help operators to track any open issues in time</a:t>
            </a:r>
          </a:p>
        </p:txBody>
      </p:sp>
    </p:spTree>
    <p:extLst>
      <p:ext uri="{BB962C8B-B14F-4D97-AF65-F5344CB8AC3E}">
        <p14:creationId xmlns:p14="http://schemas.microsoft.com/office/powerpoint/2010/main" val="219495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D7D31"/>
      </a:accent1>
      <a:accent2>
        <a:srgbClr val="7F7F7F"/>
      </a:accent2>
      <a:accent3>
        <a:srgbClr val="A5A5A5"/>
      </a:accent3>
      <a:accent4>
        <a:srgbClr val="FFC000"/>
      </a:accent4>
      <a:accent5>
        <a:srgbClr val="3F3F3F"/>
      </a:accent5>
      <a:accent6>
        <a:srgbClr val="D8D8D8"/>
      </a:accent6>
      <a:hlink>
        <a:srgbClr val="92D050"/>
      </a:hlink>
      <a:folHlink>
        <a:srgbClr val="954F72"/>
      </a:folHlink>
    </a:clrScheme>
    <a:fontScheme name="Custom 1">
      <a:majorFont>
        <a:latin typeface="Futur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bComments xmlns="a972e60b-ba14-4274-ae75-1322683fcf5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Working Document" ma:contentTypeID="0x010100108A61D7BE634F76874FDC084DD0BD15003A31925F742CBC4CB1194EF17B447396" ma:contentTypeVersion="4" ma:contentTypeDescription="" ma:contentTypeScope="" ma:versionID="5aec1daacd71498a9ca3226954672b2b">
  <xsd:schema xmlns:xsd="http://www.w3.org/2001/XMLSchema" xmlns:xs="http://www.w3.org/2001/XMLSchema" xmlns:p="http://schemas.microsoft.com/office/2006/metadata/properties" xmlns:ns2="a972e60b-ba14-4274-ae75-1322683fcf51" targetNamespace="http://schemas.microsoft.com/office/2006/metadata/properties" ma:root="true" ma:fieldsID="d59871ad7abe56359c4d72cf6b8554dc" ns2:_="">
    <xsd:import namespace="a972e60b-ba14-4274-ae75-1322683fcf51"/>
    <xsd:element name="properties">
      <xsd:complexType>
        <xsd:sequence>
          <xsd:element name="documentManagement">
            <xsd:complexType>
              <xsd:all>
                <xsd:element ref="ns2:Collab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72e60b-ba14-4274-ae75-1322683fcf51" elementFormDefault="qualified">
    <xsd:import namespace="http://schemas.microsoft.com/office/2006/documentManagement/types"/>
    <xsd:import namespace="http://schemas.microsoft.com/office/infopath/2007/PartnerControls"/>
    <xsd:element name="CollabComments" ma:index="8" nillable="true" ma:displayName="Comments" ma:internalName="CollabComment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0CFF96-DEFF-4286-90FB-3911585AB5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623ABD-B497-4D29-ABA9-F0C00BCD4D66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  <ds:schemaRef ds:uri="a972e60b-ba14-4274-ae75-1322683fcf51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DECD8FE-0ED0-470E-B867-E458CE97B5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72e60b-ba14-4274-ae75-1322683fcf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4319</TotalTime>
  <Words>742</Words>
  <Application>Microsoft Office PowerPoint</Application>
  <PresentationFormat>Grand écran</PresentationFormat>
  <Paragraphs>99</Paragraphs>
  <Slides>11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0" baseType="lpstr">
      <vt:lpstr>Arial</vt:lpstr>
      <vt:lpstr>Azo Sans Light</vt:lpstr>
      <vt:lpstr>Calibri</vt:lpstr>
      <vt:lpstr>Futura</vt:lpstr>
      <vt:lpstr>Futura Heading</vt:lpstr>
      <vt:lpstr>Futura Medium</vt:lpstr>
      <vt:lpstr>Futura-Bold</vt:lpstr>
      <vt:lpstr>Open Sans</vt:lpstr>
      <vt:lpstr>Office-teema</vt:lpstr>
      <vt:lpstr>Présentation PowerPoint</vt:lpstr>
      <vt:lpstr>INDUSTRIAL CHALLENGES </vt:lpstr>
      <vt:lpstr>INDUSTRY SECTORS COVERED IN RIMA</vt:lpstr>
      <vt:lpstr>Road, rail &amp; civil infrastructure</vt:lpstr>
      <vt:lpstr>CHALLENGE #1: INCREASE EFFICIENCY IN THE I&amp;M ACTIVITIES OF CIVIL INFRASTRUCTURE</vt:lpstr>
      <vt:lpstr>CHALLENGE #1: INCREASE EFFICIENCY IN THE I&amp;M ACTIVITIES OF CIVIL INFRASTRUCTURE</vt:lpstr>
      <vt:lpstr>CHALLENGE #2: REDUCE RISK FOR WORKERS DURING I&amp;M ACTIVITIES ON CIVIL INFRASTRUCTURES</vt:lpstr>
      <vt:lpstr>CHALLENGE #3: ENSURE THAT CIVIL INFRASTRUCTURE IS OPERATIONAL AND SAFE</vt:lpstr>
      <vt:lpstr>CHALLENGE #4: WORKER – MACHINE ON JOBSITE COOPERATION</vt:lpstr>
      <vt:lpstr>CHALLENGE #5: OPEN (FACILITATING TECHNOLOGIES DEVELOPMENT)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Kimmo Niemi</dc:creator>
  <cp:lastModifiedBy>Thierry LOUVET</cp:lastModifiedBy>
  <cp:revision>201</cp:revision>
  <cp:lastPrinted>2019-06-11T10:40:36Z</cp:lastPrinted>
  <dcterms:created xsi:type="dcterms:W3CDTF">2019-03-28T08:39:56Z</dcterms:created>
  <dcterms:modified xsi:type="dcterms:W3CDTF">2019-10-02T07:21:56Z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0x010100108A61D7BE634F76874FDC084DD0BD15003A31925F742CBC4CB1194EF17B447396</vt:lpwstr>
  </property>
  <property fmtid="{D5CDD505-2E9C-101B-9397-08002B2CF9AE}" pid="3" name="CollabXmlContent">
    <vt:lpwstr>&lt;CollabItems&gt;_x000d_
  &lt;CollabItem&gt;_x000d_
    &lt;FileLeafRef&gt;RIMA_slideset_TEMPLATE.pptx&lt;/FileLeafRef&gt;_x000d_
    &lt;Title&gt;PowerPoint-esitys&lt;/Title&gt;_x000d_
    &lt;CollabComments /&gt;_x000d_
    &lt;ContentType&gt;Working Document&lt;/ContentType&gt;_x000d_
    &lt;Created&gt;20/06/2019&lt;/Created&gt;_x000d_
    &lt;Author&gt;KANSOL</vt:lpwstr>
  </property>
  <property fmtid="{D5CDD505-2E9C-101B-9397-08002B2CF9AE}" pid="4" name="IsCollabDocument">
    <vt:bool>true</vt:bool>
  </property>
</Properties>
</file>