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5" r:id="rId2"/>
    <p:sldId id="293" r:id="rId3"/>
    <p:sldId id="463" r:id="rId4"/>
    <p:sldId id="374" r:id="rId5"/>
    <p:sldId id="372" r:id="rId6"/>
    <p:sldId id="472" r:id="rId7"/>
    <p:sldId id="373" r:id="rId8"/>
    <p:sldId id="539" r:id="rId9"/>
    <p:sldId id="489" r:id="rId10"/>
    <p:sldId id="490" r:id="rId11"/>
    <p:sldId id="491" r:id="rId12"/>
    <p:sldId id="532" r:id="rId13"/>
    <p:sldId id="493" r:id="rId14"/>
    <p:sldId id="548" r:id="rId15"/>
    <p:sldId id="310" r:id="rId16"/>
    <p:sldId id="384" r:id="rId17"/>
    <p:sldId id="279" r:id="rId18"/>
    <p:sldId id="419" r:id="rId19"/>
    <p:sldId id="343" r:id="rId20"/>
    <p:sldId id="545" r:id="rId21"/>
    <p:sldId id="540" r:id="rId22"/>
    <p:sldId id="541" r:id="rId23"/>
    <p:sldId id="546" r:id="rId24"/>
    <p:sldId id="547" r:id="rId25"/>
    <p:sldId id="542" r:id="rId26"/>
    <p:sldId id="543" r:id="rId27"/>
    <p:sldId id="544" r:id="rId28"/>
    <p:sldId id="549" r:id="rId29"/>
    <p:sldId id="287" r:id="rId30"/>
  </p:sldIdLst>
  <p:sldSz cx="12192000" cy="6858000"/>
  <p:notesSz cx="7010400" cy="92964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B2B"/>
    <a:srgbClr val="FFFFFF"/>
    <a:srgbClr val="26BC6A"/>
    <a:srgbClr val="9DBEE6"/>
    <a:srgbClr val="DFA5A4"/>
    <a:srgbClr val="7FE8F0"/>
    <a:srgbClr val="ED7D31"/>
    <a:srgbClr val="0878C3"/>
    <a:srgbClr val="0874BC"/>
    <a:srgbClr val="208E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1" d="100"/>
          <a:sy n="111" d="100"/>
        </p:scale>
        <p:origin x="39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2D77124-9228-4491-B49E-745C1A77F003}" type="datetimeFigureOut">
              <a:rPr lang="bg-BG" smtClean="0"/>
              <a:t>2.10.2019 г.</a:t>
            </a:fld>
            <a:endParaRPr lang="bg-BG"/>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1221AA4-CBD9-4821-961F-E068D0D77464}" type="slidenum">
              <a:rPr lang="bg-BG" smtClean="0"/>
              <a:t>‹#›</a:t>
            </a:fld>
            <a:endParaRPr lang="bg-BG"/>
          </a:p>
        </p:txBody>
      </p:sp>
    </p:spTree>
    <p:extLst>
      <p:ext uri="{BB962C8B-B14F-4D97-AF65-F5344CB8AC3E}">
        <p14:creationId xmlns:p14="http://schemas.microsoft.com/office/powerpoint/2010/main" val="1098481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Коридор Западни Балкани ? </a:t>
            </a:r>
            <a:endParaRPr lang="en-US" dirty="0"/>
          </a:p>
        </p:txBody>
      </p:sp>
      <p:sp>
        <p:nvSpPr>
          <p:cNvPr id="4" name="Slide Number Placeholder 3"/>
          <p:cNvSpPr>
            <a:spLocks noGrp="1"/>
          </p:cNvSpPr>
          <p:nvPr>
            <p:ph type="sldNum" sz="quarter" idx="5"/>
          </p:nvPr>
        </p:nvSpPr>
        <p:spPr/>
        <p:txBody>
          <a:bodyPr/>
          <a:lstStyle/>
          <a:p>
            <a:fld id="{893B0CF2-7F87-4E02-A248-870047730F99}" type="slidenum">
              <a:rPr lang="en-US" smtClean="0"/>
              <a:t>3</a:t>
            </a:fld>
            <a:endParaRPr lang="en-US" dirty="0"/>
          </a:p>
        </p:txBody>
      </p:sp>
    </p:spTree>
    <p:extLst>
      <p:ext uri="{BB962C8B-B14F-4D97-AF65-F5344CB8AC3E}">
        <p14:creationId xmlns:p14="http://schemas.microsoft.com/office/powerpoint/2010/main" val="1753351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fld id="{893B0CF2-7F87-4E02-A248-870047730F99}" type="slidenum">
              <a:rPr lang="en-US" smtClean="0"/>
              <a:t>22</a:t>
            </a:fld>
            <a:endParaRPr lang="en-US" dirty="0"/>
          </a:p>
        </p:txBody>
      </p:sp>
    </p:spTree>
    <p:extLst>
      <p:ext uri="{BB962C8B-B14F-4D97-AF65-F5344CB8AC3E}">
        <p14:creationId xmlns:p14="http://schemas.microsoft.com/office/powerpoint/2010/main" val="311625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fld id="{893B0CF2-7F87-4E02-A248-870047730F99}" type="slidenum">
              <a:rPr lang="en-US" smtClean="0"/>
              <a:t>23</a:t>
            </a:fld>
            <a:endParaRPr lang="en-US" dirty="0"/>
          </a:p>
        </p:txBody>
      </p:sp>
    </p:spTree>
    <p:extLst>
      <p:ext uri="{BB962C8B-B14F-4D97-AF65-F5344CB8AC3E}">
        <p14:creationId xmlns:p14="http://schemas.microsoft.com/office/powerpoint/2010/main" val="3801161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fld id="{893B0CF2-7F87-4E02-A248-870047730F99}" type="slidenum">
              <a:rPr lang="en-US" smtClean="0"/>
              <a:t>24</a:t>
            </a:fld>
            <a:endParaRPr lang="en-US" dirty="0"/>
          </a:p>
        </p:txBody>
      </p:sp>
    </p:spTree>
    <p:extLst>
      <p:ext uri="{BB962C8B-B14F-4D97-AF65-F5344CB8AC3E}">
        <p14:creationId xmlns:p14="http://schemas.microsoft.com/office/powerpoint/2010/main" val="1076135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fld id="{893B0CF2-7F87-4E02-A248-870047730F99}" type="slidenum">
              <a:rPr lang="en-US" smtClean="0"/>
              <a:t>25</a:t>
            </a:fld>
            <a:endParaRPr lang="en-US" dirty="0"/>
          </a:p>
        </p:txBody>
      </p:sp>
    </p:spTree>
    <p:extLst>
      <p:ext uri="{BB962C8B-B14F-4D97-AF65-F5344CB8AC3E}">
        <p14:creationId xmlns:p14="http://schemas.microsoft.com/office/powerpoint/2010/main" val="435986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fld id="{893B0CF2-7F87-4E02-A248-870047730F99}" type="slidenum">
              <a:rPr lang="en-US" smtClean="0"/>
              <a:t>26</a:t>
            </a:fld>
            <a:endParaRPr lang="en-US" dirty="0"/>
          </a:p>
        </p:txBody>
      </p:sp>
    </p:spTree>
    <p:extLst>
      <p:ext uri="{BB962C8B-B14F-4D97-AF65-F5344CB8AC3E}">
        <p14:creationId xmlns:p14="http://schemas.microsoft.com/office/powerpoint/2010/main" val="816454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fld id="{893B0CF2-7F87-4E02-A248-870047730F99}" type="slidenum">
              <a:rPr lang="en-US" smtClean="0"/>
              <a:t>27</a:t>
            </a:fld>
            <a:endParaRPr lang="en-US" dirty="0"/>
          </a:p>
        </p:txBody>
      </p:sp>
    </p:spTree>
    <p:extLst>
      <p:ext uri="{BB962C8B-B14F-4D97-AF65-F5344CB8AC3E}">
        <p14:creationId xmlns:p14="http://schemas.microsoft.com/office/powerpoint/2010/main" val="774410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fld id="{893B0CF2-7F87-4E02-A248-870047730F99}" type="slidenum">
              <a:rPr lang="en-US" smtClean="0"/>
              <a:t>28</a:t>
            </a:fld>
            <a:endParaRPr lang="en-US" dirty="0"/>
          </a:p>
        </p:txBody>
      </p:sp>
    </p:spTree>
    <p:extLst>
      <p:ext uri="{BB962C8B-B14F-4D97-AF65-F5344CB8AC3E}">
        <p14:creationId xmlns:p14="http://schemas.microsoft.com/office/powerpoint/2010/main" val="3283254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200" b="1" kern="1200" dirty="0">
                <a:ln>
                  <a:noFill/>
                </a:ln>
                <a:effectLst/>
              </a:rPr>
              <a:t>Обща разгъната дължина на железния път – 6458 </a:t>
            </a:r>
            <a:r>
              <a:rPr lang="fr-FR" sz="1200" b="1" kern="1200" dirty="0">
                <a:ln>
                  <a:noFill/>
                </a:ln>
                <a:effectLst/>
              </a:rPr>
              <a:t>km</a:t>
            </a:r>
            <a:endParaRPr lang="bg-BG" sz="1200" b="1" kern="1200" dirty="0">
              <a:ln>
                <a:noFill/>
              </a:ln>
              <a:effectLst/>
            </a:endParaRPr>
          </a:p>
          <a:p>
            <a:endParaRPr lang="bg-BG" dirty="0"/>
          </a:p>
        </p:txBody>
      </p:sp>
      <p:sp>
        <p:nvSpPr>
          <p:cNvPr id="4" name="Slide Number Placeholder 3"/>
          <p:cNvSpPr>
            <a:spLocks noGrp="1"/>
          </p:cNvSpPr>
          <p:nvPr>
            <p:ph type="sldNum" sz="quarter" idx="5"/>
          </p:nvPr>
        </p:nvSpPr>
        <p:spPr/>
        <p:txBody>
          <a:bodyPr/>
          <a:lstStyle/>
          <a:p>
            <a:fld id="{893B0CF2-7F87-4E02-A248-870047730F99}" type="slidenum">
              <a:rPr lang="en-US" smtClean="0"/>
              <a:t>4</a:t>
            </a:fld>
            <a:endParaRPr lang="en-US" dirty="0"/>
          </a:p>
        </p:txBody>
      </p:sp>
    </p:spTree>
    <p:extLst>
      <p:ext uri="{BB962C8B-B14F-4D97-AF65-F5344CB8AC3E}">
        <p14:creationId xmlns:p14="http://schemas.microsoft.com/office/powerpoint/2010/main" val="1814718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B0CF2-7F87-4E02-A248-870047730F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612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Voluyak</a:t>
            </a:r>
            <a:r>
              <a:rPr lang="en-GB" dirty="0"/>
              <a:t> – Dragoman </a:t>
            </a:r>
            <a:endParaRPr lang="bg-BG" dirty="0"/>
          </a:p>
        </p:txBody>
      </p:sp>
      <p:sp>
        <p:nvSpPr>
          <p:cNvPr id="4" name="Slide Number Placeholder 3"/>
          <p:cNvSpPr>
            <a:spLocks noGrp="1"/>
          </p:cNvSpPr>
          <p:nvPr>
            <p:ph type="sldNum" sz="quarter" idx="5"/>
          </p:nvPr>
        </p:nvSpPr>
        <p:spPr/>
        <p:txBody>
          <a:bodyPr/>
          <a:lstStyle/>
          <a:p>
            <a:fld id="{893B0CF2-7F87-4E02-A248-870047730F99}" type="slidenum">
              <a:rPr lang="en-US" smtClean="0"/>
              <a:t>15</a:t>
            </a:fld>
            <a:endParaRPr lang="en-US" dirty="0"/>
          </a:p>
        </p:txBody>
      </p:sp>
    </p:spTree>
    <p:extLst>
      <p:ext uri="{BB962C8B-B14F-4D97-AF65-F5344CB8AC3E}">
        <p14:creationId xmlns:p14="http://schemas.microsoft.com/office/powerpoint/2010/main" val="3552528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bg-BG" sz="1800" b="0" kern="1200" dirty="0">
              <a:solidFill>
                <a:schemeClr val="accent1">
                  <a:lumMod val="60000"/>
                  <a:lumOff val="40000"/>
                </a:schemeClr>
              </a:solidFill>
              <a:latin typeface="Trebuchet MS" panose="020B0603020202020204"/>
              <a:ea typeface="+mn-ea"/>
              <a:cs typeface="+mn-cs"/>
            </a:endParaRPr>
          </a:p>
        </p:txBody>
      </p:sp>
      <p:sp>
        <p:nvSpPr>
          <p:cNvPr id="4" name="Slide Number Placeholder 3"/>
          <p:cNvSpPr>
            <a:spLocks noGrp="1"/>
          </p:cNvSpPr>
          <p:nvPr>
            <p:ph type="sldNum" sz="quarter" idx="5"/>
          </p:nvPr>
        </p:nvSpPr>
        <p:spPr/>
        <p:txBody>
          <a:bodyPr/>
          <a:lstStyle/>
          <a:p>
            <a:fld id="{893B0CF2-7F87-4E02-A248-870047730F99}" type="slidenum">
              <a:rPr lang="en-US" smtClean="0"/>
              <a:t>17</a:t>
            </a:fld>
            <a:endParaRPr lang="en-US" dirty="0"/>
          </a:p>
        </p:txBody>
      </p:sp>
    </p:spTree>
    <p:extLst>
      <p:ext uri="{BB962C8B-B14F-4D97-AF65-F5344CB8AC3E}">
        <p14:creationId xmlns:p14="http://schemas.microsoft.com/office/powerpoint/2010/main" val="1039549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fld id="{893B0CF2-7F87-4E02-A248-870047730F99}" type="slidenum">
              <a:rPr lang="en-US" smtClean="0"/>
              <a:t>18</a:t>
            </a:fld>
            <a:endParaRPr lang="en-US" dirty="0"/>
          </a:p>
        </p:txBody>
      </p:sp>
    </p:spTree>
    <p:extLst>
      <p:ext uri="{BB962C8B-B14F-4D97-AF65-F5344CB8AC3E}">
        <p14:creationId xmlns:p14="http://schemas.microsoft.com/office/powerpoint/2010/main" val="3289466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bg-BG" sz="1800" b="1" kern="1200" dirty="0">
              <a:solidFill>
                <a:schemeClr val="accent1">
                  <a:lumMod val="60000"/>
                  <a:lumOff val="40000"/>
                </a:schemeClr>
              </a:solidFill>
              <a:latin typeface="Trebuchet MS" panose="020B0603020202020204"/>
              <a:ea typeface="+mn-ea"/>
              <a:cs typeface="+mn-cs"/>
            </a:endParaRPr>
          </a:p>
        </p:txBody>
      </p:sp>
      <p:sp>
        <p:nvSpPr>
          <p:cNvPr id="4" name="Slide Number Placeholder 3"/>
          <p:cNvSpPr>
            <a:spLocks noGrp="1"/>
          </p:cNvSpPr>
          <p:nvPr>
            <p:ph type="sldNum" sz="quarter" idx="5"/>
          </p:nvPr>
        </p:nvSpPr>
        <p:spPr/>
        <p:txBody>
          <a:bodyPr/>
          <a:lstStyle/>
          <a:p>
            <a:fld id="{893B0CF2-7F87-4E02-A248-870047730F99}" type="slidenum">
              <a:rPr lang="en-US" smtClean="0"/>
              <a:t>19</a:t>
            </a:fld>
            <a:endParaRPr lang="en-US" dirty="0"/>
          </a:p>
        </p:txBody>
      </p:sp>
    </p:spTree>
    <p:extLst>
      <p:ext uri="{BB962C8B-B14F-4D97-AF65-F5344CB8AC3E}">
        <p14:creationId xmlns:p14="http://schemas.microsoft.com/office/powerpoint/2010/main" val="1379426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B0CF2-7F87-4E02-A248-870047730F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53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fld id="{893B0CF2-7F87-4E02-A248-870047730F99}" type="slidenum">
              <a:rPr lang="en-US" smtClean="0"/>
              <a:t>21</a:t>
            </a:fld>
            <a:endParaRPr lang="en-US" dirty="0"/>
          </a:p>
        </p:txBody>
      </p:sp>
    </p:spTree>
    <p:extLst>
      <p:ext uri="{BB962C8B-B14F-4D97-AF65-F5344CB8AC3E}">
        <p14:creationId xmlns:p14="http://schemas.microsoft.com/office/powerpoint/2010/main" val="168866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DF955-6504-4DAF-8A15-8311990226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bg-BG"/>
          </a:p>
        </p:txBody>
      </p:sp>
      <p:sp>
        <p:nvSpPr>
          <p:cNvPr id="3" name="Subtitle 2">
            <a:extLst>
              <a:ext uri="{FF2B5EF4-FFF2-40B4-BE49-F238E27FC236}">
                <a16:creationId xmlns:a16="http://schemas.microsoft.com/office/drawing/2014/main" id="{0BFF0EDE-2221-4ACD-B002-BBF4A8CD6D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bg-BG"/>
          </a:p>
        </p:txBody>
      </p:sp>
      <p:sp>
        <p:nvSpPr>
          <p:cNvPr id="4" name="Date Placeholder 3">
            <a:extLst>
              <a:ext uri="{FF2B5EF4-FFF2-40B4-BE49-F238E27FC236}">
                <a16:creationId xmlns:a16="http://schemas.microsoft.com/office/drawing/2014/main" id="{E1982CD5-76AC-4B14-A632-BC83E68CCC90}"/>
              </a:ext>
            </a:extLst>
          </p:cNvPr>
          <p:cNvSpPr>
            <a:spLocks noGrp="1"/>
          </p:cNvSpPr>
          <p:nvPr>
            <p:ph type="dt" sz="half" idx="10"/>
          </p:nvPr>
        </p:nvSpPr>
        <p:spPr/>
        <p:txBody>
          <a:bodyPr/>
          <a:lstStyle/>
          <a:p>
            <a:fld id="{CC3BE2F6-A668-4693-889A-2F370FF10EC6}" type="datetimeFigureOut">
              <a:rPr lang="bg-BG" smtClean="0"/>
              <a:t>2.10.2019 г.</a:t>
            </a:fld>
            <a:endParaRPr lang="bg-BG" dirty="0"/>
          </a:p>
        </p:txBody>
      </p:sp>
      <p:sp>
        <p:nvSpPr>
          <p:cNvPr id="5" name="Footer Placeholder 4">
            <a:extLst>
              <a:ext uri="{FF2B5EF4-FFF2-40B4-BE49-F238E27FC236}">
                <a16:creationId xmlns:a16="http://schemas.microsoft.com/office/drawing/2014/main" id="{13E4EE1C-EAF0-44D9-955F-6DA6B3EF7DE7}"/>
              </a:ext>
            </a:extLst>
          </p:cNvPr>
          <p:cNvSpPr>
            <a:spLocks noGrp="1"/>
          </p:cNvSpPr>
          <p:nvPr>
            <p:ph type="ftr" sz="quarter" idx="11"/>
          </p:nvPr>
        </p:nvSpPr>
        <p:spPr/>
        <p:txBody>
          <a:bodyPr/>
          <a:lstStyle/>
          <a:p>
            <a:endParaRPr lang="bg-BG" dirty="0"/>
          </a:p>
        </p:txBody>
      </p:sp>
      <p:sp>
        <p:nvSpPr>
          <p:cNvPr id="6" name="Slide Number Placeholder 5">
            <a:extLst>
              <a:ext uri="{FF2B5EF4-FFF2-40B4-BE49-F238E27FC236}">
                <a16:creationId xmlns:a16="http://schemas.microsoft.com/office/drawing/2014/main" id="{9FBA57EB-788D-4760-B6BE-2DA30AE8FE53}"/>
              </a:ext>
            </a:extLst>
          </p:cNvPr>
          <p:cNvSpPr>
            <a:spLocks noGrp="1"/>
          </p:cNvSpPr>
          <p:nvPr>
            <p:ph type="sldNum" sz="quarter" idx="12"/>
          </p:nvPr>
        </p:nvSpPr>
        <p:spPr/>
        <p:txBody>
          <a:bodyPr/>
          <a:lstStyle/>
          <a:p>
            <a:fld id="{A989123A-2CAB-4F05-90A9-CB90C3E0D99F}" type="slidenum">
              <a:rPr lang="bg-BG" smtClean="0"/>
              <a:t>‹#›</a:t>
            </a:fld>
            <a:endParaRPr lang="bg-BG" dirty="0"/>
          </a:p>
        </p:txBody>
      </p:sp>
    </p:spTree>
    <p:extLst>
      <p:ext uri="{BB962C8B-B14F-4D97-AF65-F5344CB8AC3E}">
        <p14:creationId xmlns:p14="http://schemas.microsoft.com/office/powerpoint/2010/main" val="16447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72D4F-B0AA-4247-800B-4C44C7711197}"/>
              </a:ext>
            </a:extLst>
          </p:cNvPr>
          <p:cNvSpPr>
            <a:spLocks noGrp="1"/>
          </p:cNvSpPr>
          <p:nvPr>
            <p:ph type="title"/>
          </p:nvPr>
        </p:nvSpPr>
        <p:spPr/>
        <p:txBody>
          <a:bodyPr/>
          <a:lstStyle/>
          <a:p>
            <a:r>
              <a:rPr lang="en-US"/>
              <a:t>Click to edit Master title style</a:t>
            </a:r>
            <a:endParaRPr lang="bg-BG"/>
          </a:p>
        </p:txBody>
      </p:sp>
      <p:sp>
        <p:nvSpPr>
          <p:cNvPr id="3" name="Vertical Text Placeholder 2">
            <a:extLst>
              <a:ext uri="{FF2B5EF4-FFF2-40B4-BE49-F238E27FC236}">
                <a16:creationId xmlns:a16="http://schemas.microsoft.com/office/drawing/2014/main" id="{66A86A01-D9E9-4C28-9506-4F58C1CA32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a:extLst>
              <a:ext uri="{FF2B5EF4-FFF2-40B4-BE49-F238E27FC236}">
                <a16:creationId xmlns:a16="http://schemas.microsoft.com/office/drawing/2014/main" id="{DD76F718-8267-45FA-834A-8AACEB5028D6}"/>
              </a:ext>
            </a:extLst>
          </p:cNvPr>
          <p:cNvSpPr>
            <a:spLocks noGrp="1"/>
          </p:cNvSpPr>
          <p:nvPr>
            <p:ph type="dt" sz="half" idx="10"/>
          </p:nvPr>
        </p:nvSpPr>
        <p:spPr/>
        <p:txBody>
          <a:bodyPr/>
          <a:lstStyle/>
          <a:p>
            <a:fld id="{CC3BE2F6-A668-4693-889A-2F370FF10EC6}" type="datetimeFigureOut">
              <a:rPr lang="bg-BG" smtClean="0"/>
              <a:t>2.10.2019 г.</a:t>
            </a:fld>
            <a:endParaRPr lang="bg-BG" dirty="0"/>
          </a:p>
        </p:txBody>
      </p:sp>
      <p:sp>
        <p:nvSpPr>
          <p:cNvPr id="5" name="Footer Placeholder 4">
            <a:extLst>
              <a:ext uri="{FF2B5EF4-FFF2-40B4-BE49-F238E27FC236}">
                <a16:creationId xmlns:a16="http://schemas.microsoft.com/office/drawing/2014/main" id="{FC07FA89-7EE2-4D7C-98DC-23A6E2B1BC39}"/>
              </a:ext>
            </a:extLst>
          </p:cNvPr>
          <p:cNvSpPr>
            <a:spLocks noGrp="1"/>
          </p:cNvSpPr>
          <p:nvPr>
            <p:ph type="ftr" sz="quarter" idx="11"/>
          </p:nvPr>
        </p:nvSpPr>
        <p:spPr/>
        <p:txBody>
          <a:bodyPr/>
          <a:lstStyle/>
          <a:p>
            <a:endParaRPr lang="bg-BG" dirty="0"/>
          </a:p>
        </p:txBody>
      </p:sp>
      <p:sp>
        <p:nvSpPr>
          <p:cNvPr id="6" name="Slide Number Placeholder 5">
            <a:extLst>
              <a:ext uri="{FF2B5EF4-FFF2-40B4-BE49-F238E27FC236}">
                <a16:creationId xmlns:a16="http://schemas.microsoft.com/office/drawing/2014/main" id="{A51DBE8D-9ADF-4815-80CF-D0A3AA87F1D6}"/>
              </a:ext>
            </a:extLst>
          </p:cNvPr>
          <p:cNvSpPr>
            <a:spLocks noGrp="1"/>
          </p:cNvSpPr>
          <p:nvPr>
            <p:ph type="sldNum" sz="quarter" idx="12"/>
          </p:nvPr>
        </p:nvSpPr>
        <p:spPr/>
        <p:txBody>
          <a:bodyPr/>
          <a:lstStyle/>
          <a:p>
            <a:fld id="{A989123A-2CAB-4F05-90A9-CB90C3E0D99F}" type="slidenum">
              <a:rPr lang="bg-BG" smtClean="0"/>
              <a:t>‹#›</a:t>
            </a:fld>
            <a:endParaRPr lang="bg-BG" dirty="0"/>
          </a:p>
        </p:txBody>
      </p:sp>
    </p:spTree>
    <p:extLst>
      <p:ext uri="{BB962C8B-B14F-4D97-AF65-F5344CB8AC3E}">
        <p14:creationId xmlns:p14="http://schemas.microsoft.com/office/powerpoint/2010/main" val="4011504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4439D9-A62D-4B40-8A2F-81FBA6D7C0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bg-BG"/>
          </a:p>
        </p:txBody>
      </p:sp>
      <p:sp>
        <p:nvSpPr>
          <p:cNvPr id="3" name="Vertical Text Placeholder 2">
            <a:extLst>
              <a:ext uri="{FF2B5EF4-FFF2-40B4-BE49-F238E27FC236}">
                <a16:creationId xmlns:a16="http://schemas.microsoft.com/office/drawing/2014/main" id="{51BCF8D3-9C9C-49CF-A8F1-9426D69986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a:extLst>
              <a:ext uri="{FF2B5EF4-FFF2-40B4-BE49-F238E27FC236}">
                <a16:creationId xmlns:a16="http://schemas.microsoft.com/office/drawing/2014/main" id="{DC55805E-84BF-44EB-8A5C-8DE0764FB9B5}"/>
              </a:ext>
            </a:extLst>
          </p:cNvPr>
          <p:cNvSpPr>
            <a:spLocks noGrp="1"/>
          </p:cNvSpPr>
          <p:nvPr>
            <p:ph type="dt" sz="half" idx="10"/>
          </p:nvPr>
        </p:nvSpPr>
        <p:spPr/>
        <p:txBody>
          <a:bodyPr/>
          <a:lstStyle/>
          <a:p>
            <a:fld id="{CC3BE2F6-A668-4693-889A-2F370FF10EC6}" type="datetimeFigureOut">
              <a:rPr lang="bg-BG" smtClean="0"/>
              <a:t>2.10.2019 г.</a:t>
            </a:fld>
            <a:endParaRPr lang="bg-BG" dirty="0"/>
          </a:p>
        </p:txBody>
      </p:sp>
      <p:sp>
        <p:nvSpPr>
          <p:cNvPr id="5" name="Footer Placeholder 4">
            <a:extLst>
              <a:ext uri="{FF2B5EF4-FFF2-40B4-BE49-F238E27FC236}">
                <a16:creationId xmlns:a16="http://schemas.microsoft.com/office/drawing/2014/main" id="{5B44E50B-B38E-4F7B-A54D-589C1CE029C8}"/>
              </a:ext>
            </a:extLst>
          </p:cNvPr>
          <p:cNvSpPr>
            <a:spLocks noGrp="1"/>
          </p:cNvSpPr>
          <p:nvPr>
            <p:ph type="ftr" sz="quarter" idx="11"/>
          </p:nvPr>
        </p:nvSpPr>
        <p:spPr/>
        <p:txBody>
          <a:bodyPr/>
          <a:lstStyle/>
          <a:p>
            <a:endParaRPr lang="bg-BG" dirty="0"/>
          </a:p>
        </p:txBody>
      </p:sp>
      <p:sp>
        <p:nvSpPr>
          <p:cNvPr id="6" name="Slide Number Placeholder 5">
            <a:extLst>
              <a:ext uri="{FF2B5EF4-FFF2-40B4-BE49-F238E27FC236}">
                <a16:creationId xmlns:a16="http://schemas.microsoft.com/office/drawing/2014/main" id="{8DB87639-FF03-4B62-94DB-CD2C8166F69A}"/>
              </a:ext>
            </a:extLst>
          </p:cNvPr>
          <p:cNvSpPr>
            <a:spLocks noGrp="1"/>
          </p:cNvSpPr>
          <p:nvPr>
            <p:ph type="sldNum" sz="quarter" idx="12"/>
          </p:nvPr>
        </p:nvSpPr>
        <p:spPr/>
        <p:txBody>
          <a:bodyPr/>
          <a:lstStyle/>
          <a:p>
            <a:fld id="{A989123A-2CAB-4F05-90A9-CB90C3E0D99F}" type="slidenum">
              <a:rPr lang="bg-BG" smtClean="0"/>
              <a:t>‹#›</a:t>
            </a:fld>
            <a:endParaRPr lang="bg-BG" dirty="0"/>
          </a:p>
        </p:txBody>
      </p:sp>
    </p:spTree>
    <p:extLst>
      <p:ext uri="{BB962C8B-B14F-4D97-AF65-F5344CB8AC3E}">
        <p14:creationId xmlns:p14="http://schemas.microsoft.com/office/powerpoint/2010/main" val="13186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0F1B0-3B32-4D2A-ABA9-74E9F19AC15D}"/>
              </a:ext>
            </a:extLst>
          </p:cNvPr>
          <p:cNvSpPr>
            <a:spLocks noGrp="1"/>
          </p:cNvSpPr>
          <p:nvPr>
            <p:ph type="title"/>
          </p:nvPr>
        </p:nvSpPr>
        <p:spPr/>
        <p:txBody>
          <a:bodyPr/>
          <a:lstStyle/>
          <a:p>
            <a:r>
              <a:rPr lang="en-US"/>
              <a:t>Click to edit Master title style</a:t>
            </a:r>
            <a:endParaRPr lang="bg-BG"/>
          </a:p>
        </p:txBody>
      </p:sp>
      <p:sp>
        <p:nvSpPr>
          <p:cNvPr id="3" name="Content Placeholder 2">
            <a:extLst>
              <a:ext uri="{FF2B5EF4-FFF2-40B4-BE49-F238E27FC236}">
                <a16:creationId xmlns:a16="http://schemas.microsoft.com/office/drawing/2014/main" id="{570D2D21-D2EE-4BE9-8A7B-88644F894D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a:extLst>
              <a:ext uri="{FF2B5EF4-FFF2-40B4-BE49-F238E27FC236}">
                <a16:creationId xmlns:a16="http://schemas.microsoft.com/office/drawing/2014/main" id="{2078B53B-58D2-4D74-88CC-E4ABFA5D9C4B}"/>
              </a:ext>
            </a:extLst>
          </p:cNvPr>
          <p:cNvSpPr>
            <a:spLocks noGrp="1"/>
          </p:cNvSpPr>
          <p:nvPr>
            <p:ph type="dt" sz="half" idx="10"/>
          </p:nvPr>
        </p:nvSpPr>
        <p:spPr/>
        <p:txBody>
          <a:bodyPr/>
          <a:lstStyle/>
          <a:p>
            <a:fld id="{CC3BE2F6-A668-4693-889A-2F370FF10EC6}" type="datetimeFigureOut">
              <a:rPr lang="bg-BG" smtClean="0"/>
              <a:t>2.10.2019 г.</a:t>
            </a:fld>
            <a:endParaRPr lang="bg-BG" dirty="0"/>
          </a:p>
        </p:txBody>
      </p:sp>
      <p:sp>
        <p:nvSpPr>
          <p:cNvPr id="5" name="Footer Placeholder 4">
            <a:extLst>
              <a:ext uri="{FF2B5EF4-FFF2-40B4-BE49-F238E27FC236}">
                <a16:creationId xmlns:a16="http://schemas.microsoft.com/office/drawing/2014/main" id="{E02FA0CC-BA20-45F5-A7C3-2D96883B6C25}"/>
              </a:ext>
            </a:extLst>
          </p:cNvPr>
          <p:cNvSpPr>
            <a:spLocks noGrp="1"/>
          </p:cNvSpPr>
          <p:nvPr>
            <p:ph type="ftr" sz="quarter" idx="11"/>
          </p:nvPr>
        </p:nvSpPr>
        <p:spPr/>
        <p:txBody>
          <a:bodyPr/>
          <a:lstStyle/>
          <a:p>
            <a:endParaRPr lang="bg-BG" dirty="0"/>
          </a:p>
        </p:txBody>
      </p:sp>
      <p:sp>
        <p:nvSpPr>
          <p:cNvPr id="6" name="Slide Number Placeholder 5">
            <a:extLst>
              <a:ext uri="{FF2B5EF4-FFF2-40B4-BE49-F238E27FC236}">
                <a16:creationId xmlns:a16="http://schemas.microsoft.com/office/drawing/2014/main" id="{32E7149E-D320-42D3-86F8-A21207EF0600}"/>
              </a:ext>
            </a:extLst>
          </p:cNvPr>
          <p:cNvSpPr>
            <a:spLocks noGrp="1"/>
          </p:cNvSpPr>
          <p:nvPr>
            <p:ph type="sldNum" sz="quarter" idx="12"/>
          </p:nvPr>
        </p:nvSpPr>
        <p:spPr/>
        <p:txBody>
          <a:bodyPr/>
          <a:lstStyle/>
          <a:p>
            <a:fld id="{A989123A-2CAB-4F05-90A9-CB90C3E0D99F}" type="slidenum">
              <a:rPr lang="bg-BG" smtClean="0"/>
              <a:t>‹#›</a:t>
            </a:fld>
            <a:endParaRPr lang="bg-BG" dirty="0"/>
          </a:p>
        </p:txBody>
      </p:sp>
    </p:spTree>
    <p:extLst>
      <p:ext uri="{BB962C8B-B14F-4D97-AF65-F5344CB8AC3E}">
        <p14:creationId xmlns:p14="http://schemas.microsoft.com/office/powerpoint/2010/main" val="29103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75EC3-FA58-4E01-825A-2E1F5385E1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bg-BG"/>
          </a:p>
        </p:txBody>
      </p:sp>
      <p:sp>
        <p:nvSpPr>
          <p:cNvPr id="3" name="Text Placeholder 2">
            <a:extLst>
              <a:ext uri="{FF2B5EF4-FFF2-40B4-BE49-F238E27FC236}">
                <a16:creationId xmlns:a16="http://schemas.microsoft.com/office/drawing/2014/main" id="{87C7780D-20E1-4828-B63E-5F2E4C6707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916FA3-E274-4842-BF6D-2AAB487C5F03}"/>
              </a:ext>
            </a:extLst>
          </p:cNvPr>
          <p:cNvSpPr>
            <a:spLocks noGrp="1"/>
          </p:cNvSpPr>
          <p:nvPr>
            <p:ph type="dt" sz="half" idx="10"/>
          </p:nvPr>
        </p:nvSpPr>
        <p:spPr/>
        <p:txBody>
          <a:bodyPr/>
          <a:lstStyle/>
          <a:p>
            <a:fld id="{CC3BE2F6-A668-4693-889A-2F370FF10EC6}" type="datetimeFigureOut">
              <a:rPr lang="bg-BG" smtClean="0"/>
              <a:t>2.10.2019 г.</a:t>
            </a:fld>
            <a:endParaRPr lang="bg-BG" dirty="0"/>
          </a:p>
        </p:txBody>
      </p:sp>
      <p:sp>
        <p:nvSpPr>
          <p:cNvPr id="5" name="Footer Placeholder 4">
            <a:extLst>
              <a:ext uri="{FF2B5EF4-FFF2-40B4-BE49-F238E27FC236}">
                <a16:creationId xmlns:a16="http://schemas.microsoft.com/office/drawing/2014/main" id="{11863881-F96A-40BA-A6E8-E14C2707A4F7}"/>
              </a:ext>
            </a:extLst>
          </p:cNvPr>
          <p:cNvSpPr>
            <a:spLocks noGrp="1"/>
          </p:cNvSpPr>
          <p:nvPr>
            <p:ph type="ftr" sz="quarter" idx="11"/>
          </p:nvPr>
        </p:nvSpPr>
        <p:spPr/>
        <p:txBody>
          <a:bodyPr/>
          <a:lstStyle/>
          <a:p>
            <a:endParaRPr lang="bg-BG" dirty="0"/>
          </a:p>
        </p:txBody>
      </p:sp>
      <p:sp>
        <p:nvSpPr>
          <p:cNvPr id="6" name="Slide Number Placeholder 5">
            <a:extLst>
              <a:ext uri="{FF2B5EF4-FFF2-40B4-BE49-F238E27FC236}">
                <a16:creationId xmlns:a16="http://schemas.microsoft.com/office/drawing/2014/main" id="{B12B05DB-9B65-4AD5-9813-961D5F488909}"/>
              </a:ext>
            </a:extLst>
          </p:cNvPr>
          <p:cNvSpPr>
            <a:spLocks noGrp="1"/>
          </p:cNvSpPr>
          <p:nvPr>
            <p:ph type="sldNum" sz="quarter" idx="12"/>
          </p:nvPr>
        </p:nvSpPr>
        <p:spPr/>
        <p:txBody>
          <a:bodyPr/>
          <a:lstStyle/>
          <a:p>
            <a:fld id="{A989123A-2CAB-4F05-90A9-CB90C3E0D99F}" type="slidenum">
              <a:rPr lang="bg-BG" smtClean="0"/>
              <a:t>‹#›</a:t>
            </a:fld>
            <a:endParaRPr lang="bg-BG" dirty="0"/>
          </a:p>
        </p:txBody>
      </p:sp>
    </p:spTree>
    <p:extLst>
      <p:ext uri="{BB962C8B-B14F-4D97-AF65-F5344CB8AC3E}">
        <p14:creationId xmlns:p14="http://schemas.microsoft.com/office/powerpoint/2010/main" val="257120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FAFCB-00C7-4D97-8D85-7FD3F9E50726}"/>
              </a:ext>
            </a:extLst>
          </p:cNvPr>
          <p:cNvSpPr>
            <a:spLocks noGrp="1"/>
          </p:cNvSpPr>
          <p:nvPr>
            <p:ph type="title"/>
          </p:nvPr>
        </p:nvSpPr>
        <p:spPr/>
        <p:txBody>
          <a:bodyPr/>
          <a:lstStyle/>
          <a:p>
            <a:r>
              <a:rPr lang="en-US"/>
              <a:t>Click to edit Master title style</a:t>
            </a:r>
            <a:endParaRPr lang="bg-BG"/>
          </a:p>
        </p:txBody>
      </p:sp>
      <p:sp>
        <p:nvSpPr>
          <p:cNvPr id="3" name="Content Placeholder 2">
            <a:extLst>
              <a:ext uri="{FF2B5EF4-FFF2-40B4-BE49-F238E27FC236}">
                <a16:creationId xmlns:a16="http://schemas.microsoft.com/office/drawing/2014/main" id="{5B48A424-CC08-4247-B54F-F697671B34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Content Placeholder 3">
            <a:extLst>
              <a:ext uri="{FF2B5EF4-FFF2-40B4-BE49-F238E27FC236}">
                <a16:creationId xmlns:a16="http://schemas.microsoft.com/office/drawing/2014/main" id="{5CB5B7AB-F857-4272-94EE-3BDBB60ECF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5" name="Date Placeholder 4">
            <a:extLst>
              <a:ext uri="{FF2B5EF4-FFF2-40B4-BE49-F238E27FC236}">
                <a16:creationId xmlns:a16="http://schemas.microsoft.com/office/drawing/2014/main" id="{617AA4E7-4592-4398-8A66-7180A5541131}"/>
              </a:ext>
            </a:extLst>
          </p:cNvPr>
          <p:cNvSpPr>
            <a:spLocks noGrp="1"/>
          </p:cNvSpPr>
          <p:nvPr>
            <p:ph type="dt" sz="half" idx="10"/>
          </p:nvPr>
        </p:nvSpPr>
        <p:spPr/>
        <p:txBody>
          <a:bodyPr/>
          <a:lstStyle/>
          <a:p>
            <a:fld id="{CC3BE2F6-A668-4693-889A-2F370FF10EC6}" type="datetimeFigureOut">
              <a:rPr lang="bg-BG" smtClean="0"/>
              <a:t>2.10.2019 г.</a:t>
            </a:fld>
            <a:endParaRPr lang="bg-BG" dirty="0"/>
          </a:p>
        </p:txBody>
      </p:sp>
      <p:sp>
        <p:nvSpPr>
          <p:cNvPr id="6" name="Footer Placeholder 5">
            <a:extLst>
              <a:ext uri="{FF2B5EF4-FFF2-40B4-BE49-F238E27FC236}">
                <a16:creationId xmlns:a16="http://schemas.microsoft.com/office/drawing/2014/main" id="{478147B1-0888-4592-B4F8-D385C79E7438}"/>
              </a:ext>
            </a:extLst>
          </p:cNvPr>
          <p:cNvSpPr>
            <a:spLocks noGrp="1"/>
          </p:cNvSpPr>
          <p:nvPr>
            <p:ph type="ftr" sz="quarter" idx="11"/>
          </p:nvPr>
        </p:nvSpPr>
        <p:spPr/>
        <p:txBody>
          <a:bodyPr/>
          <a:lstStyle/>
          <a:p>
            <a:endParaRPr lang="bg-BG" dirty="0"/>
          </a:p>
        </p:txBody>
      </p:sp>
      <p:sp>
        <p:nvSpPr>
          <p:cNvPr id="7" name="Slide Number Placeholder 6">
            <a:extLst>
              <a:ext uri="{FF2B5EF4-FFF2-40B4-BE49-F238E27FC236}">
                <a16:creationId xmlns:a16="http://schemas.microsoft.com/office/drawing/2014/main" id="{ABF20340-5754-40A2-B286-F48CAA1B7E8B}"/>
              </a:ext>
            </a:extLst>
          </p:cNvPr>
          <p:cNvSpPr>
            <a:spLocks noGrp="1"/>
          </p:cNvSpPr>
          <p:nvPr>
            <p:ph type="sldNum" sz="quarter" idx="12"/>
          </p:nvPr>
        </p:nvSpPr>
        <p:spPr/>
        <p:txBody>
          <a:bodyPr/>
          <a:lstStyle/>
          <a:p>
            <a:fld id="{A989123A-2CAB-4F05-90A9-CB90C3E0D99F}" type="slidenum">
              <a:rPr lang="bg-BG" smtClean="0"/>
              <a:t>‹#›</a:t>
            </a:fld>
            <a:endParaRPr lang="bg-BG" dirty="0"/>
          </a:p>
        </p:txBody>
      </p:sp>
    </p:spTree>
    <p:extLst>
      <p:ext uri="{BB962C8B-B14F-4D97-AF65-F5344CB8AC3E}">
        <p14:creationId xmlns:p14="http://schemas.microsoft.com/office/powerpoint/2010/main" val="169834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472B-79AF-448C-99E3-442842FE7F4C}"/>
              </a:ext>
            </a:extLst>
          </p:cNvPr>
          <p:cNvSpPr>
            <a:spLocks noGrp="1"/>
          </p:cNvSpPr>
          <p:nvPr>
            <p:ph type="title"/>
          </p:nvPr>
        </p:nvSpPr>
        <p:spPr>
          <a:xfrm>
            <a:off x="839788" y="365125"/>
            <a:ext cx="10515600" cy="1325563"/>
          </a:xfrm>
        </p:spPr>
        <p:txBody>
          <a:bodyPr/>
          <a:lstStyle/>
          <a:p>
            <a:r>
              <a:rPr lang="en-US"/>
              <a:t>Click to edit Master title style</a:t>
            </a:r>
            <a:endParaRPr lang="bg-BG"/>
          </a:p>
        </p:txBody>
      </p:sp>
      <p:sp>
        <p:nvSpPr>
          <p:cNvPr id="3" name="Text Placeholder 2">
            <a:extLst>
              <a:ext uri="{FF2B5EF4-FFF2-40B4-BE49-F238E27FC236}">
                <a16:creationId xmlns:a16="http://schemas.microsoft.com/office/drawing/2014/main" id="{90AC5A1B-388E-4DD2-9749-2F30DCE9DF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59379-8E95-421D-83BD-E3FC5EF660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5" name="Text Placeholder 4">
            <a:extLst>
              <a:ext uri="{FF2B5EF4-FFF2-40B4-BE49-F238E27FC236}">
                <a16:creationId xmlns:a16="http://schemas.microsoft.com/office/drawing/2014/main" id="{03033D91-3C11-4CA6-814C-286335BE7F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DC796-71B7-4BA4-861B-00BA7C76FE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7" name="Date Placeholder 6">
            <a:extLst>
              <a:ext uri="{FF2B5EF4-FFF2-40B4-BE49-F238E27FC236}">
                <a16:creationId xmlns:a16="http://schemas.microsoft.com/office/drawing/2014/main" id="{1923C6B8-D0E4-43EF-93E0-3CAFF3D086A0}"/>
              </a:ext>
            </a:extLst>
          </p:cNvPr>
          <p:cNvSpPr>
            <a:spLocks noGrp="1"/>
          </p:cNvSpPr>
          <p:nvPr>
            <p:ph type="dt" sz="half" idx="10"/>
          </p:nvPr>
        </p:nvSpPr>
        <p:spPr/>
        <p:txBody>
          <a:bodyPr/>
          <a:lstStyle/>
          <a:p>
            <a:fld id="{CC3BE2F6-A668-4693-889A-2F370FF10EC6}" type="datetimeFigureOut">
              <a:rPr lang="bg-BG" smtClean="0"/>
              <a:t>2.10.2019 г.</a:t>
            </a:fld>
            <a:endParaRPr lang="bg-BG" dirty="0"/>
          </a:p>
        </p:txBody>
      </p:sp>
      <p:sp>
        <p:nvSpPr>
          <p:cNvPr id="8" name="Footer Placeholder 7">
            <a:extLst>
              <a:ext uri="{FF2B5EF4-FFF2-40B4-BE49-F238E27FC236}">
                <a16:creationId xmlns:a16="http://schemas.microsoft.com/office/drawing/2014/main" id="{4CB51B02-D042-468A-8405-E9437DC32F28}"/>
              </a:ext>
            </a:extLst>
          </p:cNvPr>
          <p:cNvSpPr>
            <a:spLocks noGrp="1"/>
          </p:cNvSpPr>
          <p:nvPr>
            <p:ph type="ftr" sz="quarter" idx="11"/>
          </p:nvPr>
        </p:nvSpPr>
        <p:spPr/>
        <p:txBody>
          <a:bodyPr/>
          <a:lstStyle/>
          <a:p>
            <a:endParaRPr lang="bg-BG" dirty="0"/>
          </a:p>
        </p:txBody>
      </p:sp>
      <p:sp>
        <p:nvSpPr>
          <p:cNvPr id="9" name="Slide Number Placeholder 8">
            <a:extLst>
              <a:ext uri="{FF2B5EF4-FFF2-40B4-BE49-F238E27FC236}">
                <a16:creationId xmlns:a16="http://schemas.microsoft.com/office/drawing/2014/main" id="{DA5A411F-E9EC-4912-97CC-BFEB45D710B6}"/>
              </a:ext>
            </a:extLst>
          </p:cNvPr>
          <p:cNvSpPr>
            <a:spLocks noGrp="1"/>
          </p:cNvSpPr>
          <p:nvPr>
            <p:ph type="sldNum" sz="quarter" idx="12"/>
          </p:nvPr>
        </p:nvSpPr>
        <p:spPr/>
        <p:txBody>
          <a:bodyPr/>
          <a:lstStyle/>
          <a:p>
            <a:fld id="{A989123A-2CAB-4F05-90A9-CB90C3E0D99F}" type="slidenum">
              <a:rPr lang="bg-BG" smtClean="0"/>
              <a:t>‹#›</a:t>
            </a:fld>
            <a:endParaRPr lang="bg-BG" dirty="0"/>
          </a:p>
        </p:txBody>
      </p:sp>
    </p:spTree>
    <p:extLst>
      <p:ext uri="{BB962C8B-B14F-4D97-AF65-F5344CB8AC3E}">
        <p14:creationId xmlns:p14="http://schemas.microsoft.com/office/powerpoint/2010/main" val="4074408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96D14-2A0B-4105-9F35-9377BDDC3228}"/>
              </a:ext>
            </a:extLst>
          </p:cNvPr>
          <p:cNvSpPr>
            <a:spLocks noGrp="1"/>
          </p:cNvSpPr>
          <p:nvPr>
            <p:ph type="title"/>
          </p:nvPr>
        </p:nvSpPr>
        <p:spPr/>
        <p:txBody>
          <a:bodyPr/>
          <a:lstStyle/>
          <a:p>
            <a:r>
              <a:rPr lang="en-US"/>
              <a:t>Click to edit Master title style</a:t>
            </a:r>
            <a:endParaRPr lang="bg-BG"/>
          </a:p>
        </p:txBody>
      </p:sp>
      <p:sp>
        <p:nvSpPr>
          <p:cNvPr id="3" name="Date Placeholder 2">
            <a:extLst>
              <a:ext uri="{FF2B5EF4-FFF2-40B4-BE49-F238E27FC236}">
                <a16:creationId xmlns:a16="http://schemas.microsoft.com/office/drawing/2014/main" id="{8DB602EF-225E-47E5-B916-557775FF75EE}"/>
              </a:ext>
            </a:extLst>
          </p:cNvPr>
          <p:cNvSpPr>
            <a:spLocks noGrp="1"/>
          </p:cNvSpPr>
          <p:nvPr>
            <p:ph type="dt" sz="half" idx="10"/>
          </p:nvPr>
        </p:nvSpPr>
        <p:spPr/>
        <p:txBody>
          <a:bodyPr/>
          <a:lstStyle/>
          <a:p>
            <a:fld id="{CC3BE2F6-A668-4693-889A-2F370FF10EC6}" type="datetimeFigureOut">
              <a:rPr lang="bg-BG" smtClean="0"/>
              <a:t>2.10.2019 г.</a:t>
            </a:fld>
            <a:endParaRPr lang="bg-BG" dirty="0"/>
          </a:p>
        </p:txBody>
      </p:sp>
      <p:sp>
        <p:nvSpPr>
          <p:cNvPr id="4" name="Footer Placeholder 3">
            <a:extLst>
              <a:ext uri="{FF2B5EF4-FFF2-40B4-BE49-F238E27FC236}">
                <a16:creationId xmlns:a16="http://schemas.microsoft.com/office/drawing/2014/main" id="{A889925D-F9FA-4B3D-8739-A68F26C3766B}"/>
              </a:ext>
            </a:extLst>
          </p:cNvPr>
          <p:cNvSpPr>
            <a:spLocks noGrp="1"/>
          </p:cNvSpPr>
          <p:nvPr>
            <p:ph type="ftr" sz="quarter" idx="11"/>
          </p:nvPr>
        </p:nvSpPr>
        <p:spPr/>
        <p:txBody>
          <a:bodyPr/>
          <a:lstStyle/>
          <a:p>
            <a:endParaRPr lang="bg-BG" dirty="0"/>
          </a:p>
        </p:txBody>
      </p:sp>
      <p:sp>
        <p:nvSpPr>
          <p:cNvPr id="5" name="Slide Number Placeholder 4">
            <a:extLst>
              <a:ext uri="{FF2B5EF4-FFF2-40B4-BE49-F238E27FC236}">
                <a16:creationId xmlns:a16="http://schemas.microsoft.com/office/drawing/2014/main" id="{E126E31C-512F-49A1-95CD-2494F693BA6D}"/>
              </a:ext>
            </a:extLst>
          </p:cNvPr>
          <p:cNvSpPr>
            <a:spLocks noGrp="1"/>
          </p:cNvSpPr>
          <p:nvPr>
            <p:ph type="sldNum" sz="quarter" idx="12"/>
          </p:nvPr>
        </p:nvSpPr>
        <p:spPr/>
        <p:txBody>
          <a:bodyPr/>
          <a:lstStyle/>
          <a:p>
            <a:fld id="{A989123A-2CAB-4F05-90A9-CB90C3E0D99F}" type="slidenum">
              <a:rPr lang="bg-BG" smtClean="0"/>
              <a:t>‹#›</a:t>
            </a:fld>
            <a:endParaRPr lang="bg-BG" dirty="0"/>
          </a:p>
        </p:txBody>
      </p:sp>
    </p:spTree>
    <p:extLst>
      <p:ext uri="{BB962C8B-B14F-4D97-AF65-F5344CB8AC3E}">
        <p14:creationId xmlns:p14="http://schemas.microsoft.com/office/powerpoint/2010/main" val="44540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B315DF-020B-4F84-9DB8-36E2D1FFC7BB}"/>
              </a:ext>
            </a:extLst>
          </p:cNvPr>
          <p:cNvSpPr>
            <a:spLocks noGrp="1"/>
          </p:cNvSpPr>
          <p:nvPr>
            <p:ph type="dt" sz="half" idx="10"/>
          </p:nvPr>
        </p:nvSpPr>
        <p:spPr/>
        <p:txBody>
          <a:bodyPr/>
          <a:lstStyle/>
          <a:p>
            <a:fld id="{CC3BE2F6-A668-4693-889A-2F370FF10EC6}" type="datetimeFigureOut">
              <a:rPr lang="bg-BG" smtClean="0"/>
              <a:t>2.10.2019 г.</a:t>
            </a:fld>
            <a:endParaRPr lang="bg-BG" dirty="0"/>
          </a:p>
        </p:txBody>
      </p:sp>
      <p:sp>
        <p:nvSpPr>
          <p:cNvPr id="3" name="Footer Placeholder 2">
            <a:extLst>
              <a:ext uri="{FF2B5EF4-FFF2-40B4-BE49-F238E27FC236}">
                <a16:creationId xmlns:a16="http://schemas.microsoft.com/office/drawing/2014/main" id="{016803E2-2E26-4FD9-A124-458D7C0DCF54}"/>
              </a:ext>
            </a:extLst>
          </p:cNvPr>
          <p:cNvSpPr>
            <a:spLocks noGrp="1"/>
          </p:cNvSpPr>
          <p:nvPr>
            <p:ph type="ftr" sz="quarter" idx="11"/>
          </p:nvPr>
        </p:nvSpPr>
        <p:spPr/>
        <p:txBody>
          <a:bodyPr/>
          <a:lstStyle/>
          <a:p>
            <a:endParaRPr lang="bg-BG" dirty="0"/>
          </a:p>
        </p:txBody>
      </p:sp>
      <p:sp>
        <p:nvSpPr>
          <p:cNvPr id="4" name="Slide Number Placeholder 3">
            <a:extLst>
              <a:ext uri="{FF2B5EF4-FFF2-40B4-BE49-F238E27FC236}">
                <a16:creationId xmlns:a16="http://schemas.microsoft.com/office/drawing/2014/main" id="{58D1768C-3032-4213-ACEE-2067345F08DC}"/>
              </a:ext>
            </a:extLst>
          </p:cNvPr>
          <p:cNvSpPr>
            <a:spLocks noGrp="1"/>
          </p:cNvSpPr>
          <p:nvPr>
            <p:ph type="sldNum" sz="quarter" idx="12"/>
          </p:nvPr>
        </p:nvSpPr>
        <p:spPr/>
        <p:txBody>
          <a:bodyPr/>
          <a:lstStyle/>
          <a:p>
            <a:fld id="{A989123A-2CAB-4F05-90A9-CB90C3E0D99F}" type="slidenum">
              <a:rPr lang="bg-BG" smtClean="0"/>
              <a:t>‹#›</a:t>
            </a:fld>
            <a:endParaRPr lang="bg-BG" dirty="0"/>
          </a:p>
        </p:txBody>
      </p:sp>
    </p:spTree>
    <p:extLst>
      <p:ext uri="{BB962C8B-B14F-4D97-AF65-F5344CB8AC3E}">
        <p14:creationId xmlns:p14="http://schemas.microsoft.com/office/powerpoint/2010/main" val="160357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C9B7-BBBC-472C-8B3B-F5FD4E5A1E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bg-BG"/>
          </a:p>
        </p:txBody>
      </p:sp>
      <p:sp>
        <p:nvSpPr>
          <p:cNvPr id="3" name="Content Placeholder 2">
            <a:extLst>
              <a:ext uri="{FF2B5EF4-FFF2-40B4-BE49-F238E27FC236}">
                <a16:creationId xmlns:a16="http://schemas.microsoft.com/office/drawing/2014/main" id="{0B7530C7-8A3F-4BA8-822B-10683EC99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Text Placeholder 3">
            <a:extLst>
              <a:ext uri="{FF2B5EF4-FFF2-40B4-BE49-F238E27FC236}">
                <a16:creationId xmlns:a16="http://schemas.microsoft.com/office/drawing/2014/main" id="{08782D10-5F8F-4413-A6EE-27A0E36CB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636BA2-18D7-4E36-BC45-6825F08822E2}"/>
              </a:ext>
            </a:extLst>
          </p:cNvPr>
          <p:cNvSpPr>
            <a:spLocks noGrp="1"/>
          </p:cNvSpPr>
          <p:nvPr>
            <p:ph type="dt" sz="half" idx="10"/>
          </p:nvPr>
        </p:nvSpPr>
        <p:spPr/>
        <p:txBody>
          <a:bodyPr/>
          <a:lstStyle/>
          <a:p>
            <a:fld id="{CC3BE2F6-A668-4693-889A-2F370FF10EC6}" type="datetimeFigureOut">
              <a:rPr lang="bg-BG" smtClean="0"/>
              <a:t>2.10.2019 г.</a:t>
            </a:fld>
            <a:endParaRPr lang="bg-BG" dirty="0"/>
          </a:p>
        </p:txBody>
      </p:sp>
      <p:sp>
        <p:nvSpPr>
          <p:cNvPr id="6" name="Footer Placeholder 5">
            <a:extLst>
              <a:ext uri="{FF2B5EF4-FFF2-40B4-BE49-F238E27FC236}">
                <a16:creationId xmlns:a16="http://schemas.microsoft.com/office/drawing/2014/main" id="{F8CDDF8C-4F11-4745-BCA9-5B07E6A62ECE}"/>
              </a:ext>
            </a:extLst>
          </p:cNvPr>
          <p:cNvSpPr>
            <a:spLocks noGrp="1"/>
          </p:cNvSpPr>
          <p:nvPr>
            <p:ph type="ftr" sz="quarter" idx="11"/>
          </p:nvPr>
        </p:nvSpPr>
        <p:spPr/>
        <p:txBody>
          <a:bodyPr/>
          <a:lstStyle/>
          <a:p>
            <a:endParaRPr lang="bg-BG" dirty="0"/>
          </a:p>
        </p:txBody>
      </p:sp>
      <p:sp>
        <p:nvSpPr>
          <p:cNvPr id="7" name="Slide Number Placeholder 6">
            <a:extLst>
              <a:ext uri="{FF2B5EF4-FFF2-40B4-BE49-F238E27FC236}">
                <a16:creationId xmlns:a16="http://schemas.microsoft.com/office/drawing/2014/main" id="{ED87A3E7-9025-4829-AE99-F0423CA7DAAA}"/>
              </a:ext>
            </a:extLst>
          </p:cNvPr>
          <p:cNvSpPr>
            <a:spLocks noGrp="1"/>
          </p:cNvSpPr>
          <p:nvPr>
            <p:ph type="sldNum" sz="quarter" idx="12"/>
          </p:nvPr>
        </p:nvSpPr>
        <p:spPr/>
        <p:txBody>
          <a:bodyPr/>
          <a:lstStyle/>
          <a:p>
            <a:fld id="{A989123A-2CAB-4F05-90A9-CB90C3E0D99F}" type="slidenum">
              <a:rPr lang="bg-BG" smtClean="0"/>
              <a:t>‹#›</a:t>
            </a:fld>
            <a:endParaRPr lang="bg-BG" dirty="0"/>
          </a:p>
        </p:txBody>
      </p:sp>
    </p:spTree>
    <p:extLst>
      <p:ext uri="{BB962C8B-B14F-4D97-AF65-F5344CB8AC3E}">
        <p14:creationId xmlns:p14="http://schemas.microsoft.com/office/powerpoint/2010/main" val="1192323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9E94-8C5A-427D-90FB-6C41871DA0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bg-BG"/>
          </a:p>
        </p:txBody>
      </p:sp>
      <p:sp>
        <p:nvSpPr>
          <p:cNvPr id="3" name="Picture Placeholder 2">
            <a:extLst>
              <a:ext uri="{FF2B5EF4-FFF2-40B4-BE49-F238E27FC236}">
                <a16:creationId xmlns:a16="http://schemas.microsoft.com/office/drawing/2014/main" id="{E5568DC2-8A7E-438C-86DA-E80E553D42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dirty="0"/>
          </a:p>
        </p:txBody>
      </p:sp>
      <p:sp>
        <p:nvSpPr>
          <p:cNvPr id="4" name="Text Placeholder 3">
            <a:extLst>
              <a:ext uri="{FF2B5EF4-FFF2-40B4-BE49-F238E27FC236}">
                <a16:creationId xmlns:a16="http://schemas.microsoft.com/office/drawing/2014/main" id="{1668CA95-46D4-4B9D-A55B-CEEAE96E2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D7010A-551B-4EC7-875D-DFB811650DBB}"/>
              </a:ext>
            </a:extLst>
          </p:cNvPr>
          <p:cNvSpPr>
            <a:spLocks noGrp="1"/>
          </p:cNvSpPr>
          <p:nvPr>
            <p:ph type="dt" sz="half" idx="10"/>
          </p:nvPr>
        </p:nvSpPr>
        <p:spPr/>
        <p:txBody>
          <a:bodyPr/>
          <a:lstStyle/>
          <a:p>
            <a:fld id="{CC3BE2F6-A668-4693-889A-2F370FF10EC6}" type="datetimeFigureOut">
              <a:rPr lang="bg-BG" smtClean="0"/>
              <a:t>2.10.2019 г.</a:t>
            </a:fld>
            <a:endParaRPr lang="bg-BG" dirty="0"/>
          </a:p>
        </p:txBody>
      </p:sp>
      <p:sp>
        <p:nvSpPr>
          <p:cNvPr id="6" name="Footer Placeholder 5">
            <a:extLst>
              <a:ext uri="{FF2B5EF4-FFF2-40B4-BE49-F238E27FC236}">
                <a16:creationId xmlns:a16="http://schemas.microsoft.com/office/drawing/2014/main" id="{86367216-ACD3-42A8-A028-D5CDD6B3F6AD}"/>
              </a:ext>
            </a:extLst>
          </p:cNvPr>
          <p:cNvSpPr>
            <a:spLocks noGrp="1"/>
          </p:cNvSpPr>
          <p:nvPr>
            <p:ph type="ftr" sz="quarter" idx="11"/>
          </p:nvPr>
        </p:nvSpPr>
        <p:spPr/>
        <p:txBody>
          <a:bodyPr/>
          <a:lstStyle/>
          <a:p>
            <a:endParaRPr lang="bg-BG" dirty="0"/>
          </a:p>
        </p:txBody>
      </p:sp>
      <p:sp>
        <p:nvSpPr>
          <p:cNvPr id="7" name="Slide Number Placeholder 6">
            <a:extLst>
              <a:ext uri="{FF2B5EF4-FFF2-40B4-BE49-F238E27FC236}">
                <a16:creationId xmlns:a16="http://schemas.microsoft.com/office/drawing/2014/main" id="{995CE0A1-9A95-4212-89FA-09F7309A7028}"/>
              </a:ext>
            </a:extLst>
          </p:cNvPr>
          <p:cNvSpPr>
            <a:spLocks noGrp="1"/>
          </p:cNvSpPr>
          <p:nvPr>
            <p:ph type="sldNum" sz="quarter" idx="12"/>
          </p:nvPr>
        </p:nvSpPr>
        <p:spPr/>
        <p:txBody>
          <a:bodyPr/>
          <a:lstStyle/>
          <a:p>
            <a:fld id="{A989123A-2CAB-4F05-90A9-CB90C3E0D99F}" type="slidenum">
              <a:rPr lang="bg-BG" smtClean="0"/>
              <a:t>‹#›</a:t>
            </a:fld>
            <a:endParaRPr lang="bg-BG" dirty="0"/>
          </a:p>
        </p:txBody>
      </p:sp>
    </p:spTree>
    <p:extLst>
      <p:ext uri="{BB962C8B-B14F-4D97-AF65-F5344CB8AC3E}">
        <p14:creationId xmlns:p14="http://schemas.microsoft.com/office/powerpoint/2010/main" val="2962023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78C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C50FD8-AF44-448A-9291-5130C0A1D0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bg-BG"/>
          </a:p>
        </p:txBody>
      </p:sp>
      <p:sp>
        <p:nvSpPr>
          <p:cNvPr id="3" name="Text Placeholder 2">
            <a:extLst>
              <a:ext uri="{FF2B5EF4-FFF2-40B4-BE49-F238E27FC236}">
                <a16:creationId xmlns:a16="http://schemas.microsoft.com/office/drawing/2014/main" id="{D027F425-D435-44FA-A277-C6CBB4CBE4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a:extLst>
              <a:ext uri="{FF2B5EF4-FFF2-40B4-BE49-F238E27FC236}">
                <a16:creationId xmlns:a16="http://schemas.microsoft.com/office/drawing/2014/main" id="{762F317A-75C3-4A29-90CD-A3975CEDA7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3BE2F6-A668-4693-889A-2F370FF10EC6}" type="datetimeFigureOut">
              <a:rPr lang="bg-BG" smtClean="0"/>
              <a:t>2.10.2019 г.</a:t>
            </a:fld>
            <a:endParaRPr lang="bg-BG" dirty="0"/>
          </a:p>
        </p:txBody>
      </p:sp>
      <p:sp>
        <p:nvSpPr>
          <p:cNvPr id="5" name="Footer Placeholder 4">
            <a:extLst>
              <a:ext uri="{FF2B5EF4-FFF2-40B4-BE49-F238E27FC236}">
                <a16:creationId xmlns:a16="http://schemas.microsoft.com/office/drawing/2014/main" id="{DEA22192-E961-4A59-A938-DF01133E0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dirty="0"/>
          </a:p>
        </p:txBody>
      </p:sp>
      <p:sp>
        <p:nvSpPr>
          <p:cNvPr id="6" name="Slide Number Placeholder 5">
            <a:extLst>
              <a:ext uri="{FF2B5EF4-FFF2-40B4-BE49-F238E27FC236}">
                <a16:creationId xmlns:a16="http://schemas.microsoft.com/office/drawing/2014/main" id="{4F95F769-5990-403F-A273-AE47A790A5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9123A-2CAB-4F05-90A9-CB90C3E0D99F}" type="slidenum">
              <a:rPr lang="bg-BG" smtClean="0"/>
              <a:t>‹#›</a:t>
            </a:fld>
            <a:endParaRPr lang="bg-BG" dirty="0"/>
          </a:p>
        </p:txBody>
      </p:sp>
    </p:spTree>
    <p:extLst>
      <p:ext uri="{BB962C8B-B14F-4D97-AF65-F5344CB8AC3E}">
        <p14:creationId xmlns:p14="http://schemas.microsoft.com/office/powerpoint/2010/main" val="3583473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rail-infra.bg/%D0%BF%D1%80%D0%BE%D1%84%D0%B8%D0%BB-%D0%BD%D0%B0-%D0%BA%D1%83%D0%BF%D1%83%D0%B2%D0%B0%D1%87%D0%B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78C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64492B-48B2-418F-B491-BC752329A2BE}"/>
              </a:ext>
            </a:extLst>
          </p:cNvPr>
          <p:cNvPicPr>
            <a:picLocks noChangeAspect="1"/>
          </p:cNvPicPr>
          <p:nvPr/>
        </p:nvPicPr>
        <p:blipFill rotWithShape="1">
          <a:blip r:embed="rId2">
            <a:extLst>
              <a:ext uri="{28A0092B-C50C-407E-A947-70E740481C1C}">
                <a14:useLocalDpi xmlns:a14="http://schemas.microsoft.com/office/drawing/2010/main" val="0"/>
              </a:ext>
            </a:extLst>
          </a:blip>
          <a:srcRect l="2545" t="16206" r="1932" b="11761"/>
          <a:stretch/>
        </p:blipFill>
        <p:spPr>
          <a:xfrm>
            <a:off x="453219" y="5206391"/>
            <a:ext cx="1419367" cy="125559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E522147-ED57-4B80-9A6E-7C3A03328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19" y="621257"/>
            <a:ext cx="2477243" cy="1125256"/>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CDE8C4DD-4BC9-4281-870F-B8E2E70B5A60}"/>
              </a:ext>
            </a:extLst>
          </p:cNvPr>
          <p:cNvGrpSpPr>
            <a:grpSpLocks/>
          </p:cNvGrpSpPr>
          <p:nvPr/>
        </p:nvGrpSpPr>
        <p:grpSpPr bwMode="auto">
          <a:xfrm>
            <a:off x="7815488" y="621257"/>
            <a:ext cx="4033612" cy="1125256"/>
            <a:chOff x="6492543" y="3366654"/>
            <a:chExt cx="4460602" cy="997216"/>
          </a:xfrm>
          <a:effectLst/>
        </p:grpSpPr>
        <p:grpSp>
          <p:nvGrpSpPr>
            <p:cNvPr id="10" name="Group 1">
              <a:extLst>
                <a:ext uri="{FF2B5EF4-FFF2-40B4-BE49-F238E27FC236}">
                  <a16:creationId xmlns:a16="http://schemas.microsoft.com/office/drawing/2014/main" id="{8596AF56-BC63-48C5-B907-8E00372674F4}"/>
                </a:ext>
              </a:extLst>
            </p:cNvPr>
            <p:cNvGrpSpPr>
              <a:grpSpLocks/>
            </p:cNvGrpSpPr>
            <p:nvPr/>
          </p:nvGrpSpPr>
          <p:grpSpPr bwMode="auto">
            <a:xfrm>
              <a:off x="6764482" y="3366654"/>
              <a:ext cx="3912179" cy="415636"/>
              <a:chOff x="554" y="48"/>
              <a:chExt cx="2582" cy="354"/>
            </a:xfrm>
          </p:grpSpPr>
          <p:sp>
            <p:nvSpPr>
              <p:cNvPr id="12" name="Freeform 11">
                <a:extLst>
                  <a:ext uri="{FF2B5EF4-FFF2-40B4-BE49-F238E27FC236}">
                    <a16:creationId xmlns:a16="http://schemas.microsoft.com/office/drawing/2014/main" id="{17178A1A-412D-49F2-9BD9-671092945E64}"/>
                  </a:ext>
                </a:extLst>
              </p:cNvPr>
              <p:cNvSpPr>
                <a:spLocks noChangeArrowheads="1"/>
              </p:cNvSpPr>
              <p:nvPr/>
            </p:nvSpPr>
            <p:spPr bwMode="auto">
              <a:xfrm flipH="1">
                <a:off x="554" y="48"/>
                <a:ext cx="1146" cy="348"/>
              </a:xfrm>
              <a:custGeom>
                <a:avLst/>
                <a:gdLst>
                  <a:gd name="T0" fmla="*/ 1 w 2224"/>
                  <a:gd name="T1" fmla="*/ 1 h 618"/>
                  <a:gd name="T2" fmla="*/ 1 w 2224"/>
                  <a:gd name="T3" fmla="*/ 1 h 618"/>
                  <a:gd name="T4" fmla="*/ 0 w 2224"/>
                  <a:gd name="T5" fmla="*/ 1 h 618"/>
                  <a:gd name="T6" fmla="*/ 0 w 2224"/>
                  <a:gd name="T7" fmla="*/ 1 h 618"/>
                  <a:gd name="T8" fmla="*/ 1 w 2224"/>
                  <a:gd name="T9" fmla="*/ 1 h 618"/>
                  <a:gd name="T10" fmla="*/ 1 w 2224"/>
                  <a:gd name="T11" fmla="*/ 1 h 618"/>
                  <a:gd name="T12" fmla="*/ 1 w 2224"/>
                  <a:gd name="T13" fmla="*/ 1 h 618"/>
                  <a:gd name="T14" fmla="*/ 1 w 2224"/>
                  <a:gd name="T15" fmla="*/ 1 h 618"/>
                  <a:gd name="T16" fmla="*/ 1 w 2224"/>
                  <a:gd name="T17" fmla="*/ 1 h 618"/>
                  <a:gd name="T18" fmla="*/ 1 w 2224"/>
                  <a:gd name="T19" fmla="*/ 1 h 618"/>
                  <a:gd name="T20" fmla="*/ 1 w 2224"/>
                  <a:gd name="T21" fmla="*/ 1 h 618"/>
                  <a:gd name="T22" fmla="*/ 1 w 2224"/>
                  <a:gd name="T23" fmla="*/ 1 h 618"/>
                  <a:gd name="T24" fmla="*/ 1 w 2224"/>
                  <a:gd name="T25" fmla="*/ 0 h 6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24" h="618">
                    <a:moveTo>
                      <a:pt x="2224" y="4"/>
                    </a:moveTo>
                    <a:lnTo>
                      <a:pt x="232" y="12"/>
                    </a:lnTo>
                    <a:lnTo>
                      <a:pt x="0" y="168"/>
                    </a:lnTo>
                    <a:lnTo>
                      <a:pt x="0" y="558"/>
                    </a:lnTo>
                    <a:lnTo>
                      <a:pt x="114" y="618"/>
                    </a:lnTo>
                    <a:lnTo>
                      <a:pt x="690" y="618"/>
                    </a:lnTo>
                    <a:lnTo>
                      <a:pt x="828" y="480"/>
                    </a:lnTo>
                    <a:lnTo>
                      <a:pt x="1116" y="480"/>
                    </a:lnTo>
                    <a:lnTo>
                      <a:pt x="1308" y="336"/>
                    </a:lnTo>
                    <a:lnTo>
                      <a:pt x="1596" y="336"/>
                    </a:lnTo>
                    <a:lnTo>
                      <a:pt x="1782" y="192"/>
                    </a:lnTo>
                    <a:lnTo>
                      <a:pt x="2052" y="192"/>
                    </a:lnTo>
                    <a:lnTo>
                      <a:pt x="2220" y="0"/>
                    </a:lnTo>
                  </a:path>
                </a:pathLst>
              </a:custGeom>
              <a:solidFill>
                <a:srgbClr val="F8D43C"/>
              </a:solidFill>
              <a:ln w="12573">
                <a:solidFill>
                  <a:srgbClr val="0066CC"/>
                </a:solidFill>
                <a:round/>
                <a:headEnd/>
                <a:tailEnd/>
              </a:ln>
              <a:effectLst>
                <a:outerShdw blurRad="50800" dist="38100" dir="2700000" algn="tl"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grpSp>
            <p:nvGrpSpPr>
              <p:cNvPr id="13" name="Group 6">
                <a:extLst>
                  <a:ext uri="{FF2B5EF4-FFF2-40B4-BE49-F238E27FC236}">
                    <a16:creationId xmlns:a16="http://schemas.microsoft.com/office/drawing/2014/main" id="{118ECD00-2B3F-4116-8122-A746CF2C2FAF}"/>
                  </a:ext>
                </a:extLst>
              </p:cNvPr>
              <p:cNvGrpSpPr>
                <a:grpSpLocks/>
              </p:cNvGrpSpPr>
              <p:nvPr/>
            </p:nvGrpSpPr>
            <p:grpSpPr bwMode="auto">
              <a:xfrm>
                <a:off x="1990" y="48"/>
                <a:ext cx="1146" cy="348"/>
                <a:chOff x="1990" y="48"/>
                <a:chExt cx="1146" cy="348"/>
              </a:xfrm>
            </p:grpSpPr>
            <p:sp>
              <p:nvSpPr>
                <p:cNvPr id="21" name="Freeform 10">
                  <a:extLst>
                    <a:ext uri="{FF2B5EF4-FFF2-40B4-BE49-F238E27FC236}">
                      <a16:creationId xmlns:a16="http://schemas.microsoft.com/office/drawing/2014/main" id="{6F192207-B941-4907-8F68-0F18698A1F21}"/>
                    </a:ext>
                  </a:extLst>
                </p:cNvPr>
                <p:cNvSpPr>
                  <a:spLocks noChangeArrowheads="1"/>
                </p:cNvSpPr>
                <p:nvPr/>
              </p:nvSpPr>
              <p:spPr bwMode="auto">
                <a:xfrm>
                  <a:off x="1990" y="48"/>
                  <a:ext cx="1146" cy="348"/>
                </a:xfrm>
                <a:custGeom>
                  <a:avLst/>
                  <a:gdLst>
                    <a:gd name="T0" fmla="*/ 1 w 2224"/>
                    <a:gd name="T1" fmla="*/ 1 h 618"/>
                    <a:gd name="T2" fmla="*/ 1 w 2224"/>
                    <a:gd name="T3" fmla="*/ 1 h 618"/>
                    <a:gd name="T4" fmla="*/ 0 w 2224"/>
                    <a:gd name="T5" fmla="*/ 1 h 618"/>
                    <a:gd name="T6" fmla="*/ 0 w 2224"/>
                    <a:gd name="T7" fmla="*/ 1 h 618"/>
                    <a:gd name="T8" fmla="*/ 1 w 2224"/>
                    <a:gd name="T9" fmla="*/ 1 h 618"/>
                    <a:gd name="T10" fmla="*/ 1 w 2224"/>
                    <a:gd name="T11" fmla="*/ 1 h 618"/>
                    <a:gd name="T12" fmla="*/ 1 w 2224"/>
                    <a:gd name="T13" fmla="*/ 1 h 618"/>
                    <a:gd name="T14" fmla="*/ 1 w 2224"/>
                    <a:gd name="T15" fmla="*/ 1 h 618"/>
                    <a:gd name="T16" fmla="*/ 1 w 2224"/>
                    <a:gd name="T17" fmla="*/ 1 h 618"/>
                    <a:gd name="T18" fmla="*/ 1 w 2224"/>
                    <a:gd name="T19" fmla="*/ 1 h 618"/>
                    <a:gd name="T20" fmla="*/ 1 w 2224"/>
                    <a:gd name="T21" fmla="*/ 1 h 618"/>
                    <a:gd name="T22" fmla="*/ 1 w 2224"/>
                    <a:gd name="T23" fmla="*/ 1 h 618"/>
                    <a:gd name="T24" fmla="*/ 1 w 2224"/>
                    <a:gd name="T25" fmla="*/ 0 h 6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24" h="618">
                      <a:moveTo>
                        <a:pt x="2224" y="4"/>
                      </a:moveTo>
                      <a:lnTo>
                        <a:pt x="232" y="12"/>
                      </a:lnTo>
                      <a:lnTo>
                        <a:pt x="0" y="168"/>
                      </a:lnTo>
                      <a:lnTo>
                        <a:pt x="0" y="558"/>
                      </a:lnTo>
                      <a:lnTo>
                        <a:pt x="114" y="618"/>
                      </a:lnTo>
                      <a:lnTo>
                        <a:pt x="690" y="618"/>
                      </a:lnTo>
                      <a:lnTo>
                        <a:pt x="828" y="480"/>
                      </a:lnTo>
                      <a:lnTo>
                        <a:pt x="1116" y="480"/>
                      </a:lnTo>
                      <a:lnTo>
                        <a:pt x="1308" y="336"/>
                      </a:lnTo>
                      <a:lnTo>
                        <a:pt x="1596" y="336"/>
                      </a:lnTo>
                      <a:lnTo>
                        <a:pt x="1782" y="192"/>
                      </a:lnTo>
                      <a:lnTo>
                        <a:pt x="2052" y="192"/>
                      </a:lnTo>
                      <a:lnTo>
                        <a:pt x="2220" y="0"/>
                      </a:lnTo>
                    </a:path>
                  </a:pathLst>
                </a:custGeom>
                <a:solidFill>
                  <a:srgbClr val="F8D43C"/>
                </a:solidFill>
                <a:ln w="12573">
                  <a:solidFill>
                    <a:srgbClr val="0066CC"/>
                  </a:solidFill>
                  <a:round/>
                  <a:headEnd/>
                  <a:tailEnd/>
                </a:ln>
                <a:effectLst>
                  <a:outerShdw blurRad="50800" dist="38100" dir="2700000" algn="tl"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22" name="Freeform 9">
                  <a:extLst>
                    <a:ext uri="{FF2B5EF4-FFF2-40B4-BE49-F238E27FC236}">
                      <a16:creationId xmlns:a16="http://schemas.microsoft.com/office/drawing/2014/main" id="{86E168A3-CC18-45A4-BC15-0516ECDE9E44}"/>
                    </a:ext>
                  </a:extLst>
                </p:cNvPr>
                <p:cNvSpPr>
                  <a:spLocks noChangeArrowheads="1"/>
                </p:cNvSpPr>
                <p:nvPr/>
              </p:nvSpPr>
              <p:spPr bwMode="auto">
                <a:xfrm>
                  <a:off x="2162" y="322"/>
                  <a:ext cx="246" cy="0"/>
                </a:xfrm>
                <a:custGeom>
                  <a:avLst/>
                  <a:gdLst>
                    <a:gd name="T0" fmla="*/ 193 w 251"/>
                    <a:gd name="T1" fmla="*/ 0 h 1"/>
                    <a:gd name="T2" fmla="*/ 0 w 251"/>
                    <a:gd name="T3" fmla="*/ 0 h 1"/>
                    <a:gd name="T4" fmla="*/ 193 w 251"/>
                    <a:gd name="T5" fmla="*/ 0 h 1"/>
                    <a:gd name="T6" fmla="*/ 0 60000 65536"/>
                    <a:gd name="T7" fmla="*/ 0 60000 65536"/>
                    <a:gd name="T8" fmla="*/ 0 60000 65536"/>
                  </a:gdLst>
                  <a:ahLst/>
                  <a:cxnLst>
                    <a:cxn ang="T6">
                      <a:pos x="T0" y="T1"/>
                    </a:cxn>
                    <a:cxn ang="T7">
                      <a:pos x="T2" y="T3"/>
                    </a:cxn>
                    <a:cxn ang="T8">
                      <a:pos x="T4" y="T5"/>
                    </a:cxn>
                  </a:cxnLst>
                  <a:rect l="0" t="0" r="r" b="b"/>
                  <a:pathLst>
                    <a:path w="251" h="1">
                      <a:moveTo>
                        <a:pt x="250" y="0"/>
                      </a:moveTo>
                      <a:lnTo>
                        <a:pt x="0" y="0"/>
                      </a:lnTo>
                      <a:lnTo>
                        <a:pt x="250"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23" name="Freeform 8">
                  <a:extLst>
                    <a:ext uri="{FF2B5EF4-FFF2-40B4-BE49-F238E27FC236}">
                      <a16:creationId xmlns:a16="http://schemas.microsoft.com/office/drawing/2014/main" id="{0374849A-6C6A-42AF-B2EF-7BD0EEF02F16}"/>
                    </a:ext>
                  </a:extLst>
                </p:cNvPr>
                <p:cNvSpPr>
                  <a:spLocks noChangeArrowheads="1"/>
                </p:cNvSpPr>
                <p:nvPr/>
              </p:nvSpPr>
              <p:spPr bwMode="auto">
                <a:xfrm>
                  <a:off x="2435" y="240"/>
                  <a:ext cx="220" cy="0"/>
                </a:xfrm>
                <a:custGeom>
                  <a:avLst/>
                  <a:gdLst>
                    <a:gd name="T0" fmla="*/ 167 w 225"/>
                    <a:gd name="T1" fmla="*/ 0 h 1"/>
                    <a:gd name="T2" fmla="*/ 0 w 225"/>
                    <a:gd name="T3" fmla="*/ 0 h 1"/>
                    <a:gd name="T4" fmla="*/ 167 w 225"/>
                    <a:gd name="T5" fmla="*/ 0 h 1"/>
                    <a:gd name="T6" fmla="*/ 0 60000 65536"/>
                    <a:gd name="T7" fmla="*/ 0 60000 65536"/>
                    <a:gd name="T8" fmla="*/ 0 60000 65536"/>
                  </a:gdLst>
                  <a:ahLst/>
                  <a:cxnLst>
                    <a:cxn ang="T6">
                      <a:pos x="T0" y="T1"/>
                    </a:cxn>
                    <a:cxn ang="T7">
                      <a:pos x="T2" y="T3"/>
                    </a:cxn>
                    <a:cxn ang="T8">
                      <a:pos x="T4" y="T5"/>
                    </a:cxn>
                  </a:cxnLst>
                  <a:rect l="0" t="0" r="r" b="b"/>
                  <a:pathLst>
                    <a:path w="225" h="1">
                      <a:moveTo>
                        <a:pt x="224" y="0"/>
                      </a:moveTo>
                      <a:lnTo>
                        <a:pt x="0" y="0"/>
                      </a:lnTo>
                      <a:lnTo>
                        <a:pt x="224"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24" name="Freeform 7">
                  <a:extLst>
                    <a:ext uri="{FF2B5EF4-FFF2-40B4-BE49-F238E27FC236}">
                      <a16:creationId xmlns:a16="http://schemas.microsoft.com/office/drawing/2014/main" id="{F0557776-B436-4850-B4F4-9A1B73A29D24}"/>
                    </a:ext>
                  </a:extLst>
                </p:cNvPr>
                <p:cNvSpPr>
                  <a:spLocks noChangeArrowheads="1"/>
                </p:cNvSpPr>
                <p:nvPr/>
              </p:nvSpPr>
              <p:spPr bwMode="auto">
                <a:xfrm>
                  <a:off x="2685" y="156"/>
                  <a:ext cx="220" cy="0"/>
                </a:xfrm>
                <a:custGeom>
                  <a:avLst/>
                  <a:gdLst>
                    <a:gd name="T0" fmla="*/ 167 w 225"/>
                    <a:gd name="T1" fmla="*/ 0 h 1"/>
                    <a:gd name="T2" fmla="*/ 0 w 225"/>
                    <a:gd name="T3" fmla="*/ 0 h 1"/>
                    <a:gd name="T4" fmla="*/ 167 w 225"/>
                    <a:gd name="T5" fmla="*/ 0 h 1"/>
                    <a:gd name="T6" fmla="*/ 0 60000 65536"/>
                    <a:gd name="T7" fmla="*/ 0 60000 65536"/>
                    <a:gd name="T8" fmla="*/ 0 60000 65536"/>
                  </a:gdLst>
                  <a:ahLst/>
                  <a:cxnLst>
                    <a:cxn ang="T6">
                      <a:pos x="T0" y="T1"/>
                    </a:cxn>
                    <a:cxn ang="T7">
                      <a:pos x="T2" y="T3"/>
                    </a:cxn>
                    <a:cxn ang="T8">
                      <a:pos x="T4" y="T5"/>
                    </a:cxn>
                  </a:cxnLst>
                  <a:rect l="0" t="0" r="r" b="b"/>
                  <a:pathLst>
                    <a:path w="225" h="1">
                      <a:moveTo>
                        <a:pt x="224" y="0"/>
                      </a:moveTo>
                      <a:lnTo>
                        <a:pt x="0" y="0"/>
                      </a:lnTo>
                      <a:lnTo>
                        <a:pt x="224"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grpSp>
          <p:sp>
            <p:nvSpPr>
              <p:cNvPr id="14" name="Freeform 5">
                <a:extLst>
                  <a:ext uri="{FF2B5EF4-FFF2-40B4-BE49-F238E27FC236}">
                    <a16:creationId xmlns:a16="http://schemas.microsoft.com/office/drawing/2014/main" id="{047D4A09-0A3D-4203-B613-61637F96AF0B}"/>
                  </a:ext>
                </a:extLst>
              </p:cNvPr>
              <p:cNvSpPr>
                <a:spLocks noChangeArrowheads="1"/>
              </p:cNvSpPr>
              <p:nvPr/>
            </p:nvSpPr>
            <p:spPr bwMode="auto">
              <a:xfrm>
                <a:off x="1276" y="322"/>
                <a:ext cx="245" cy="0"/>
              </a:xfrm>
              <a:custGeom>
                <a:avLst/>
                <a:gdLst>
                  <a:gd name="T0" fmla="*/ 192 w 250"/>
                  <a:gd name="T1" fmla="*/ 0 h 1"/>
                  <a:gd name="T2" fmla="*/ 0 w 250"/>
                  <a:gd name="T3" fmla="*/ 0 h 1"/>
                  <a:gd name="T4" fmla="*/ 192 w 250"/>
                  <a:gd name="T5" fmla="*/ 0 h 1"/>
                  <a:gd name="T6" fmla="*/ 0 60000 65536"/>
                  <a:gd name="T7" fmla="*/ 0 60000 65536"/>
                  <a:gd name="T8" fmla="*/ 0 60000 65536"/>
                </a:gdLst>
                <a:ahLst/>
                <a:cxnLst>
                  <a:cxn ang="T6">
                    <a:pos x="T0" y="T1"/>
                  </a:cxn>
                  <a:cxn ang="T7">
                    <a:pos x="T2" y="T3"/>
                  </a:cxn>
                  <a:cxn ang="T8">
                    <a:pos x="T4" y="T5"/>
                  </a:cxn>
                </a:cxnLst>
                <a:rect l="0" t="0" r="r" b="b"/>
                <a:pathLst>
                  <a:path w="250" h="1">
                    <a:moveTo>
                      <a:pt x="249" y="0"/>
                    </a:moveTo>
                    <a:lnTo>
                      <a:pt x="0" y="0"/>
                    </a:lnTo>
                    <a:lnTo>
                      <a:pt x="249"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15" name="Freeform 4">
                <a:extLst>
                  <a:ext uri="{FF2B5EF4-FFF2-40B4-BE49-F238E27FC236}">
                    <a16:creationId xmlns:a16="http://schemas.microsoft.com/office/drawing/2014/main" id="{AF159060-4263-47C1-A892-375F8E3804ED}"/>
                  </a:ext>
                </a:extLst>
              </p:cNvPr>
              <p:cNvSpPr>
                <a:spLocks noChangeArrowheads="1"/>
              </p:cNvSpPr>
              <p:nvPr/>
            </p:nvSpPr>
            <p:spPr bwMode="auto">
              <a:xfrm>
                <a:off x="1030" y="240"/>
                <a:ext cx="243" cy="0"/>
              </a:xfrm>
              <a:custGeom>
                <a:avLst/>
                <a:gdLst>
                  <a:gd name="T0" fmla="*/ 190 w 248"/>
                  <a:gd name="T1" fmla="*/ 0 h 1"/>
                  <a:gd name="T2" fmla="*/ 0 w 248"/>
                  <a:gd name="T3" fmla="*/ 0 h 1"/>
                  <a:gd name="T4" fmla="*/ 190 w 248"/>
                  <a:gd name="T5" fmla="*/ 0 h 1"/>
                  <a:gd name="T6" fmla="*/ 0 60000 65536"/>
                  <a:gd name="T7" fmla="*/ 0 60000 65536"/>
                  <a:gd name="T8" fmla="*/ 0 60000 65536"/>
                </a:gdLst>
                <a:ahLst/>
                <a:cxnLst>
                  <a:cxn ang="T6">
                    <a:pos x="T0" y="T1"/>
                  </a:cxn>
                  <a:cxn ang="T7">
                    <a:pos x="T2" y="T3"/>
                  </a:cxn>
                  <a:cxn ang="T8">
                    <a:pos x="T4" y="T5"/>
                  </a:cxn>
                </a:cxnLst>
                <a:rect l="0" t="0" r="r" b="b"/>
                <a:pathLst>
                  <a:path w="248" h="1">
                    <a:moveTo>
                      <a:pt x="247" y="0"/>
                    </a:moveTo>
                    <a:lnTo>
                      <a:pt x="0" y="0"/>
                    </a:lnTo>
                    <a:lnTo>
                      <a:pt x="247"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16" name="Freeform 3">
                <a:extLst>
                  <a:ext uri="{FF2B5EF4-FFF2-40B4-BE49-F238E27FC236}">
                    <a16:creationId xmlns:a16="http://schemas.microsoft.com/office/drawing/2014/main" id="{D71EC358-E52D-45B5-BE57-E57EFE12F516}"/>
                  </a:ext>
                </a:extLst>
              </p:cNvPr>
              <p:cNvSpPr>
                <a:spLocks noChangeArrowheads="1"/>
              </p:cNvSpPr>
              <p:nvPr/>
            </p:nvSpPr>
            <p:spPr bwMode="auto">
              <a:xfrm>
                <a:off x="780" y="156"/>
                <a:ext cx="245" cy="0"/>
              </a:xfrm>
              <a:custGeom>
                <a:avLst/>
                <a:gdLst>
                  <a:gd name="T0" fmla="*/ 192 w 250"/>
                  <a:gd name="T1" fmla="*/ 0 h 4"/>
                  <a:gd name="T2" fmla="*/ 0 w 250"/>
                  <a:gd name="T3" fmla="*/ 0 h 4"/>
                  <a:gd name="T4" fmla="*/ 192 w 250"/>
                  <a:gd name="T5" fmla="*/ 0 h 4"/>
                  <a:gd name="T6" fmla="*/ 0 60000 65536"/>
                  <a:gd name="T7" fmla="*/ 0 60000 65536"/>
                  <a:gd name="T8" fmla="*/ 0 60000 65536"/>
                </a:gdLst>
                <a:ahLst/>
                <a:cxnLst>
                  <a:cxn ang="T6">
                    <a:pos x="T0" y="T1"/>
                  </a:cxn>
                  <a:cxn ang="T7">
                    <a:pos x="T2" y="T3"/>
                  </a:cxn>
                  <a:cxn ang="T8">
                    <a:pos x="T4" y="T5"/>
                  </a:cxn>
                </a:cxnLst>
                <a:rect l="0" t="0" r="r" b="b"/>
                <a:pathLst>
                  <a:path w="250" h="4">
                    <a:moveTo>
                      <a:pt x="249" y="3"/>
                    </a:moveTo>
                    <a:lnTo>
                      <a:pt x="0" y="0"/>
                    </a:lnTo>
                    <a:lnTo>
                      <a:pt x="249" y="3"/>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20" name="Freeform 2">
                <a:extLst>
                  <a:ext uri="{FF2B5EF4-FFF2-40B4-BE49-F238E27FC236}">
                    <a16:creationId xmlns:a16="http://schemas.microsoft.com/office/drawing/2014/main" id="{B56E51E9-C7C8-4B4D-94B5-4CE95F54A1B0}"/>
                  </a:ext>
                </a:extLst>
              </p:cNvPr>
              <p:cNvSpPr>
                <a:spLocks noChangeArrowheads="1"/>
              </p:cNvSpPr>
              <p:nvPr/>
            </p:nvSpPr>
            <p:spPr bwMode="auto">
              <a:xfrm>
                <a:off x="1675" y="48"/>
                <a:ext cx="343" cy="354"/>
              </a:xfrm>
              <a:custGeom>
                <a:avLst/>
                <a:gdLst>
                  <a:gd name="T0" fmla="*/ 88 w 363"/>
                  <a:gd name="T1" fmla="*/ 0 h 437"/>
                  <a:gd name="T2" fmla="*/ 56 w 363"/>
                  <a:gd name="T3" fmla="*/ 2 h 437"/>
                  <a:gd name="T4" fmla="*/ 41 w 363"/>
                  <a:gd name="T5" fmla="*/ 3 h 437"/>
                  <a:gd name="T6" fmla="*/ 43 w 363"/>
                  <a:gd name="T7" fmla="*/ 9 h 437"/>
                  <a:gd name="T8" fmla="*/ 73 w 363"/>
                  <a:gd name="T9" fmla="*/ 12 h 437"/>
                  <a:gd name="T10" fmla="*/ 75 w 363"/>
                  <a:gd name="T11" fmla="*/ 23 h 437"/>
                  <a:gd name="T12" fmla="*/ 15 w 363"/>
                  <a:gd name="T13" fmla="*/ 28 h 437"/>
                  <a:gd name="T14" fmla="*/ 161 w 363"/>
                  <a:gd name="T15" fmla="*/ 28 h 437"/>
                  <a:gd name="T16" fmla="*/ 99 w 363"/>
                  <a:gd name="T17" fmla="*/ 23 h 437"/>
                  <a:gd name="T18" fmla="*/ 99 w 363"/>
                  <a:gd name="T19" fmla="*/ 12 h 437"/>
                  <a:gd name="T20" fmla="*/ 132 w 363"/>
                  <a:gd name="T21" fmla="*/ 9 h 437"/>
                  <a:gd name="T22" fmla="*/ 132 w 363"/>
                  <a:gd name="T23" fmla="*/ 3 h 437"/>
                  <a:gd name="T24" fmla="*/ 117 w 363"/>
                  <a:gd name="T25" fmla="*/ 2 h 437"/>
                  <a:gd name="T26" fmla="*/ 88 w 363"/>
                  <a:gd name="T27" fmla="*/ 0 h 4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3" h="437">
                    <a:moveTo>
                      <a:pt x="183" y="0"/>
                    </a:moveTo>
                    <a:cubicBezTo>
                      <a:pt x="162" y="0"/>
                      <a:pt x="132" y="0"/>
                      <a:pt x="116" y="8"/>
                    </a:cubicBezTo>
                    <a:cubicBezTo>
                      <a:pt x="100" y="16"/>
                      <a:pt x="91" y="26"/>
                      <a:pt x="87" y="48"/>
                    </a:cubicBezTo>
                    <a:lnTo>
                      <a:pt x="90" y="141"/>
                    </a:lnTo>
                    <a:cubicBezTo>
                      <a:pt x="101" y="164"/>
                      <a:pt x="141" y="152"/>
                      <a:pt x="152" y="186"/>
                    </a:cubicBezTo>
                    <a:lnTo>
                      <a:pt x="156" y="345"/>
                    </a:lnTo>
                    <a:cubicBezTo>
                      <a:pt x="136" y="387"/>
                      <a:pt x="0" y="422"/>
                      <a:pt x="30" y="437"/>
                    </a:cubicBezTo>
                    <a:lnTo>
                      <a:pt x="334" y="437"/>
                    </a:lnTo>
                    <a:cubicBezTo>
                      <a:pt x="363" y="422"/>
                      <a:pt x="228" y="387"/>
                      <a:pt x="207" y="345"/>
                    </a:cubicBezTo>
                    <a:lnTo>
                      <a:pt x="208" y="186"/>
                    </a:lnTo>
                    <a:cubicBezTo>
                      <a:pt x="220" y="152"/>
                      <a:pt x="265" y="164"/>
                      <a:pt x="276" y="141"/>
                    </a:cubicBezTo>
                    <a:lnTo>
                      <a:pt x="276" y="48"/>
                    </a:lnTo>
                    <a:cubicBezTo>
                      <a:pt x="271" y="26"/>
                      <a:pt x="260" y="16"/>
                      <a:pt x="245" y="8"/>
                    </a:cubicBezTo>
                    <a:cubicBezTo>
                      <a:pt x="230" y="0"/>
                      <a:pt x="205" y="0"/>
                      <a:pt x="183" y="0"/>
                    </a:cubicBezTo>
                    <a:close/>
                  </a:path>
                </a:pathLst>
              </a:custGeom>
              <a:solidFill>
                <a:srgbClr val="F8D43C"/>
              </a:solidFill>
              <a:ln w="12573">
                <a:solidFill>
                  <a:srgbClr val="0066CC"/>
                </a:solidFill>
                <a:round/>
                <a:headEnd/>
                <a:tailEnd/>
              </a:ln>
              <a:effectLst>
                <a:outerShdw blurRad="50800" dist="38100" dir="2700000" algn="tl"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grpSp>
        <p:sp>
          <p:nvSpPr>
            <p:cNvPr id="11" name="Rectangle 18">
              <a:extLst>
                <a:ext uri="{FF2B5EF4-FFF2-40B4-BE49-F238E27FC236}">
                  <a16:creationId xmlns:a16="http://schemas.microsoft.com/office/drawing/2014/main" id="{59C2C2CD-4CB1-414F-9BF4-62AC9EE21E55}"/>
                </a:ext>
              </a:extLst>
            </p:cNvPr>
            <p:cNvSpPr>
              <a:spLocks noChangeArrowheads="1"/>
            </p:cNvSpPr>
            <p:nvPr/>
          </p:nvSpPr>
          <p:spPr bwMode="auto">
            <a:xfrm>
              <a:off x="6492543" y="3913015"/>
              <a:ext cx="4460602" cy="45085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bg-BG"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NATIONAL RAILWAY</a:t>
              </a:r>
              <a:br>
                <a:rPr kumimoji="0" lang="en-US" altLang="bg-BG"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altLang="bg-BG"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INFRASTRUCTURE COMPANY</a:t>
              </a:r>
              <a:endParaRPr kumimoji="0" lang="en-US" altLang="bg-BG"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a:extLst>
              <a:ext uri="{FF2B5EF4-FFF2-40B4-BE49-F238E27FC236}">
                <a16:creationId xmlns:a16="http://schemas.microsoft.com/office/drawing/2014/main" id="{196F74B6-54AC-49E0-A530-892A49D03B6B}"/>
              </a:ext>
            </a:extLst>
          </p:cNvPr>
          <p:cNvSpPr/>
          <p:nvPr/>
        </p:nvSpPr>
        <p:spPr>
          <a:xfrm>
            <a:off x="2537003" y="2913824"/>
            <a:ext cx="7491906" cy="1125256"/>
          </a:xfrm>
          <a:prstGeom prst="rect">
            <a:avLst/>
          </a:prstGeom>
          <a:noFill/>
          <a:ln>
            <a:noFill/>
          </a:ln>
          <a:effectLst>
            <a:outerShdw blurRad="50800" dist="38100" dir="2700000" algn="tl" rotWithShape="0">
              <a:prstClr val="black">
                <a:alpha val="40000"/>
              </a:prstClr>
            </a:outerShdw>
          </a:effectLst>
        </p:spPr>
        <p:txBody>
          <a:bodyPr vert="horz" lIns="0" tIns="0" rIns="18288" bIns="0" anchor="b">
            <a:noAutofit/>
            <a:scene3d>
              <a:camera prst="orthographicFront"/>
              <a:lightRig rig="freezing" dir="t">
                <a:rot lat="0" lon="0" rev="5640000"/>
              </a:lightRig>
            </a:scene3d>
            <a:sp3d prstMaterial="flat">
              <a:contourClr>
                <a:schemeClr val="tx2"/>
              </a:contourClr>
            </a:sp3d>
          </a:bodyPr>
          <a:lstStyle/>
          <a:p>
            <a:pPr algn="ctr">
              <a:spcBef>
                <a:spcPts val="600"/>
              </a:spcBef>
            </a:pPr>
            <a:r>
              <a:rPr lang="en-US" sz="3000" b="1"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Robotics for </a:t>
            </a:r>
          </a:p>
          <a:p>
            <a:pPr algn="ctr">
              <a:spcBef>
                <a:spcPts val="600"/>
              </a:spcBef>
            </a:pPr>
            <a:r>
              <a:rPr lang="en-US" sz="3000" b="1"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Inspection and Maintenance</a:t>
            </a:r>
            <a:endParaRPr lang="bg-BG" sz="3000" b="1"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25" name="Rectangle 24">
            <a:extLst>
              <a:ext uri="{FF2B5EF4-FFF2-40B4-BE49-F238E27FC236}">
                <a16:creationId xmlns:a16="http://schemas.microsoft.com/office/drawing/2014/main" id="{92EB3341-34DF-4B09-9F56-986E1D89FFD6}"/>
              </a:ext>
            </a:extLst>
          </p:cNvPr>
          <p:cNvSpPr/>
          <p:nvPr/>
        </p:nvSpPr>
        <p:spPr>
          <a:xfrm>
            <a:off x="10105380" y="6093657"/>
            <a:ext cx="1669337" cy="508744"/>
          </a:xfrm>
          <a:prstGeom prst="rect">
            <a:avLst/>
          </a:prstGeom>
          <a:noFill/>
          <a:ln>
            <a:noFill/>
          </a:ln>
          <a:effectLst>
            <a:outerShdw blurRad="50800" dist="38100" dir="2700000" algn="tl" rotWithShape="0">
              <a:prstClr val="black">
                <a:alpha val="40000"/>
              </a:prstClr>
            </a:outerShdw>
          </a:effectLst>
        </p:spPr>
        <p:txBody>
          <a:bodyPr vert="horz" lIns="0" tIns="0" rIns="18288" bIns="0" anchor="b">
            <a:noAutofit/>
            <a:scene3d>
              <a:camera prst="orthographicFront"/>
              <a:lightRig rig="freezing" dir="t">
                <a:rot lat="0" lon="0" rev="5640000"/>
              </a:lightRig>
            </a:scene3d>
            <a:sp3d prstMaterial="flat">
              <a:contourClr>
                <a:schemeClr val="tx2"/>
              </a:contourClr>
            </a:sp3d>
          </a:bodyPr>
          <a:lstStyle/>
          <a:p>
            <a:pPr algn="ctr">
              <a:spcBef>
                <a:spcPts val="600"/>
              </a:spcBef>
            </a:pPr>
            <a:r>
              <a:rPr lang="en-US"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Sofia Tech Park </a:t>
            </a:r>
            <a:r>
              <a:rPr lang="en-US" b="1" dirty="0">
                <a:solidFill>
                  <a:srgbClr val="FFC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04.10.2019</a:t>
            </a:r>
            <a:endParaRPr lang="bg-BG" b="1" dirty="0">
              <a:solidFill>
                <a:srgbClr val="FFC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4998082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30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30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2000"/>
                                        <p:tgtEl>
                                          <p:spTgt spid="1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70" name="Text Box 22">
            <a:extLst>
              <a:ext uri="{FF2B5EF4-FFF2-40B4-BE49-F238E27FC236}">
                <a16:creationId xmlns:a16="http://schemas.microsoft.com/office/drawing/2014/main" id="{3849A572-1A82-4614-AE81-66A59DE2AB1C}"/>
              </a:ext>
            </a:extLst>
          </p:cNvPr>
          <p:cNvSpPr txBox="1">
            <a:spLocks noChangeArrowheads="1"/>
          </p:cNvSpPr>
          <p:nvPr/>
        </p:nvSpPr>
        <p:spPr bwMode="auto">
          <a:xfrm>
            <a:off x="682625" y="1371600"/>
            <a:ext cx="3590925"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5000"/>
              </a:spcBef>
              <a:buFont typeface="Wingdings" panose="05000000000000000000" pitchFamily="2" charset="2"/>
              <a:buChar char="Ø"/>
            </a:pPr>
            <a:r>
              <a:rPr lang="bg-BG"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stations</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stations buildings</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platforms</a:t>
            </a:r>
            <a:endParaRPr lang="bg-BG"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GB" altLang="en-US" sz="2000" dirty="0">
                <a:solidFill>
                  <a:schemeClr val="bg1"/>
                </a:solidFill>
                <a:latin typeface="Times New Roman" panose="02020603050405020304" pitchFamily="18" charset="0"/>
                <a:cs typeface="Times New Roman" panose="02020603050405020304" pitchFamily="18" charset="0"/>
              </a:rPr>
              <a:t>pedestrian underpasses and overpasses</a:t>
            </a:r>
            <a:endParaRPr lang="ru-RU" altLang="en-US" sz="2000" dirty="0">
              <a:solidFill>
                <a:schemeClr val="bg1"/>
              </a:solidFill>
              <a:latin typeface="Times New Roman" panose="02020603050405020304" pitchFamily="18" charset="0"/>
              <a:cs typeface="Times New Roman" panose="02020603050405020304" pitchFamily="18" charset="0"/>
            </a:endParaRPr>
          </a:p>
        </p:txBody>
      </p:sp>
      <p:pic>
        <p:nvPicPr>
          <p:cNvPr id="360472" name="Picture 24" descr="Picture5">
            <a:extLst>
              <a:ext uri="{FF2B5EF4-FFF2-40B4-BE49-F238E27FC236}">
                <a16:creationId xmlns:a16="http://schemas.microsoft.com/office/drawing/2014/main" id="{B5EED766-2B22-47E1-96DA-70BA634F555F}"/>
              </a:ext>
            </a:extLst>
          </p:cNvPr>
          <p:cNvPicPr>
            <a:picLocks noChangeAspect="1" noChangeArrowheads="1"/>
          </p:cNvPicPr>
          <p:nvPr/>
        </p:nvPicPr>
        <p:blipFill>
          <a:blip r:embed="rId2"/>
          <a:srcRect/>
          <a:stretch>
            <a:fillRect/>
          </a:stretch>
        </p:blipFill>
        <p:spPr bwMode="auto">
          <a:xfrm>
            <a:off x="682625" y="3364969"/>
            <a:ext cx="5749160" cy="3235063"/>
          </a:xfrm>
          <a:prstGeom prst="rect">
            <a:avLst/>
          </a:prstGeom>
          <a:ln>
            <a:noFill/>
          </a:ln>
          <a:effectLst>
            <a:outerShdw blurRad="190500" algn="tl" rotWithShape="0">
              <a:srgbClr val="000000">
                <a:alpha val="70000"/>
              </a:srgbClr>
            </a:outerShdw>
          </a:effectLst>
        </p:spPr>
      </p:pic>
      <p:sp>
        <p:nvSpPr>
          <p:cNvPr id="360474" name="Text Box 26">
            <a:extLst>
              <a:ext uri="{FF2B5EF4-FFF2-40B4-BE49-F238E27FC236}">
                <a16:creationId xmlns:a16="http://schemas.microsoft.com/office/drawing/2014/main" id="{9E7C2F41-9264-422C-803B-8E009EB314CA}"/>
              </a:ext>
            </a:extLst>
          </p:cNvPr>
          <p:cNvSpPr txBox="1">
            <a:spLocks noChangeArrowheads="1"/>
          </p:cNvSpPr>
          <p:nvPr/>
        </p:nvSpPr>
        <p:spPr bwMode="auto">
          <a:xfrm>
            <a:off x="2111376" y="312736"/>
            <a:ext cx="7007224" cy="764120"/>
          </a:xfrm>
          <a:prstGeom prst="rect">
            <a:avLst/>
          </a:prstGeom>
          <a:noFill/>
          <a:ln>
            <a:noFill/>
          </a:ln>
          <a:effectLst/>
        </p:spPr>
        <p:txBody>
          <a:bodyPr wrap="square">
            <a:spAutoFit/>
          </a:bodyPr>
          <a:lstStyle/>
          <a:p>
            <a:pPr algn="ctr" eaLnBrk="1" hangingPunct="1">
              <a:lnSpc>
                <a:spcPct val="105000"/>
              </a:lnSpc>
              <a:spcBef>
                <a:spcPct val="15000"/>
              </a:spcBef>
              <a:buFont typeface="Wingdings" panose="05000000000000000000" pitchFamily="2" charset="2"/>
              <a:buNone/>
              <a:defRPr/>
            </a:pPr>
            <a:r>
              <a:rPr lang="en-US" altLang="en-US" sz="2000" b="1" dirty="0">
                <a:solidFill>
                  <a:srgbClr val="FFC000"/>
                </a:solidFill>
                <a:latin typeface="Times New Roman" panose="02020603050405020304" pitchFamily="18" charset="0"/>
                <a:cs typeface="Times New Roman" panose="02020603050405020304" pitchFamily="18" charset="0"/>
              </a:rPr>
              <a:t>Activities within the competence of </a:t>
            </a:r>
          </a:p>
          <a:p>
            <a:pPr algn="ctr" eaLnBrk="1" hangingPunct="1">
              <a:lnSpc>
                <a:spcPct val="105000"/>
              </a:lnSpc>
              <a:spcBef>
                <a:spcPct val="15000"/>
              </a:spcBef>
              <a:buFont typeface="Wingdings" panose="05000000000000000000" pitchFamily="2" charset="2"/>
              <a:buNone/>
              <a:defRPr/>
            </a:pPr>
            <a:r>
              <a:rPr lang="en-US" altLang="en-US" sz="2000" b="1" dirty="0">
                <a:solidFill>
                  <a:srgbClr val="FFC000"/>
                </a:solidFill>
                <a:latin typeface="Times New Roman" panose="02020603050405020304" pitchFamily="18" charset="0"/>
                <a:cs typeface="Times New Roman" panose="02020603050405020304" pitchFamily="18" charset="0"/>
              </a:rPr>
              <a:t> </a:t>
            </a:r>
            <a:r>
              <a:rPr lang="ru-RU" altLang="en-US" sz="2000" b="1" dirty="0">
                <a:solidFill>
                  <a:srgbClr val="FFC000"/>
                </a:solidFill>
                <a:latin typeface="Times New Roman" panose="02020603050405020304" pitchFamily="18" charset="0"/>
                <a:cs typeface="Times New Roman" panose="02020603050405020304" pitchFamily="18" charset="0"/>
              </a:rPr>
              <a:t>„</a:t>
            </a:r>
            <a:r>
              <a:rPr lang="en-US" altLang="en-US" sz="2000" b="1" dirty="0">
                <a:solidFill>
                  <a:srgbClr val="FFC000"/>
                </a:solidFill>
                <a:latin typeface="Times New Roman" panose="02020603050405020304" pitchFamily="18" charset="0"/>
                <a:cs typeface="Times New Roman" panose="02020603050405020304" pitchFamily="18" charset="0"/>
              </a:rPr>
              <a:t>Management of Trains and Network Capacity division</a:t>
            </a:r>
            <a:r>
              <a:rPr lang="ru-RU" altLang="en-US" sz="2000" b="1" dirty="0">
                <a:solidFill>
                  <a:srgbClr val="FFC000"/>
                </a:solidFill>
                <a:latin typeface="Times New Roman" panose="02020603050405020304" pitchFamily="18" charset="0"/>
                <a:cs typeface="Times New Roman" panose="02020603050405020304" pitchFamily="18" charset="0"/>
              </a:rPr>
              <a:t>“</a:t>
            </a:r>
            <a:endParaRPr lang="bg-BG" altLang="en-US" sz="2000" b="1" dirty="0">
              <a:solidFill>
                <a:srgbClr val="FFC000"/>
              </a:solidFill>
              <a:latin typeface="Times New Roman" panose="02020603050405020304" pitchFamily="18" charset="0"/>
              <a:cs typeface="Times New Roman" panose="02020603050405020304" pitchFamily="18" charset="0"/>
            </a:endParaRPr>
          </a:p>
        </p:txBody>
      </p:sp>
      <p:pic>
        <p:nvPicPr>
          <p:cNvPr id="360471" name="Picture 23" descr="BDZ-3">
            <a:extLst>
              <a:ext uri="{FF2B5EF4-FFF2-40B4-BE49-F238E27FC236}">
                <a16:creationId xmlns:a16="http://schemas.microsoft.com/office/drawing/2014/main" id="{2C44525B-9B87-4ED4-8AAD-D03D45AD8D45}"/>
              </a:ext>
            </a:extLst>
          </p:cNvPr>
          <p:cNvPicPr>
            <a:picLocks noChangeAspect="1" noChangeArrowheads="1"/>
          </p:cNvPicPr>
          <p:nvPr/>
        </p:nvPicPr>
        <p:blipFill>
          <a:blip r:embed="rId3"/>
          <a:srcRect/>
          <a:stretch>
            <a:fillRect/>
          </a:stretch>
        </p:blipFill>
        <p:spPr bwMode="auto">
          <a:xfrm>
            <a:off x="6162674" y="1371600"/>
            <a:ext cx="5495925" cy="3663950"/>
          </a:xfrm>
          <a:prstGeom prst="rect">
            <a:avLst/>
          </a:prstGeom>
          <a:ln>
            <a:noFill/>
          </a:ln>
          <a:effectLst>
            <a:outerShdw blurRad="190500" algn="tl" rotWithShape="0">
              <a:srgbClr val="000000">
                <a:alpha val="70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360474">
                                            <p:txEl>
                                              <p:pRg st="0" end="0"/>
                                            </p:txEl>
                                          </p:spTgt>
                                        </p:tgtEl>
                                        <p:attrNameLst>
                                          <p:attrName>style.visibility</p:attrName>
                                        </p:attrNameLst>
                                      </p:cBhvr>
                                      <p:to>
                                        <p:strVal val="visible"/>
                                      </p:to>
                                    </p:set>
                                    <p:animEffect transition="in" filter="fade">
                                      <p:cBhvr>
                                        <p:cTn id="7" dur="1000"/>
                                        <p:tgtEl>
                                          <p:spTgt spid="360474">
                                            <p:txEl>
                                              <p:pRg st="0" end="0"/>
                                            </p:txEl>
                                          </p:spTgt>
                                        </p:tgtEl>
                                      </p:cBhvr>
                                    </p:animEffect>
                                    <p:anim calcmode="lin" valueType="num">
                                      <p:cBhvr>
                                        <p:cTn id="8" dur="1000" fill="hold"/>
                                        <p:tgtEl>
                                          <p:spTgt spid="36047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6047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60474">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60474">
                                            <p:txEl>
                                              <p:pRg st="1" end="1"/>
                                            </p:txEl>
                                          </p:spTgt>
                                        </p:tgtEl>
                                        <p:attrNameLst>
                                          <p:attrName>style.visibility</p:attrName>
                                        </p:attrNameLst>
                                      </p:cBhvr>
                                      <p:to>
                                        <p:strVal val="visible"/>
                                      </p:to>
                                    </p:set>
                                    <p:animEffect transition="in" filter="fade">
                                      <p:cBhvr>
                                        <p:cTn id="13" dur="1000"/>
                                        <p:tgtEl>
                                          <p:spTgt spid="360474">
                                            <p:txEl>
                                              <p:pRg st="1" end="1"/>
                                            </p:txEl>
                                          </p:spTgt>
                                        </p:tgtEl>
                                      </p:cBhvr>
                                    </p:animEffect>
                                    <p:anim calcmode="lin" valueType="num">
                                      <p:cBhvr>
                                        <p:cTn id="14" dur="1000" fill="hold"/>
                                        <p:tgtEl>
                                          <p:spTgt spid="360474">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60474">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60474">
                                            <p:txEl>
                                              <p:pRg st="1" end="1"/>
                                            </p:txEl>
                                          </p:spTgt>
                                        </p:tgtEl>
                                        <p:attrNameLst>
                                          <p:attrName>ppt_y</p:attrName>
                                        </p:attrNameLst>
                                      </p:cBhvr>
                                      <p:tavLst>
                                        <p:tav tm="0">
                                          <p:val>
                                            <p:strVal val="#ppt_y-.03"/>
                                          </p:val>
                                        </p:tav>
                                        <p:tav tm="100000">
                                          <p:val>
                                            <p:strVal val="#ppt_y"/>
                                          </p:val>
                                        </p:tav>
                                      </p:tavLst>
                                    </p:anim>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60470"/>
                                        </p:tgtEl>
                                        <p:attrNameLst>
                                          <p:attrName>style.visibility</p:attrName>
                                        </p:attrNameLst>
                                      </p:cBhvr>
                                      <p:to>
                                        <p:strVal val="visible"/>
                                      </p:to>
                                    </p:set>
                                    <p:animEffect transition="in" filter="wipe(left)">
                                      <p:cBhvr>
                                        <p:cTn id="20" dur="1000"/>
                                        <p:tgtEl>
                                          <p:spTgt spid="360470"/>
                                        </p:tgtEl>
                                      </p:cBhvr>
                                    </p:animEffect>
                                  </p:childTnLst>
                                </p:cTn>
                              </p:par>
                            </p:childTnLst>
                          </p:cTn>
                        </p:par>
                        <p:par>
                          <p:cTn id="21" fill="hold" nodeType="afterGroup">
                            <p:stCondLst>
                              <p:cond delay="2000"/>
                            </p:stCondLst>
                            <p:childTnLst>
                              <p:par>
                                <p:cTn id="22" presetID="22" presetClass="entr" presetSubtype="2" fill="hold" nodeType="afterEffect">
                                  <p:stCondLst>
                                    <p:cond delay="0"/>
                                  </p:stCondLst>
                                  <p:childTnLst>
                                    <p:set>
                                      <p:cBhvr>
                                        <p:cTn id="23" dur="1" fill="hold">
                                          <p:stCondLst>
                                            <p:cond delay="0"/>
                                          </p:stCondLst>
                                        </p:cTn>
                                        <p:tgtEl>
                                          <p:spTgt spid="360472"/>
                                        </p:tgtEl>
                                        <p:attrNameLst>
                                          <p:attrName>style.visibility</p:attrName>
                                        </p:attrNameLst>
                                      </p:cBhvr>
                                      <p:to>
                                        <p:strVal val="visible"/>
                                      </p:to>
                                    </p:set>
                                    <p:animEffect transition="in" filter="wipe(right)">
                                      <p:cBhvr>
                                        <p:cTn id="24" dur="2000"/>
                                        <p:tgtEl>
                                          <p:spTgt spid="360472"/>
                                        </p:tgtEl>
                                      </p:cBhvr>
                                    </p:animEffect>
                                  </p:childTnLst>
                                </p:cTn>
                              </p:par>
                              <p:par>
                                <p:cTn id="25" presetID="22" presetClass="entr" presetSubtype="8" fill="hold" nodeType="withEffect">
                                  <p:stCondLst>
                                    <p:cond delay="0"/>
                                  </p:stCondLst>
                                  <p:childTnLst>
                                    <p:set>
                                      <p:cBhvr>
                                        <p:cTn id="26" dur="1" fill="hold">
                                          <p:stCondLst>
                                            <p:cond delay="0"/>
                                          </p:stCondLst>
                                        </p:cTn>
                                        <p:tgtEl>
                                          <p:spTgt spid="360471"/>
                                        </p:tgtEl>
                                        <p:attrNameLst>
                                          <p:attrName>style.visibility</p:attrName>
                                        </p:attrNameLst>
                                      </p:cBhvr>
                                      <p:to>
                                        <p:strVal val="visible"/>
                                      </p:to>
                                    </p:set>
                                    <p:animEffect transition="in" filter="wipe(left)">
                                      <p:cBhvr>
                                        <p:cTn id="27" dur="2000"/>
                                        <p:tgtEl>
                                          <p:spTgt spid="36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92" name="Picture 20" descr="Picture6">
            <a:extLst>
              <a:ext uri="{FF2B5EF4-FFF2-40B4-BE49-F238E27FC236}">
                <a16:creationId xmlns:a16="http://schemas.microsoft.com/office/drawing/2014/main" id="{0EDA359F-3B3D-472A-8D55-5E842431A31D}"/>
              </a:ext>
            </a:extLst>
          </p:cNvPr>
          <p:cNvPicPr>
            <a:picLocks noChangeAspect="1" noChangeArrowheads="1"/>
          </p:cNvPicPr>
          <p:nvPr/>
        </p:nvPicPr>
        <p:blipFill>
          <a:blip r:embed="rId2"/>
          <a:srcRect t="8276" b="5971"/>
          <a:stretch>
            <a:fillRect/>
          </a:stretch>
        </p:blipFill>
        <p:spPr bwMode="auto">
          <a:xfrm>
            <a:off x="3263900" y="3291824"/>
            <a:ext cx="6190676" cy="3236074"/>
          </a:xfrm>
          <a:prstGeom prst="rect">
            <a:avLst/>
          </a:prstGeom>
          <a:ln>
            <a:noFill/>
          </a:ln>
          <a:effectLst>
            <a:outerShdw blurRad="190500" algn="tl" rotWithShape="0">
              <a:srgbClr val="000000">
                <a:alpha val="70000"/>
              </a:srgbClr>
            </a:outerShdw>
          </a:effectLst>
        </p:spPr>
      </p:pic>
      <p:sp>
        <p:nvSpPr>
          <p:cNvPr id="361495" name="Text Box 23">
            <a:extLst>
              <a:ext uri="{FF2B5EF4-FFF2-40B4-BE49-F238E27FC236}">
                <a16:creationId xmlns:a16="http://schemas.microsoft.com/office/drawing/2014/main" id="{009C38D7-4937-4C2D-95E6-D45134BA0A98}"/>
              </a:ext>
            </a:extLst>
          </p:cNvPr>
          <p:cNvSpPr txBox="1">
            <a:spLocks noChangeArrowheads="1"/>
          </p:cNvSpPr>
          <p:nvPr/>
        </p:nvSpPr>
        <p:spPr bwMode="auto">
          <a:xfrm>
            <a:off x="2058988" y="502132"/>
            <a:ext cx="8329612" cy="725583"/>
          </a:xfrm>
          <a:prstGeom prst="rect">
            <a:avLst/>
          </a:prstGeom>
          <a:noFill/>
          <a:ln>
            <a:noFill/>
          </a:ln>
          <a:effectLst/>
        </p:spPr>
        <p:txBody>
          <a:bodyPr wrap="square">
            <a:spAutoFit/>
          </a:bodyPr>
          <a:lstStyle/>
          <a:p>
            <a:pPr algn="ctr" eaLnBrk="1" hangingPunct="1">
              <a:lnSpc>
                <a:spcPct val="105000"/>
              </a:lnSpc>
              <a:spcBef>
                <a:spcPct val="15000"/>
              </a:spcBef>
              <a:buFont typeface="Wingdings" panose="05000000000000000000" pitchFamily="2" charset="2"/>
              <a:buNone/>
              <a:defRPr/>
            </a:pPr>
            <a:r>
              <a:rPr lang="en-US" altLang="en-US" sz="2000" b="1" dirty="0">
                <a:solidFill>
                  <a:srgbClr val="FFC000"/>
                </a:solidFill>
                <a:latin typeface="Times New Roman" panose="02020603050405020304" pitchFamily="18" charset="0"/>
                <a:cs typeface="Times New Roman" panose="02020603050405020304" pitchFamily="18" charset="0"/>
              </a:rPr>
              <a:t>Activities within the competence of </a:t>
            </a:r>
            <a:r>
              <a:rPr lang="ru-RU" altLang="en-US" sz="2000" b="1" dirty="0">
                <a:solidFill>
                  <a:srgbClr val="FFC000"/>
                </a:solidFill>
                <a:latin typeface="Times New Roman" panose="02020603050405020304" pitchFamily="18" charset="0"/>
                <a:cs typeface="Times New Roman" panose="02020603050405020304" pitchFamily="18" charset="0"/>
              </a:rPr>
              <a:t>„</a:t>
            </a:r>
            <a:r>
              <a:rPr lang="en-GB" altLang="en-US" sz="2000" b="1" dirty="0">
                <a:solidFill>
                  <a:srgbClr val="FFC000"/>
                </a:solidFill>
                <a:latin typeface="Times New Roman" panose="02020603050405020304" pitchFamily="18" charset="0"/>
                <a:cs typeface="Times New Roman" panose="02020603050405020304" pitchFamily="18" charset="0"/>
              </a:rPr>
              <a:t>Signaling and Telecommunications division</a:t>
            </a:r>
            <a:r>
              <a:rPr lang="ru-RU" altLang="en-US" sz="2000" b="1" dirty="0">
                <a:solidFill>
                  <a:srgbClr val="FFC000"/>
                </a:solidFill>
                <a:latin typeface="Times New Roman" panose="02020603050405020304" pitchFamily="18" charset="0"/>
                <a:cs typeface="Times New Roman" panose="02020603050405020304" pitchFamily="18" charset="0"/>
              </a:rPr>
              <a:t>“, </a:t>
            </a:r>
            <a:r>
              <a:rPr lang="en-GB" altLang="en-US" sz="2000" b="1" dirty="0">
                <a:solidFill>
                  <a:srgbClr val="FFC000"/>
                </a:solidFill>
                <a:latin typeface="Times New Roman" panose="02020603050405020304" pitchFamily="18" charset="0"/>
                <a:cs typeface="Times New Roman" panose="02020603050405020304" pitchFamily="18" charset="0"/>
              </a:rPr>
              <a:t>part Security Equipment</a:t>
            </a:r>
            <a:endParaRPr lang="bg-BG" altLang="en-US" sz="2000" b="1" dirty="0">
              <a:solidFill>
                <a:srgbClr val="FFC000"/>
              </a:solidFill>
              <a:latin typeface="Times New Roman" panose="02020603050405020304" pitchFamily="18" charset="0"/>
              <a:cs typeface="Times New Roman" panose="02020603050405020304" pitchFamily="18" charset="0"/>
            </a:endParaRPr>
          </a:p>
        </p:txBody>
      </p:sp>
      <p:sp>
        <p:nvSpPr>
          <p:cNvPr id="19" name="Text Box 22">
            <a:extLst>
              <a:ext uri="{FF2B5EF4-FFF2-40B4-BE49-F238E27FC236}">
                <a16:creationId xmlns:a16="http://schemas.microsoft.com/office/drawing/2014/main" id="{A5D0DE2C-8687-406C-AA3A-C45B8CFBEEEB}"/>
              </a:ext>
            </a:extLst>
          </p:cNvPr>
          <p:cNvSpPr txBox="1">
            <a:spLocks noChangeArrowheads="1"/>
          </p:cNvSpPr>
          <p:nvPr/>
        </p:nvSpPr>
        <p:spPr bwMode="auto">
          <a:xfrm>
            <a:off x="484188" y="1385361"/>
            <a:ext cx="8583612"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5000"/>
              </a:spcBef>
              <a:buFont typeface="Wingdings" panose="05000000000000000000" pitchFamily="2" charset="2"/>
              <a:buChar char="Ø"/>
            </a:pPr>
            <a:r>
              <a:rPr lang="bg-BG"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Computer interlockings at the stations</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ETCS – </a:t>
            </a:r>
            <a:r>
              <a:rPr lang="en-US" altLang="en-US" sz="2000" dirty="0">
                <a:solidFill>
                  <a:schemeClr val="bg1"/>
                </a:solidFill>
                <a:latin typeface="Times New Roman" panose="02020603050405020304" pitchFamily="18" charset="0"/>
                <a:cs typeface="Times New Roman" panose="02020603050405020304" pitchFamily="18" charset="0"/>
              </a:rPr>
              <a:t>European Train Control System</a:t>
            </a: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Level</a:t>
            </a:r>
            <a:r>
              <a:rPr lang="ru-RU" altLang="en-US" sz="2000" dirty="0">
                <a:solidFill>
                  <a:schemeClr val="bg1"/>
                </a:solidFill>
                <a:latin typeface="Times New Roman" panose="02020603050405020304" pitchFamily="18" charset="0"/>
                <a:cs typeface="Times New Roman" panose="02020603050405020304" pitchFamily="18" charset="0"/>
              </a:rPr>
              <a:t> 1, </a:t>
            </a:r>
            <a:r>
              <a:rPr lang="en-US" altLang="en-US" sz="2000" dirty="0">
                <a:solidFill>
                  <a:schemeClr val="bg1"/>
                </a:solidFill>
                <a:latin typeface="Times New Roman" panose="02020603050405020304" pitchFamily="18" charset="0"/>
                <a:cs typeface="Times New Roman" panose="02020603050405020304" pitchFamily="18" charset="0"/>
              </a:rPr>
              <a:t>version</a:t>
            </a:r>
            <a:r>
              <a:rPr lang="ru-RU" altLang="en-US" sz="2000" dirty="0">
                <a:solidFill>
                  <a:schemeClr val="bg1"/>
                </a:solidFill>
                <a:latin typeface="Times New Roman" panose="02020603050405020304" pitchFamily="18" charset="0"/>
                <a:cs typeface="Times New Roman" panose="02020603050405020304" pitchFamily="18" charset="0"/>
              </a:rPr>
              <a:t> 2.3.0</a:t>
            </a:r>
            <a:r>
              <a:rPr lang="en-US" altLang="en-US" sz="2000" dirty="0">
                <a:solidFill>
                  <a:schemeClr val="bg1"/>
                </a:solidFill>
                <a:latin typeface="Times New Roman" panose="02020603050405020304" pitchFamily="18" charset="0"/>
                <a:cs typeface="Times New Roman" panose="02020603050405020304" pitchFamily="18" charset="0"/>
              </a:rPr>
              <a:t> d</a:t>
            </a:r>
            <a:r>
              <a:rPr lang="ru-RU" altLang="en-US" sz="2000" dirty="0">
                <a:solidFill>
                  <a:schemeClr val="bg1"/>
                </a:solidFill>
                <a:latin typeface="Times New Roman" panose="02020603050405020304" pitchFamily="18" charset="0"/>
                <a:cs typeface="Times New Roman" panose="02020603050405020304" pitchFamily="18" charset="0"/>
              </a:rPr>
              <a:t> </a:t>
            </a: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GB" altLang="en-US" sz="2000" dirty="0">
                <a:solidFill>
                  <a:schemeClr val="bg1"/>
                </a:solidFill>
                <a:latin typeface="Times New Roman" panose="02020603050405020304" pitchFamily="18" charset="0"/>
                <a:cs typeface="Times New Roman" panose="02020603050405020304" pitchFamily="18" charset="0"/>
              </a:rPr>
              <a:t>auto block system with axle counters</a:t>
            </a:r>
            <a:r>
              <a:rPr lang="bg-BG"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without passable</a:t>
            </a: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semaphore</a:t>
            </a:r>
            <a:r>
              <a:rPr lang="bg-BG"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signals</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Semaphore signals with LED optics</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Electric turnout equipment - non-cutting type with external lock</a:t>
            </a:r>
            <a:endParaRPr lang="bg-BG" altLang="en-US" sz="2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361495">
                                            <p:txEl>
                                              <p:pRg st="0" end="0"/>
                                            </p:txEl>
                                          </p:spTgt>
                                        </p:tgtEl>
                                        <p:attrNameLst>
                                          <p:attrName>style.visibility</p:attrName>
                                        </p:attrNameLst>
                                      </p:cBhvr>
                                      <p:to>
                                        <p:strVal val="visible"/>
                                      </p:to>
                                    </p:set>
                                    <p:animEffect transition="in" filter="fade">
                                      <p:cBhvr>
                                        <p:cTn id="7" dur="1000"/>
                                        <p:tgtEl>
                                          <p:spTgt spid="361495">
                                            <p:txEl>
                                              <p:pRg st="0" end="0"/>
                                            </p:txEl>
                                          </p:spTgt>
                                        </p:tgtEl>
                                      </p:cBhvr>
                                    </p:animEffect>
                                    <p:anim calcmode="lin" valueType="num">
                                      <p:cBhvr>
                                        <p:cTn id="8" dur="1000" fill="hold"/>
                                        <p:tgtEl>
                                          <p:spTgt spid="36149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6149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61495">
                                            <p:txEl>
                                              <p:pRg st="0" end="0"/>
                                            </p:txEl>
                                          </p:spTgt>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2" fill="hold" nodeType="afterEffect">
                                  <p:stCondLst>
                                    <p:cond delay="0"/>
                                  </p:stCondLst>
                                  <p:childTnLst>
                                    <p:set>
                                      <p:cBhvr>
                                        <p:cTn id="13" dur="1" fill="hold">
                                          <p:stCondLst>
                                            <p:cond delay="0"/>
                                          </p:stCondLst>
                                        </p:cTn>
                                        <p:tgtEl>
                                          <p:spTgt spid="361492"/>
                                        </p:tgtEl>
                                        <p:attrNameLst>
                                          <p:attrName>style.visibility</p:attrName>
                                        </p:attrNameLst>
                                      </p:cBhvr>
                                      <p:to>
                                        <p:strVal val="visible"/>
                                      </p:to>
                                    </p:set>
                                    <p:animEffect transition="in" filter="wipe(right)">
                                      <p:cBhvr>
                                        <p:cTn id="14" dur="2000"/>
                                        <p:tgtEl>
                                          <p:spTgt spid="361492"/>
                                        </p:tgtEl>
                                      </p:cBhvr>
                                    </p:animEffect>
                                  </p:childTnLst>
                                </p:cTn>
                              </p:par>
                            </p:childTnLst>
                          </p:cTn>
                        </p:par>
                        <p:par>
                          <p:cTn id="15" fill="hold" nodeType="afterGroup">
                            <p:stCondLst>
                              <p:cond delay="30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33" name="Picture 17" descr="Picture7">
            <a:extLst>
              <a:ext uri="{FF2B5EF4-FFF2-40B4-BE49-F238E27FC236}">
                <a16:creationId xmlns:a16="http://schemas.microsoft.com/office/drawing/2014/main" id="{75D2DDAF-6F82-4733-B41C-C0BDC089BF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5016365" y="2730455"/>
            <a:ext cx="6859721" cy="3816350"/>
          </a:xfrm>
          <a:prstGeom prst="rect">
            <a:avLst/>
          </a:prstGeom>
          <a:ln>
            <a:noFill/>
          </a:ln>
          <a:effectLst>
            <a:outerShdw blurRad="190500" algn="tl" rotWithShape="0">
              <a:srgbClr val="000000">
                <a:alpha val="70000"/>
              </a:srgbClr>
            </a:outerShdw>
          </a:effectLst>
        </p:spPr>
      </p:pic>
      <p:sp>
        <p:nvSpPr>
          <p:cNvPr id="19" name="Text Box 16">
            <a:extLst>
              <a:ext uri="{FF2B5EF4-FFF2-40B4-BE49-F238E27FC236}">
                <a16:creationId xmlns:a16="http://schemas.microsoft.com/office/drawing/2014/main" id="{83A33FE4-7450-41B4-83A4-D1C385237D20}"/>
              </a:ext>
            </a:extLst>
          </p:cNvPr>
          <p:cNvSpPr txBox="1">
            <a:spLocks noChangeArrowheads="1"/>
          </p:cNvSpPr>
          <p:nvPr/>
        </p:nvSpPr>
        <p:spPr bwMode="auto">
          <a:xfrm>
            <a:off x="315914" y="1343003"/>
            <a:ext cx="8328025" cy="23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5000"/>
              </a:spcBef>
              <a:buFont typeface="Wingdings" panose="05000000000000000000" pitchFamily="2" charset="2"/>
              <a:buChar char="Ø"/>
            </a:pPr>
            <a:r>
              <a:rPr lang="bg-BG"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optical network and data transfer</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GB" altLang="en-US" sz="2000" dirty="0">
                <a:solidFill>
                  <a:schemeClr val="bg1"/>
                </a:solidFill>
                <a:latin typeface="Times New Roman" panose="02020603050405020304" pitchFamily="18" charset="0"/>
                <a:cs typeface="Times New Roman" panose="02020603050405020304" pitchFamily="18" charset="0"/>
              </a:rPr>
              <a:t>electronic automatic telephone exchanges</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telecommunication networks for the</a:t>
            </a:r>
            <a:r>
              <a:rPr lang="bg-BG"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voice messages</a:t>
            </a:r>
            <a:r>
              <a:rPr lang="bg-BG"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transfer</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GSM-R – </a:t>
            </a:r>
            <a:r>
              <a:rPr lang="en-GB" altLang="en-US" sz="2000" dirty="0">
                <a:solidFill>
                  <a:schemeClr val="bg1"/>
                </a:solidFill>
                <a:latin typeface="Times New Roman" panose="02020603050405020304" pitchFamily="18" charset="0"/>
                <a:cs typeface="Times New Roman" panose="02020603050405020304" pitchFamily="18" charset="0"/>
              </a:rPr>
              <a:t>Global System for Mobile Communications</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heating of all interlockings turnouts</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GB" altLang="en-US" sz="2000" dirty="0">
                <a:solidFill>
                  <a:schemeClr val="bg1"/>
                </a:solidFill>
                <a:latin typeface="Times New Roman" panose="02020603050405020304" pitchFamily="18" charset="0"/>
                <a:cs typeface="Times New Roman" panose="02020603050405020304" pitchFamily="18" charset="0"/>
              </a:rPr>
              <a:t>defective current control circuits</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GB" altLang="en-US" sz="2000" dirty="0">
                <a:solidFill>
                  <a:schemeClr val="bg1"/>
                </a:solidFill>
                <a:latin typeface="Times New Roman" panose="02020603050405020304" pitchFamily="18" charset="0"/>
                <a:cs typeface="Times New Roman" panose="02020603050405020304" pitchFamily="18" charset="0"/>
              </a:rPr>
              <a:t>lighting in the stations</a:t>
            </a:r>
            <a:endParaRPr lang="bg-BG" altLang="en-US" sz="2000" dirty="0">
              <a:solidFill>
                <a:schemeClr val="bg1"/>
              </a:solidFill>
              <a:latin typeface="Times New Roman" panose="02020603050405020304" pitchFamily="18" charset="0"/>
              <a:cs typeface="Times New Roman" panose="02020603050405020304" pitchFamily="18" charset="0"/>
            </a:endParaRPr>
          </a:p>
        </p:txBody>
      </p:sp>
      <p:sp>
        <p:nvSpPr>
          <p:cNvPr id="20" name="Text Box 18">
            <a:extLst>
              <a:ext uri="{FF2B5EF4-FFF2-40B4-BE49-F238E27FC236}">
                <a16:creationId xmlns:a16="http://schemas.microsoft.com/office/drawing/2014/main" id="{31BA2703-93CC-43A4-900D-AAAC886E2E02}"/>
              </a:ext>
            </a:extLst>
          </p:cNvPr>
          <p:cNvSpPr txBox="1">
            <a:spLocks noChangeArrowheads="1"/>
          </p:cNvSpPr>
          <p:nvPr/>
        </p:nvSpPr>
        <p:spPr bwMode="auto">
          <a:xfrm>
            <a:off x="1751012" y="95251"/>
            <a:ext cx="8689975" cy="1133452"/>
          </a:xfrm>
          <a:prstGeom prst="rect">
            <a:avLst/>
          </a:prstGeom>
          <a:noFill/>
          <a:ln>
            <a:noFill/>
          </a:ln>
          <a:effectLst/>
        </p:spPr>
        <p:txBody>
          <a:bodyPr wrap="square">
            <a:spAutoFit/>
          </a:bodyPr>
          <a:lstStyle/>
          <a:p>
            <a:pPr algn="ctr" eaLnBrk="1" hangingPunct="1">
              <a:lnSpc>
                <a:spcPct val="105000"/>
              </a:lnSpc>
              <a:spcBef>
                <a:spcPct val="15000"/>
              </a:spcBef>
              <a:buFont typeface="Wingdings" panose="05000000000000000000" pitchFamily="2" charset="2"/>
              <a:buNone/>
              <a:defRPr/>
            </a:pPr>
            <a:r>
              <a:rPr lang="en-US" altLang="en-US" sz="2000" b="1" dirty="0">
                <a:solidFill>
                  <a:srgbClr val="FFC000"/>
                </a:solidFill>
                <a:latin typeface="Times New Roman" panose="02020603050405020304" pitchFamily="18" charset="0"/>
                <a:cs typeface="Times New Roman" panose="02020603050405020304" pitchFamily="18" charset="0"/>
              </a:rPr>
              <a:t>Activities within competence of </a:t>
            </a:r>
          </a:p>
          <a:p>
            <a:pPr algn="ctr" eaLnBrk="1" hangingPunct="1">
              <a:lnSpc>
                <a:spcPct val="105000"/>
              </a:lnSpc>
              <a:spcBef>
                <a:spcPct val="15000"/>
              </a:spcBef>
              <a:buFont typeface="Wingdings" panose="05000000000000000000" pitchFamily="2" charset="2"/>
              <a:buNone/>
              <a:defRPr/>
            </a:pPr>
            <a:r>
              <a:rPr lang="ru-RU" altLang="en-US" sz="2000" b="1" dirty="0">
                <a:solidFill>
                  <a:srgbClr val="FFC000"/>
                </a:solidFill>
                <a:latin typeface="Times New Roman" panose="02020603050405020304" pitchFamily="18" charset="0"/>
                <a:cs typeface="Times New Roman" panose="02020603050405020304" pitchFamily="18" charset="0"/>
              </a:rPr>
              <a:t>„</a:t>
            </a:r>
            <a:r>
              <a:rPr lang="en-US" altLang="en-US" sz="2000" b="1" dirty="0">
                <a:solidFill>
                  <a:srgbClr val="FFC000"/>
                </a:solidFill>
                <a:latin typeface="Times New Roman" panose="02020603050405020304" pitchFamily="18" charset="0"/>
                <a:cs typeface="Times New Roman" panose="02020603050405020304" pitchFamily="18" charset="0"/>
              </a:rPr>
              <a:t>Signaling and Telecommunications division</a:t>
            </a:r>
            <a:r>
              <a:rPr lang="ru-RU" altLang="en-US" sz="2000" b="1" dirty="0">
                <a:solidFill>
                  <a:srgbClr val="FFC000"/>
                </a:solidFill>
                <a:latin typeface="Times New Roman" panose="02020603050405020304" pitchFamily="18" charset="0"/>
                <a:cs typeface="Times New Roman" panose="02020603050405020304" pitchFamily="18" charset="0"/>
              </a:rPr>
              <a:t>“, </a:t>
            </a:r>
            <a:endParaRPr lang="en-US" altLang="en-US" sz="2000" b="1" dirty="0">
              <a:solidFill>
                <a:srgbClr val="FFC000"/>
              </a:solidFill>
              <a:latin typeface="Times New Roman" panose="02020603050405020304" pitchFamily="18" charset="0"/>
              <a:cs typeface="Times New Roman" panose="02020603050405020304" pitchFamily="18" charset="0"/>
            </a:endParaRPr>
          </a:p>
          <a:p>
            <a:pPr algn="ctr" eaLnBrk="1" hangingPunct="1">
              <a:lnSpc>
                <a:spcPct val="105000"/>
              </a:lnSpc>
              <a:spcBef>
                <a:spcPct val="15000"/>
              </a:spcBef>
              <a:buFont typeface="Wingdings" panose="05000000000000000000" pitchFamily="2" charset="2"/>
              <a:buNone/>
              <a:defRPr/>
            </a:pPr>
            <a:r>
              <a:rPr lang="en-US" altLang="en-US" sz="2000" b="1" dirty="0">
                <a:solidFill>
                  <a:srgbClr val="FFC000"/>
                </a:solidFill>
                <a:latin typeface="Times New Roman" panose="02020603050405020304" pitchFamily="18" charset="0"/>
                <a:cs typeface="Times New Roman" panose="02020603050405020304" pitchFamily="18" charset="0"/>
              </a:rPr>
              <a:t>part</a:t>
            </a:r>
            <a:r>
              <a:rPr lang="ru-RU" altLang="en-US" sz="2000" b="1" dirty="0">
                <a:solidFill>
                  <a:srgbClr val="FFC000"/>
                </a:solidFill>
                <a:latin typeface="Times New Roman" panose="02020603050405020304" pitchFamily="18" charset="0"/>
                <a:cs typeface="Times New Roman" panose="02020603050405020304" pitchFamily="18" charset="0"/>
              </a:rPr>
              <a:t> </a:t>
            </a:r>
            <a:r>
              <a:rPr lang="en-US" altLang="en-US" sz="2000" b="1" dirty="0">
                <a:solidFill>
                  <a:srgbClr val="FFC000"/>
                </a:solidFill>
                <a:latin typeface="Times New Roman" panose="02020603050405020304" pitchFamily="18" charset="0"/>
                <a:cs typeface="Times New Roman" panose="02020603050405020304" pitchFamily="18" charset="0"/>
              </a:rPr>
              <a:t>Telecommunications</a:t>
            </a:r>
            <a:r>
              <a:rPr lang="ru-RU" altLang="en-US" sz="2000" b="1" dirty="0">
                <a:solidFill>
                  <a:srgbClr val="FFC000"/>
                </a:solidFill>
                <a:latin typeface="Times New Roman" panose="02020603050405020304" pitchFamily="18" charset="0"/>
                <a:cs typeface="Times New Roman" panose="02020603050405020304" pitchFamily="18" charset="0"/>
              </a:rPr>
              <a:t> </a:t>
            </a:r>
            <a:r>
              <a:rPr lang="en-US" altLang="en-US" sz="2000" b="1" dirty="0">
                <a:solidFill>
                  <a:srgbClr val="FFC000"/>
                </a:solidFill>
                <a:latin typeface="Times New Roman" panose="02020603050405020304" pitchFamily="18" charset="0"/>
                <a:cs typeface="Times New Roman" panose="02020603050405020304" pitchFamily="18" charset="0"/>
              </a:rPr>
              <a:t>and</a:t>
            </a:r>
            <a:r>
              <a:rPr lang="ru-RU" altLang="en-US" sz="2000" b="1" dirty="0">
                <a:solidFill>
                  <a:srgbClr val="FFC000"/>
                </a:solidFill>
                <a:latin typeface="Times New Roman" panose="02020603050405020304" pitchFamily="18" charset="0"/>
                <a:cs typeface="Times New Roman" panose="02020603050405020304" pitchFamily="18" charset="0"/>
              </a:rPr>
              <a:t> </a:t>
            </a:r>
            <a:r>
              <a:rPr lang="en-US" altLang="en-US" sz="2000" b="1" dirty="0">
                <a:solidFill>
                  <a:srgbClr val="FFC000"/>
                </a:solidFill>
                <a:latin typeface="Times New Roman" panose="02020603050405020304" pitchFamily="18" charset="0"/>
                <a:cs typeface="Times New Roman" panose="02020603050405020304" pitchFamily="18" charset="0"/>
              </a:rPr>
              <a:t>non-traction supply</a:t>
            </a:r>
            <a:endParaRPr lang="bg-BG" altLang="en-US" sz="2000" b="1" dirty="0">
              <a:solidFill>
                <a:srgbClr val="FFC000"/>
              </a:solidFill>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Effect transition="in" filter="fade">
                                      <p:cBhvr>
                                        <p:cTn id="13" dur="1000"/>
                                        <p:tgtEl>
                                          <p:spTgt spid="20">
                                            <p:txEl>
                                              <p:pRg st="1" end="1"/>
                                            </p:txEl>
                                          </p:spTgt>
                                        </p:tgtEl>
                                      </p:cBhvr>
                                    </p:animEffect>
                                    <p:anim calcmode="lin" valueType="num">
                                      <p:cBhvr>
                                        <p:cTn id="14"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20">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0">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Effect transition="in" filter="fade">
                                      <p:cBhvr>
                                        <p:cTn id="19" dur="1000"/>
                                        <p:tgtEl>
                                          <p:spTgt spid="20">
                                            <p:txEl>
                                              <p:pRg st="2" end="2"/>
                                            </p:txEl>
                                          </p:spTgt>
                                        </p:tgtEl>
                                      </p:cBhvr>
                                    </p:animEffect>
                                    <p:anim calcmode="lin" valueType="num">
                                      <p:cBhvr>
                                        <p:cTn id="20"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20">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0">
                                            <p:txEl>
                                              <p:pRg st="2" end="2"/>
                                            </p:txEl>
                                          </p:spTgt>
                                        </p:tgtEl>
                                        <p:attrNameLst>
                                          <p:attrName>ppt_y</p:attrName>
                                        </p:attrNameLst>
                                      </p:cBhvr>
                                      <p:tavLst>
                                        <p:tav tm="0">
                                          <p:val>
                                            <p:strVal val="#ppt_y-.03"/>
                                          </p:val>
                                        </p:tav>
                                        <p:tav tm="100000">
                                          <p:val>
                                            <p:strVal val="#ppt_y"/>
                                          </p:val>
                                        </p:tav>
                                      </p:tavLst>
                                    </p:anim>
                                  </p:childTnLst>
                                </p:cTn>
                              </p:par>
                            </p:childTnLst>
                          </p:cTn>
                        </p:par>
                        <p:par>
                          <p:cTn id="23" fill="hold" nodeType="afterGroup">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2000"/>
                                        <p:tgtEl>
                                          <p:spTgt spid="19"/>
                                        </p:tgtEl>
                                      </p:cBhvr>
                                    </p:animEffect>
                                  </p:childTnLst>
                                </p:cTn>
                              </p:par>
                              <p:par>
                                <p:cTn id="27" presetID="22" presetClass="entr" presetSubtype="8" fill="hold" nodeType="withEffect">
                                  <p:stCondLst>
                                    <p:cond delay="0"/>
                                  </p:stCondLst>
                                  <p:childTnLst>
                                    <p:set>
                                      <p:cBhvr>
                                        <p:cTn id="28" dur="1" fill="hold">
                                          <p:stCondLst>
                                            <p:cond delay="0"/>
                                          </p:stCondLst>
                                        </p:cTn>
                                        <p:tgtEl>
                                          <p:spTgt spid="418833"/>
                                        </p:tgtEl>
                                        <p:attrNameLst>
                                          <p:attrName>style.visibility</p:attrName>
                                        </p:attrNameLst>
                                      </p:cBhvr>
                                      <p:to>
                                        <p:strVal val="visible"/>
                                      </p:to>
                                    </p:set>
                                    <p:animEffect transition="in" filter="wipe(left)">
                                      <p:cBhvr>
                                        <p:cTn id="29" dur="2000"/>
                                        <p:tgtEl>
                                          <p:spTgt spid="418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38" name="Text Box 18">
            <a:extLst>
              <a:ext uri="{FF2B5EF4-FFF2-40B4-BE49-F238E27FC236}">
                <a16:creationId xmlns:a16="http://schemas.microsoft.com/office/drawing/2014/main" id="{BB9CC670-D2F3-4BDA-A0CB-A8C09E9E802E}"/>
              </a:ext>
            </a:extLst>
          </p:cNvPr>
          <p:cNvSpPr txBox="1">
            <a:spLocks noChangeArrowheads="1"/>
          </p:cNvSpPr>
          <p:nvPr/>
        </p:nvSpPr>
        <p:spPr bwMode="auto">
          <a:xfrm>
            <a:off x="2632869" y="206372"/>
            <a:ext cx="6926262" cy="1171578"/>
          </a:xfrm>
          <a:prstGeom prst="rect">
            <a:avLst/>
          </a:prstGeom>
          <a:noFill/>
          <a:ln>
            <a:noFill/>
          </a:ln>
          <a:effectLst/>
        </p:spPr>
        <p:txBody>
          <a:bodyPr wrap="square">
            <a:spAutoFit/>
          </a:bodyPr>
          <a:lstStyle/>
          <a:p>
            <a:pPr algn="ctr" eaLnBrk="1" hangingPunct="1">
              <a:lnSpc>
                <a:spcPct val="105000"/>
              </a:lnSpc>
              <a:spcBef>
                <a:spcPct val="15000"/>
              </a:spcBef>
              <a:buFont typeface="Wingdings" panose="05000000000000000000" pitchFamily="2" charset="2"/>
              <a:buNone/>
              <a:defRPr/>
            </a:pPr>
            <a:r>
              <a:rPr lang="en-US" altLang="en-US" sz="2000" b="1" dirty="0">
                <a:solidFill>
                  <a:srgbClr val="FFC000"/>
                </a:solidFill>
                <a:latin typeface="Times New Roman" panose="02020603050405020304" pitchFamily="18" charset="0"/>
                <a:cs typeface="Times New Roman" panose="02020603050405020304" pitchFamily="18" charset="0"/>
              </a:rPr>
              <a:t>Projects within the competence of  </a:t>
            </a:r>
          </a:p>
          <a:p>
            <a:pPr algn="ctr" eaLnBrk="1" hangingPunct="1">
              <a:lnSpc>
                <a:spcPct val="105000"/>
              </a:lnSpc>
              <a:spcBef>
                <a:spcPct val="15000"/>
              </a:spcBef>
              <a:buFont typeface="Wingdings" panose="05000000000000000000" pitchFamily="2" charset="2"/>
              <a:buNone/>
              <a:defRPr/>
            </a:pPr>
            <a:r>
              <a:rPr lang="ru-RU" altLang="en-US" sz="2000" b="1" dirty="0">
                <a:solidFill>
                  <a:srgbClr val="FFC000"/>
                </a:solidFill>
                <a:latin typeface="Times New Roman" panose="02020603050405020304" pitchFamily="18" charset="0"/>
                <a:cs typeface="Times New Roman" panose="02020603050405020304" pitchFamily="18" charset="0"/>
              </a:rPr>
              <a:t>„</a:t>
            </a:r>
            <a:r>
              <a:rPr lang="en-GB" altLang="en-US" sz="2000" b="1" dirty="0">
                <a:solidFill>
                  <a:srgbClr val="FFC000"/>
                </a:solidFill>
                <a:latin typeface="Times New Roman" panose="02020603050405020304" pitchFamily="18" charset="0"/>
                <a:cs typeface="Times New Roman" panose="02020603050405020304" pitchFamily="18" charset="0"/>
              </a:rPr>
              <a:t>Power Distribution </a:t>
            </a:r>
            <a:r>
              <a:rPr lang="en-US" altLang="en-US" sz="2000" b="1" dirty="0">
                <a:solidFill>
                  <a:srgbClr val="FFC000"/>
                </a:solidFill>
                <a:latin typeface="Times New Roman" panose="02020603050405020304" pitchFamily="18" charset="0"/>
                <a:cs typeface="Times New Roman" panose="02020603050405020304" pitchFamily="18" charset="0"/>
              </a:rPr>
              <a:t>division</a:t>
            </a:r>
            <a:r>
              <a:rPr lang="ru-RU" altLang="en-US" sz="2000" b="1" dirty="0">
                <a:solidFill>
                  <a:srgbClr val="FFC000"/>
                </a:solidFill>
                <a:latin typeface="Times New Roman" panose="02020603050405020304" pitchFamily="18" charset="0"/>
                <a:cs typeface="Times New Roman" panose="02020603050405020304" pitchFamily="18" charset="0"/>
              </a:rPr>
              <a:t>“, </a:t>
            </a:r>
            <a:endParaRPr lang="en-US" altLang="en-US" sz="2000" b="1" dirty="0">
              <a:solidFill>
                <a:srgbClr val="FFC000"/>
              </a:solidFill>
              <a:latin typeface="Times New Roman" panose="02020603050405020304" pitchFamily="18" charset="0"/>
              <a:cs typeface="Times New Roman" panose="02020603050405020304" pitchFamily="18" charset="0"/>
            </a:endParaRPr>
          </a:p>
          <a:p>
            <a:pPr algn="ctr" eaLnBrk="1" hangingPunct="1">
              <a:lnSpc>
                <a:spcPct val="105000"/>
              </a:lnSpc>
              <a:spcBef>
                <a:spcPct val="15000"/>
              </a:spcBef>
              <a:buFont typeface="Wingdings" panose="05000000000000000000" pitchFamily="2" charset="2"/>
              <a:buNone/>
              <a:defRPr/>
            </a:pPr>
            <a:r>
              <a:rPr lang="en-US" altLang="en-US" sz="2000" b="1" dirty="0">
                <a:solidFill>
                  <a:srgbClr val="FFC000"/>
                </a:solidFill>
                <a:latin typeface="Times New Roman" panose="02020603050405020304" pitchFamily="18" charset="0"/>
                <a:cs typeface="Times New Roman" panose="02020603050405020304" pitchFamily="18" charset="0"/>
              </a:rPr>
              <a:t>part Traction power and traction substations</a:t>
            </a:r>
            <a:endParaRPr lang="bg-BG" altLang="en-US" sz="2000" b="1" dirty="0">
              <a:solidFill>
                <a:srgbClr val="FFC000"/>
              </a:solidFill>
              <a:latin typeface="Times New Roman" panose="02020603050405020304" pitchFamily="18" charset="0"/>
              <a:cs typeface="Times New Roman" panose="02020603050405020304" pitchFamily="18" charset="0"/>
            </a:endParaRPr>
          </a:p>
        </p:txBody>
      </p:sp>
      <p:sp>
        <p:nvSpPr>
          <p:cNvPr id="363539" name="Text Box 19">
            <a:extLst>
              <a:ext uri="{FF2B5EF4-FFF2-40B4-BE49-F238E27FC236}">
                <a16:creationId xmlns:a16="http://schemas.microsoft.com/office/drawing/2014/main" id="{7A91A4CC-53E8-4AC0-A1D3-E00D451E4C92}"/>
              </a:ext>
            </a:extLst>
          </p:cNvPr>
          <p:cNvSpPr txBox="1">
            <a:spLocks noChangeArrowheads="1"/>
          </p:cNvSpPr>
          <p:nvPr/>
        </p:nvSpPr>
        <p:spPr bwMode="auto">
          <a:xfrm>
            <a:off x="231776" y="1377950"/>
            <a:ext cx="8583613" cy="23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5000"/>
              </a:spcBef>
              <a:buFont typeface="Wingdings" panose="05000000000000000000" pitchFamily="2" charset="2"/>
              <a:buChar char="Ø"/>
            </a:pPr>
            <a:r>
              <a:rPr lang="bg-BG" altLang="en-US" sz="2000" dirty="0">
                <a:solidFill>
                  <a:schemeClr val="bg1"/>
                </a:solidFill>
                <a:latin typeface="Times New Roman" panose="02020603050405020304" pitchFamily="18" charset="0"/>
                <a:cs typeface="Times New Roman" panose="02020603050405020304" pitchFamily="18" charset="0"/>
              </a:rPr>
              <a:t> </a:t>
            </a:r>
            <a:r>
              <a:rPr lang="en-GB" altLang="en-US" sz="2000" dirty="0">
                <a:solidFill>
                  <a:schemeClr val="bg1"/>
                </a:solidFill>
                <a:latin typeface="Times New Roman" panose="02020603050405020304" pitchFamily="18" charset="0"/>
                <a:cs typeface="Times New Roman" panose="02020603050405020304" pitchFamily="18" charset="0"/>
              </a:rPr>
              <a:t>power lines </a:t>
            </a:r>
            <a:r>
              <a:rPr lang="ru-RU" altLang="en-US" sz="2000" dirty="0">
                <a:solidFill>
                  <a:schemeClr val="bg1"/>
                </a:solidFill>
                <a:latin typeface="Times New Roman" panose="02020603050405020304" pitchFamily="18" charset="0"/>
                <a:cs typeface="Times New Roman" panose="02020603050405020304" pitchFamily="18" charset="0"/>
              </a:rPr>
              <a:t>110 kV</a:t>
            </a: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traction substation </a:t>
            </a:r>
            <a:r>
              <a:rPr lang="ru-RU" altLang="en-US" sz="2000" dirty="0">
                <a:solidFill>
                  <a:schemeClr val="bg1"/>
                </a:solidFill>
                <a:latin typeface="Times New Roman" panose="02020603050405020304" pitchFamily="18" charset="0"/>
                <a:cs typeface="Times New Roman" panose="02020603050405020304" pitchFamily="18" charset="0"/>
              </a:rPr>
              <a:t>110/25 kV </a:t>
            </a:r>
            <a:r>
              <a:rPr lang="en-GB" altLang="en-US" sz="2000" dirty="0">
                <a:solidFill>
                  <a:schemeClr val="bg1"/>
                </a:solidFill>
                <a:latin typeface="Times New Roman" panose="02020603050405020304" pitchFamily="18" charset="0"/>
                <a:cs typeface="Times New Roman" panose="02020603050405020304" pitchFamily="18" charset="0"/>
              </a:rPr>
              <a:t>remote control type of SCADA</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sectional posts</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catenary </a:t>
            </a:r>
            <a:r>
              <a:rPr lang="ru-RU" altLang="en-US" sz="2000" dirty="0">
                <a:solidFill>
                  <a:schemeClr val="bg1"/>
                </a:solidFill>
                <a:latin typeface="Times New Roman" panose="02020603050405020304" pitchFamily="18" charset="0"/>
                <a:cs typeface="Times New Roman" panose="02020603050405020304" pitchFamily="18" charset="0"/>
              </a:rPr>
              <a:t>25 kV, 50Hz</a:t>
            </a: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GB" altLang="bg-BG" sz="2000" dirty="0">
                <a:solidFill>
                  <a:schemeClr val="bg1"/>
                </a:solidFill>
                <a:latin typeface="Times New Roman" panose="02020603050405020304" pitchFamily="18" charset="0"/>
                <a:cs typeface="Times New Roman" panose="02020603050405020304" pitchFamily="18" charset="0"/>
              </a:rPr>
              <a:t>isolator</a:t>
            </a:r>
            <a:r>
              <a:rPr lang="ru-RU" altLang="en-US" sz="2000" dirty="0">
                <a:solidFill>
                  <a:schemeClr val="bg1"/>
                </a:solidFill>
                <a:latin typeface="Times New Roman" panose="02020603050405020304" pitchFamily="18" charset="0"/>
                <a:cs typeface="Times New Roman" panose="02020603050405020304" pitchFamily="18" charset="0"/>
              </a:rPr>
              <a:t>, </a:t>
            </a:r>
            <a:r>
              <a:rPr lang="en-GB" altLang="en-US" sz="2000" dirty="0">
                <a:solidFill>
                  <a:schemeClr val="bg1"/>
                </a:solidFill>
                <a:latin typeface="Times New Roman" panose="02020603050405020304" pitchFamily="18" charset="0"/>
                <a:cs typeface="Times New Roman" panose="02020603050405020304" pitchFamily="18" charset="0"/>
              </a:rPr>
              <a:t>cathode-drop arrester</a:t>
            </a: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disconnectors</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GB" altLang="en-US" sz="2000" dirty="0">
                <a:solidFill>
                  <a:schemeClr val="bg1"/>
                </a:solidFill>
                <a:latin typeface="Times New Roman" panose="02020603050405020304" pitchFamily="18" charset="0"/>
                <a:cs typeface="Times New Roman" panose="02020603050405020304" pitchFamily="18" charset="0"/>
              </a:rPr>
              <a:t>power stations</a:t>
            </a: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GB" altLang="en-US" sz="2000" dirty="0">
                <a:solidFill>
                  <a:schemeClr val="bg1"/>
                </a:solidFill>
                <a:latin typeface="Times New Roman" panose="02020603050405020304" pitchFamily="18" charset="0"/>
                <a:cs typeface="Times New Roman" panose="02020603050405020304" pitchFamily="18" charset="0"/>
              </a:rPr>
              <a:t>feeders and groundings</a:t>
            </a:r>
            <a:endParaRPr lang="bg-BG" altLang="en-US" sz="2000" dirty="0">
              <a:solidFill>
                <a:schemeClr val="bg1"/>
              </a:solidFill>
              <a:latin typeface="Times New Roman" panose="02020603050405020304" pitchFamily="18" charset="0"/>
              <a:cs typeface="Times New Roman" panose="02020603050405020304" pitchFamily="18" charset="0"/>
            </a:endParaRPr>
          </a:p>
        </p:txBody>
      </p:sp>
      <p:pic>
        <p:nvPicPr>
          <p:cNvPr id="363540" name="Picture 20" descr="Picture8">
            <a:extLst>
              <a:ext uri="{FF2B5EF4-FFF2-40B4-BE49-F238E27FC236}">
                <a16:creationId xmlns:a16="http://schemas.microsoft.com/office/drawing/2014/main" id="{A06FE50A-A99F-443B-9FC3-D45D0B2A6D4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5480050" y="2857655"/>
            <a:ext cx="6480174" cy="3793973"/>
          </a:xfrm>
          <a:prstGeom prst="rect">
            <a:avLst/>
          </a:prstGeom>
          <a:ln>
            <a:noFill/>
          </a:ln>
          <a:effectLst>
            <a:outerShdw blurRad="190500" algn="tl" rotWithShape="0">
              <a:srgbClr val="000000">
                <a:alpha val="70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363538">
                                            <p:txEl>
                                              <p:pRg st="0" end="0"/>
                                            </p:txEl>
                                          </p:spTgt>
                                        </p:tgtEl>
                                        <p:attrNameLst>
                                          <p:attrName>style.visibility</p:attrName>
                                        </p:attrNameLst>
                                      </p:cBhvr>
                                      <p:to>
                                        <p:strVal val="visible"/>
                                      </p:to>
                                    </p:set>
                                    <p:animEffect transition="in" filter="fade">
                                      <p:cBhvr>
                                        <p:cTn id="7" dur="1000"/>
                                        <p:tgtEl>
                                          <p:spTgt spid="363538">
                                            <p:txEl>
                                              <p:pRg st="0" end="0"/>
                                            </p:txEl>
                                          </p:spTgt>
                                        </p:tgtEl>
                                      </p:cBhvr>
                                    </p:animEffect>
                                    <p:anim calcmode="lin" valueType="num">
                                      <p:cBhvr>
                                        <p:cTn id="8" dur="1000" fill="hold"/>
                                        <p:tgtEl>
                                          <p:spTgt spid="363538">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63538">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63538">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63538">
                                            <p:txEl>
                                              <p:pRg st="1" end="1"/>
                                            </p:txEl>
                                          </p:spTgt>
                                        </p:tgtEl>
                                        <p:attrNameLst>
                                          <p:attrName>style.visibility</p:attrName>
                                        </p:attrNameLst>
                                      </p:cBhvr>
                                      <p:to>
                                        <p:strVal val="visible"/>
                                      </p:to>
                                    </p:set>
                                    <p:animEffect transition="in" filter="fade">
                                      <p:cBhvr>
                                        <p:cTn id="13" dur="1000"/>
                                        <p:tgtEl>
                                          <p:spTgt spid="363538">
                                            <p:txEl>
                                              <p:pRg st="1" end="1"/>
                                            </p:txEl>
                                          </p:spTgt>
                                        </p:tgtEl>
                                      </p:cBhvr>
                                    </p:animEffect>
                                    <p:anim calcmode="lin" valueType="num">
                                      <p:cBhvr>
                                        <p:cTn id="14" dur="1000" fill="hold"/>
                                        <p:tgtEl>
                                          <p:spTgt spid="363538">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63538">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63538">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63538">
                                            <p:txEl>
                                              <p:pRg st="2" end="2"/>
                                            </p:txEl>
                                          </p:spTgt>
                                        </p:tgtEl>
                                        <p:attrNameLst>
                                          <p:attrName>style.visibility</p:attrName>
                                        </p:attrNameLst>
                                      </p:cBhvr>
                                      <p:to>
                                        <p:strVal val="visible"/>
                                      </p:to>
                                    </p:set>
                                    <p:animEffect transition="in" filter="fade">
                                      <p:cBhvr>
                                        <p:cTn id="19" dur="1000"/>
                                        <p:tgtEl>
                                          <p:spTgt spid="363538">
                                            <p:txEl>
                                              <p:pRg st="2" end="2"/>
                                            </p:txEl>
                                          </p:spTgt>
                                        </p:tgtEl>
                                      </p:cBhvr>
                                    </p:animEffect>
                                    <p:anim calcmode="lin" valueType="num">
                                      <p:cBhvr>
                                        <p:cTn id="20" dur="1000" fill="hold"/>
                                        <p:tgtEl>
                                          <p:spTgt spid="363538">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63538">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63538">
                                            <p:txEl>
                                              <p:pRg st="2" end="2"/>
                                            </p:txEl>
                                          </p:spTgt>
                                        </p:tgtEl>
                                        <p:attrNameLst>
                                          <p:attrName>ppt_y</p:attrName>
                                        </p:attrNameLst>
                                      </p:cBhvr>
                                      <p:tavLst>
                                        <p:tav tm="0">
                                          <p:val>
                                            <p:strVal val="#ppt_y-.03"/>
                                          </p:val>
                                        </p:tav>
                                        <p:tav tm="100000">
                                          <p:val>
                                            <p:strVal val="#ppt_y"/>
                                          </p:val>
                                        </p:tav>
                                      </p:tavLst>
                                    </p:anim>
                                  </p:childTnLst>
                                </p:cTn>
                              </p:par>
                            </p:childTnLst>
                          </p:cTn>
                        </p:par>
                        <p:par>
                          <p:cTn id="23" fill="hold" nodeType="afterGroup">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63539"/>
                                        </p:tgtEl>
                                        <p:attrNameLst>
                                          <p:attrName>style.visibility</p:attrName>
                                        </p:attrNameLst>
                                      </p:cBhvr>
                                      <p:to>
                                        <p:strVal val="visible"/>
                                      </p:to>
                                    </p:set>
                                    <p:animEffect transition="in" filter="wipe(left)">
                                      <p:cBhvr>
                                        <p:cTn id="26" dur="2000"/>
                                        <p:tgtEl>
                                          <p:spTgt spid="363539"/>
                                        </p:tgtEl>
                                      </p:cBhvr>
                                    </p:animEffect>
                                  </p:childTnLst>
                                </p:cTn>
                              </p:par>
                              <p:par>
                                <p:cTn id="27" presetID="22" presetClass="entr" presetSubtype="8" fill="hold" nodeType="withEffect">
                                  <p:stCondLst>
                                    <p:cond delay="0"/>
                                  </p:stCondLst>
                                  <p:childTnLst>
                                    <p:set>
                                      <p:cBhvr>
                                        <p:cTn id="28" dur="1" fill="hold">
                                          <p:stCondLst>
                                            <p:cond delay="0"/>
                                          </p:stCondLst>
                                        </p:cTn>
                                        <p:tgtEl>
                                          <p:spTgt spid="363540"/>
                                        </p:tgtEl>
                                        <p:attrNameLst>
                                          <p:attrName>style.visibility</p:attrName>
                                        </p:attrNameLst>
                                      </p:cBhvr>
                                      <p:to>
                                        <p:strVal val="visible"/>
                                      </p:to>
                                    </p:set>
                                    <p:animEffect transition="in" filter="wipe(left)">
                                      <p:cBhvr>
                                        <p:cTn id="29" dur="2000"/>
                                        <p:tgtEl>
                                          <p:spTgt spid="363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a:grpSpLocks/>
          </p:cNvGrpSpPr>
          <p:nvPr/>
        </p:nvGrpSpPr>
        <p:grpSpPr bwMode="auto">
          <a:xfrm>
            <a:off x="2312891" y="4086751"/>
            <a:ext cx="7566209" cy="1548433"/>
            <a:chOff x="6492543" y="3366654"/>
            <a:chExt cx="4460602" cy="877909"/>
          </a:xfrm>
        </p:grpSpPr>
        <p:grpSp>
          <p:nvGrpSpPr>
            <p:cNvPr id="24" name="Group 1"/>
            <p:cNvGrpSpPr>
              <a:grpSpLocks/>
            </p:cNvGrpSpPr>
            <p:nvPr/>
          </p:nvGrpSpPr>
          <p:grpSpPr bwMode="auto">
            <a:xfrm>
              <a:off x="6764482" y="3366654"/>
              <a:ext cx="3912179" cy="415636"/>
              <a:chOff x="554" y="48"/>
              <a:chExt cx="2582" cy="354"/>
            </a:xfrm>
          </p:grpSpPr>
          <p:sp>
            <p:nvSpPr>
              <p:cNvPr id="26" name="Freeform 11"/>
              <p:cNvSpPr>
                <a:spLocks noChangeArrowheads="1"/>
              </p:cNvSpPr>
              <p:nvPr/>
            </p:nvSpPr>
            <p:spPr bwMode="auto">
              <a:xfrm flipH="1">
                <a:off x="554" y="48"/>
                <a:ext cx="1146" cy="348"/>
              </a:xfrm>
              <a:custGeom>
                <a:avLst/>
                <a:gdLst>
                  <a:gd name="T0" fmla="*/ 1 w 2224"/>
                  <a:gd name="T1" fmla="*/ 1 h 618"/>
                  <a:gd name="T2" fmla="*/ 1 w 2224"/>
                  <a:gd name="T3" fmla="*/ 1 h 618"/>
                  <a:gd name="T4" fmla="*/ 0 w 2224"/>
                  <a:gd name="T5" fmla="*/ 1 h 618"/>
                  <a:gd name="T6" fmla="*/ 0 w 2224"/>
                  <a:gd name="T7" fmla="*/ 1 h 618"/>
                  <a:gd name="T8" fmla="*/ 1 w 2224"/>
                  <a:gd name="T9" fmla="*/ 1 h 618"/>
                  <a:gd name="T10" fmla="*/ 1 w 2224"/>
                  <a:gd name="T11" fmla="*/ 1 h 618"/>
                  <a:gd name="T12" fmla="*/ 1 w 2224"/>
                  <a:gd name="T13" fmla="*/ 1 h 618"/>
                  <a:gd name="T14" fmla="*/ 1 w 2224"/>
                  <a:gd name="T15" fmla="*/ 1 h 618"/>
                  <a:gd name="T16" fmla="*/ 1 w 2224"/>
                  <a:gd name="T17" fmla="*/ 1 h 618"/>
                  <a:gd name="T18" fmla="*/ 1 w 2224"/>
                  <a:gd name="T19" fmla="*/ 1 h 618"/>
                  <a:gd name="T20" fmla="*/ 1 w 2224"/>
                  <a:gd name="T21" fmla="*/ 1 h 618"/>
                  <a:gd name="T22" fmla="*/ 1 w 2224"/>
                  <a:gd name="T23" fmla="*/ 1 h 618"/>
                  <a:gd name="T24" fmla="*/ 1 w 2224"/>
                  <a:gd name="T25" fmla="*/ 0 h 6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24" h="618">
                    <a:moveTo>
                      <a:pt x="2224" y="4"/>
                    </a:moveTo>
                    <a:lnTo>
                      <a:pt x="232" y="12"/>
                    </a:lnTo>
                    <a:lnTo>
                      <a:pt x="0" y="168"/>
                    </a:lnTo>
                    <a:lnTo>
                      <a:pt x="0" y="558"/>
                    </a:lnTo>
                    <a:lnTo>
                      <a:pt x="114" y="618"/>
                    </a:lnTo>
                    <a:lnTo>
                      <a:pt x="690" y="618"/>
                    </a:lnTo>
                    <a:lnTo>
                      <a:pt x="828" y="480"/>
                    </a:lnTo>
                    <a:lnTo>
                      <a:pt x="1116" y="480"/>
                    </a:lnTo>
                    <a:lnTo>
                      <a:pt x="1308" y="336"/>
                    </a:lnTo>
                    <a:lnTo>
                      <a:pt x="1596" y="336"/>
                    </a:lnTo>
                    <a:lnTo>
                      <a:pt x="1782" y="192"/>
                    </a:lnTo>
                    <a:lnTo>
                      <a:pt x="2052" y="192"/>
                    </a:lnTo>
                    <a:lnTo>
                      <a:pt x="2220" y="0"/>
                    </a:lnTo>
                  </a:path>
                </a:pathLst>
              </a:custGeom>
              <a:solidFill>
                <a:srgbClr val="F8D43C"/>
              </a:solidFill>
              <a:ln w="12573">
                <a:solidFill>
                  <a:srgbClr val="0066CC"/>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grpSp>
            <p:nvGrpSpPr>
              <p:cNvPr id="27" name="Group 6"/>
              <p:cNvGrpSpPr>
                <a:grpSpLocks/>
              </p:cNvGrpSpPr>
              <p:nvPr/>
            </p:nvGrpSpPr>
            <p:grpSpPr bwMode="auto">
              <a:xfrm>
                <a:off x="1990" y="48"/>
                <a:ext cx="1146" cy="348"/>
                <a:chOff x="1990" y="48"/>
                <a:chExt cx="1146" cy="348"/>
              </a:xfrm>
            </p:grpSpPr>
            <p:sp>
              <p:nvSpPr>
                <p:cNvPr id="32" name="Freeform 10"/>
                <p:cNvSpPr>
                  <a:spLocks noChangeArrowheads="1"/>
                </p:cNvSpPr>
                <p:nvPr/>
              </p:nvSpPr>
              <p:spPr bwMode="auto">
                <a:xfrm>
                  <a:off x="1990" y="48"/>
                  <a:ext cx="1146" cy="348"/>
                </a:xfrm>
                <a:custGeom>
                  <a:avLst/>
                  <a:gdLst>
                    <a:gd name="T0" fmla="*/ 1 w 2224"/>
                    <a:gd name="T1" fmla="*/ 1 h 618"/>
                    <a:gd name="T2" fmla="*/ 1 w 2224"/>
                    <a:gd name="T3" fmla="*/ 1 h 618"/>
                    <a:gd name="T4" fmla="*/ 0 w 2224"/>
                    <a:gd name="T5" fmla="*/ 1 h 618"/>
                    <a:gd name="T6" fmla="*/ 0 w 2224"/>
                    <a:gd name="T7" fmla="*/ 1 h 618"/>
                    <a:gd name="T8" fmla="*/ 1 w 2224"/>
                    <a:gd name="T9" fmla="*/ 1 h 618"/>
                    <a:gd name="T10" fmla="*/ 1 w 2224"/>
                    <a:gd name="T11" fmla="*/ 1 h 618"/>
                    <a:gd name="T12" fmla="*/ 1 w 2224"/>
                    <a:gd name="T13" fmla="*/ 1 h 618"/>
                    <a:gd name="T14" fmla="*/ 1 w 2224"/>
                    <a:gd name="T15" fmla="*/ 1 h 618"/>
                    <a:gd name="T16" fmla="*/ 1 w 2224"/>
                    <a:gd name="T17" fmla="*/ 1 h 618"/>
                    <a:gd name="T18" fmla="*/ 1 w 2224"/>
                    <a:gd name="T19" fmla="*/ 1 h 618"/>
                    <a:gd name="T20" fmla="*/ 1 w 2224"/>
                    <a:gd name="T21" fmla="*/ 1 h 618"/>
                    <a:gd name="T22" fmla="*/ 1 w 2224"/>
                    <a:gd name="T23" fmla="*/ 1 h 618"/>
                    <a:gd name="T24" fmla="*/ 1 w 2224"/>
                    <a:gd name="T25" fmla="*/ 0 h 6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24" h="618">
                      <a:moveTo>
                        <a:pt x="2224" y="4"/>
                      </a:moveTo>
                      <a:lnTo>
                        <a:pt x="232" y="12"/>
                      </a:lnTo>
                      <a:lnTo>
                        <a:pt x="0" y="168"/>
                      </a:lnTo>
                      <a:lnTo>
                        <a:pt x="0" y="558"/>
                      </a:lnTo>
                      <a:lnTo>
                        <a:pt x="114" y="618"/>
                      </a:lnTo>
                      <a:lnTo>
                        <a:pt x="690" y="618"/>
                      </a:lnTo>
                      <a:lnTo>
                        <a:pt x="828" y="480"/>
                      </a:lnTo>
                      <a:lnTo>
                        <a:pt x="1116" y="480"/>
                      </a:lnTo>
                      <a:lnTo>
                        <a:pt x="1308" y="336"/>
                      </a:lnTo>
                      <a:lnTo>
                        <a:pt x="1596" y="336"/>
                      </a:lnTo>
                      <a:lnTo>
                        <a:pt x="1782" y="192"/>
                      </a:lnTo>
                      <a:lnTo>
                        <a:pt x="2052" y="192"/>
                      </a:lnTo>
                      <a:lnTo>
                        <a:pt x="2220" y="0"/>
                      </a:lnTo>
                    </a:path>
                  </a:pathLst>
                </a:custGeom>
                <a:solidFill>
                  <a:srgbClr val="F8D43C"/>
                </a:solidFill>
                <a:ln w="12573">
                  <a:solidFill>
                    <a:srgbClr val="0066CC"/>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33" name="Freeform 9"/>
                <p:cNvSpPr>
                  <a:spLocks noChangeArrowheads="1"/>
                </p:cNvSpPr>
                <p:nvPr/>
              </p:nvSpPr>
              <p:spPr bwMode="auto">
                <a:xfrm>
                  <a:off x="2162" y="322"/>
                  <a:ext cx="246" cy="0"/>
                </a:xfrm>
                <a:custGeom>
                  <a:avLst/>
                  <a:gdLst>
                    <a:gd name="T0" fmla="*/ 193 w 251"/>
                    <a:gd name="T1" fmla="*/ 0 h 1"/>
                    <a:gd name="T2" fmla="*/ 0 w 251"/>
                    <a:gd name="T3" fmla="*/ 0 h 1"/>
                    <a:gd name="T4" fmla="*/ 193 w 251"/>
                    <a:gd name="T5" fmla="*/ 0 h 1"/>
                    <a:gd name="T6" fmla="*/ 0 60000 65536"/>
                    <a:gd name="T7" fmla="*/ 0 60000 65536"/>
                    <a:gd name="T8" fmla="*/ 0 60000 65536"/>
                  </a:gdLst>
                  <a:ahLst/>
                  <a:cxnLst>
                    <a:cxn ang="T6">
                      <a:pos x="T0" y="T1"/>
                    </a:cxn>
                    <a:cxn ang="T7">
                      <a:pos x="T2" y="T3"/>
                    </a:cxn>
                    <a:cxn ang="T8">
                      <a:pos x="T4" y="T5"/>
                    </a:cxn>
                  </a:cxnLst>
                  <a:rect l="0" t="0" r="r" b="b"/>
                  <a:pathLst>
                    <a:path w="251" h="1">
                      <a:moveTo>
                        <a:pt x="250" y="0"/>
                      </a:moveTo>
                      <a:lnTo>
                        <a:pt x="0" y="0"/>
                      </a:lnTo>
                      <a:lnTo>
                        <a:pt x="250"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34" name="Freeform 8"/>
                <p:cNvSpPr>
                  <a:spLocks noChangeArrowheads="1"/>
                </p:cNvSpPr>
                <p:nvPr/>
              </p:nvSpPr>
              <p:spPr bwMode="auto">
                <a:xfrm>
                  <a:off x="2435" y="240"/>
                  <a:ext cx="220" cy="0"/>
                </a:xfrm>
                <a:custGeom>
                  <a:avLst/>
                  <a:gdLst>
                    <a:gd name="T0" fmla="*/ 167 w 225"/>
                    <a:gd name="T1" fmla="*/ 0 h 1"/>
                    <a:gd name="T2" fmla="*/ 0 w 225"/>
                    <a:gd name="T3" fmla="*/ 0 h 1"/>
                    <a:gd name="T4" fmla="*/ 167 w 225"/>
                    <a:gd name="T5" fmla="*/ 0 h 1"/>
                    <a:gd name="T6" fmla="*/ 0 60000 65536"/>
                    <a:gd name="T7" fmla="*/ 0 60000 65536"/>
                    <a:gd name="T8" fmla="*/ 0 60000 65536"/>
                  </a:gdLst>
                  <a:ahLst/>
                  <a:cxnLst>
                    <a:cxn ang="T6">
                      <a:pos x="T0" y="T1"/>
                    </a:cxn>
                    <a:cxn ang="T7">
                      <a:pos x="T2" y="T3"/>
                    </a:cxn>
                    <a:cxn ang="T8">
                      <a:pos x="T4" y="T5"/>
                    </a:cxn>
                  </a:cxnLst>
                  <a:rect l="0" t="0" r="r" b="b"/>
                  <a:pathLst>
                    <a:path w="225" h="1">
                      <a:moveTo>
                        <a:pt x="224" y="0"/>
                      </a:moveTo>
                      <a:lnTo>
                        <a:pt x="0" y="0"/>
                      </a:lnTo>
                      <a:lnTo>
                        <a:pt x="224"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35" name="Freeform 7"/>
                <p:cNvSpPr>
                  <a:spLocks noChangeArrowheads="1"/>
                </p:cNvSpPr>
                <p:nvPr/>
              </p:nvSpPr>
              <p:spPr bwMode="auto">
                <a:xfrm>
                  <a:off x="2685" y="156"/>
                  <a:ext cx="220" cy="0"/>
                </a:xfrm>
                <a:custGeom>
                  <a:avLst/>
                  <a:gdLst>
                    <a:gd name="T0" fmla="*/ 167 w 225"/>
                    <a:gd name="T1" fmla="*/ 0 h 1"/>
                    <a:gd name="T2" fmla="*/ 0 w 225"/>
                    <a:gd name="T3" fmla="*/ 0 h 1"/>
                    <a:gd name="T4" fmla="*/ 167 w 225"/>
                    <a:gd name="T5" fmla="*/ 0 h 1"/>
                    <a:gd name="T6" fmla="*/ 0 60000 65536"/>
                    <a:gd name="T7" fmla="*/ 0 60000 65536"/>
                    <a:gd name="T8" fmla="*/ 0 60000 65536"/>
                  </a:gdLst>
                  <a:ahLst/>
                  <a:cxnLst>
                    <a:cxn ang="T6">
                      <a:pos x="T0" y="T1"/>
                    </a:cxn>
                    <a:cxn ang="T7">
                      <a:pos x="T2" y="T3"/>
                    </a:cxn>
                    <a:cxn ang="T8">
                      <a:pos x="T4" y="T5"/>
                    </a:cxn>
                  </a:cxnLst>
                  <a:rect l="0" t="0" r="r" b="b"/>
                  <a:pathLst>
                    <a:path w="225" h="1">
                      <a:moveTo>
                        <a:pt x="224" y="0"/>
                      </a:moveTo>
                      <a:lnTo>
                        <a:pt x="0" y="0"/>
                      </a:lnTo>
                      <a:lnTo>
                        <a:pt x="224"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grpSp>
          <p:sp>
            <p:nvSpPr>
              <p:cNvPr id="28" name="Freeform 5"/>
              <p:cNvSpPr>
                <a:spLocks noChangeArrowheads="1"/>
              </p:cNvSpPr>
              <p:nvPr/>
            </p:nvSpPr>
            <p:spPr bwMode="auto">
              <a:xfrm>
                <a:off x="1276" y="322"/>
                <a:ext cx="245" cy="0"/>
              </a:xfrm>
              <a:custGeom>
                <a:avLst/>
                <a:gdLst>
                  <a:gd name="T0" fmla="*/ 192 w 250"/>
                  <a:gd name="T1" fmla="*/ 0 h 1"/>
                  <a:gd name="T2" fmla="*/ 0 w 250"/>
                  <a:gd name="T3" fmla="*/ 0 h 1"/>
                  <a:gd name="T4" fmla="*/ 192 w 250"/>
                  <a:gd name="T5" fmla="*/ 0 h 1"/>
                  <a:gd name="T6" fmla="*/ 0 60000 65536"/>
                  <a:gd name="T7" fmla="*/ 0 60000 65536"/>
                  <a:gd name="T8" fmla="*/ 0 60000 65536"/>
                </a:gdLst>
                <a:ahLst/>
                <a:cxnLst>
                  <a:cxn ang="T6">
                    <a:pos x="T0" y="T1"/>
                  </a:cxn>
                  <a:cxn ang="T7">
                    <a:pos x="T2" y="T3"/>
                  </a:cxn>
                  <a:cxn ang="T8">
                    <a:pos x="T4" y="T5"/>
                  </a:cxn>
                </a:cxnLst>
                <a:rect l="0" t="0" r="r" b="b"/>
                <a:pathLst>
                  <a:path w="250" h="1">
                    <a:moveTo>
                      <a:pt x="249" y="0"/>
                    </a:moveTo>
                    <a:lnTo>
                      <a:pt x="0" y="0"/>
                    </a:lnTo>
                    <a:lnTo>
                      <a:pt x="249"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29" name="Freeform 4"/>
              <p:cNvSpPr>
                <a:spLocks noChangeArrowheads="1"/>
              </p:cNvSpPr>
              <p:nvPr/>
            </p:nvSpPr>
            <p:spPr bwMode="auto">
              <a:xfrm>
                <a:off x="1030" y="240"/>
                <a:ext cx="243" cy="0"/>
              </a:xfrm>
              <a:custGeom>
                <a:avLst/>
                <a:gdLst>
                  <a:gd name="T0" fmla="*/ 190 w 248"/>
                  <a:gd name="T1" fmla="*/ 0 h 1"/>
                  <a:gd name="T2" fmla="*/ 0 w 248"/>
                  <a:gd name="T3" fmla="*/ 0 h 1"/>
                  <a:gd name="T4" fmla="*/ 190 w 248"/>
                  <a:gd name="T5" fmla="*/ 0 h 1"/>
                  <a:gd name="T6" fmla="*/ 0 60000 65536"/>
                  <a:gd name="T7" fmla="*/ 0 60000 65536"/>
                  <a:gd name="T8" fmla="*/ 0 60000 65536"/>
                </a:gdLst>
                <a:ahLst/>
                <a:cxnLst>
                  <a:cxn ang="T6">
                    <a:pos x="T0" y="T1"/>
                  </a:cxn>
                  <a:cxn ang="T7">
                    <a:pos x="T2" y="T3"/>
                  </a:cxn>
                  <a:cxn ang="T8">
                    <a:pos x="T4" y="T5"/>
                  </a:cxn>
                </a:cxnLst>
                <a:rect l="0" t="0" r="r" b="b"/>
                <a:pathLst>
                  <a:path w="248" h="1">
                    <a:moveTo>
                      <a:pt x="247" y="0"/>
                    </a:moveTo>
                    <a:lnTo>
                      <a:pt x="0" y="0"/>
                    </a:lnTo>
                    <a:lnTo>
                      <a:pt x="247"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30" name="Freeform 3"/>
              <p:cNvSpPr>
                <a:spLocks noChangeArrowheads="1"/>
              </p:cNvSpPr>
              <p:nvPr/>
            </p:nvSpPr>
            <p:spPr bwMode="auto">
              <a:xfrm>
                <a:off x="780" y="156"/>
                <a:ext cx="245" cy="0"/>
              </a:xfrm>
              <a:custGeom>
                <a:avLst/>
                <a:gdLst>
                  <a:gd name="T0" fmla="*/ 192 w 250"/>
                  <a:gd name="T1" fmla="*/ 0 h 4"/>
                  <a:gd name="T2" fmla="*/ 0 w 250"/>
                  <a:gd name="T3" fmla="*/ 0 h 4"/>
                  <a:gd name="T4" fmla="*/ 192 w 250"/>
                  <a:gd name="T5" fmla="*/ 0 h 4"/>
                  <a:gd name="T6" fmla="*/ 0 60000 65536"/>
                  <a:gd name="T7" fmla="*/ 0 60000 65536"/>
                  <a:gd name="T8" fmla="*/ 0 60000 65536"/>
                </a:gdLst>
                <a:ahLst/>
                <a:cxnLst>
                  <a:cxn ang="T6">
                    <a:pos x="T0" y="T1"/>
                  </a:cxn>
                  <a:cxn ang="T7">
                    <a:pos x="T2" y="T3"/>
                  </a:cxn>
                  <a:cxn ang="T8">
                    <a:pos x="T4" y="T5"/>
                  </a:cxn>
                </a:cxnLst>
                <a:rect l="0" t="0" r="r" b="b"/>
                <a:pathLst>
                  <a:path w="250" h="4">
                    <a:moveTo>
                      <a:pt x="249" y="3"/>
                    </a:moveTo>
                    <a:lnTo>
                      <a:pt x="0" y="0"/>
                    </a:lnTo>
                    <a:lnTo>
                      <a:pt x="249" y="3"/>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31" name="Freeform 2"/>
              <p:cNvSpPr>
                <a:spLocks noChangeArrowheads="1"/>
              </p:cNvSpPr>
              <p:nvPr/>
            </p:nvSpPr>
            <p:spPr bwMode="auto">
              <a:xfrm>
                <a:off x="1675" y="48"/>
                <a:ext cx="343" cy="354"/>
              </a:xfrm>
              <a:custGeom>
                <a:avLst/>
                <a:gdLst>
                  <a:gd name="T0" fmla="*/ 88 w 363"/>
                  <a:gd name="T1" fmla="*/ 0 h 437"/>
                  <a:gd name="T2" fmla="*/ 56 w 363"/>
                  <a:gd name="T3" fmla="*/ 2 h 437"/>
                  <a:gd name="T4" fmla="*/ 41 w 363"/>
                  <a:gd name="T5" fmla="*/ 3 h 437"/>
                  <a:gd name="T6" fmla="*/ 43 w 363"/>
                  <a:gd name="T7" fmla="*/ 9 h 437"/>
                  <a:gd name="T8" fmla="*/ 73 w 363"/>
                  <a:gd name="T9" fmla="*/ 12 h 437"/>
                  <a:gd name="T10" fmla="*/ 75 w 363"/>
                  <a:gd name="T11" fmla="*/ 23 h 437"/>
                  <a:gd name="T12" fmla="*/ 15 w 363"/>
                  <a:gd name="T13" fmla="*/ 28 h 437"/>
                  <a:gd name="T14" fmla="*/ 161 w 363"/>
                  <a:gd name="T15" fmla="*/ 28 h 437"/>
                  <a:gd name="T16" fmla="*/ 99 w 363"/>
                  <a:gd name="T17" fmla="*/ 23 h 437"/>
                  <a:gd name="T18" fmla="*/ 99 w 363"/>
                  <a:gd name="T19" fmla="*/ 12 h 437"/>
                  <a:gd name="T20" fmla="*/ 132 w 363"/>
                  <a:gd name="T21" fmla="*/ 9 h 437"/>
                  <a:gd name="T22" fmla="*/ 132 w 363"/>
                  <a:gd name="T23" fmla="*/ 3 h 437"/>
                  <a:gd name="T24" fmla="*/ 117 w 363"/>
                  <a:gd name="T25" fmla="*/ 2 h 437"/>
                  <a:gd name="T26" fmla="*/ 88 w 363"/>
                  <a:gd name="T27" fmla="*/ 0 h 4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3" h="437">
                    <a:moveTo>
                      <a:pt x="183" y="0"/>
                    </a:moveTo>
                    <a:cubicBezTo>
                      <a:pt x="162" y="0"/>
                      <a:pt x="132" y="0"/>
                      <a:pt x="116" y="8"/>
                    </a:cubicBezTo>
                    <a:cubicBezTo>
                      <a:pt x="100" y="16"/>
                      <a:pt x="91" y="26"/>
                      <a:pt x="87" y="48"/>
                    </a:cubicBezTo>
                    <a:lnTo>
                      <a:pt x="90" y="141"/>
                    </a:lnTo>
                    <a:cubicBezTo>
                      <a:pt x="101" y="164"/>
                      <a:pt x="141" y="152"/>
                      <a:pt x="152" y="186"/>
                    </a:cubicBezTo>
                    <a:lnTo>
                      <a:pt x="156" y="345"/>
                    </a:lnTo>
                    <a:cubicBezTo>
                      <a:pt x="136" y="387"/>
                      <a:pt x="0" y="422"/>
                      <a:pt x="30" y="437"/>
                    </a:cubicBezTo>
                    <a:lnTo>
                      <a:pt x="334" y="437"/>
                    </a:lnTo>
                    <a:cubicBezTo>
                      <a:pt x="363" y="422"/>
                      <a:pt x="228" y="387"/>
                      <a:pt x="207" y="345"/>
                    </a:cubicBezTo>
                    <a:lnTo>
                      <a:pt x="208" y="186"/>
                    </a:lnTo>
                    <a:cubicBezTo>
                      <a:pt x="220" y="152"/>
                      <a:pt x="265" y="164"/>
                      <a:pt x="276" y="141"/>
                    </a:cubicBezTo>
                    <a:lnTo>
                      <a:pt x="276" y="48"/>
                    </a:lnTo>
                    <a:cubicBezTo>
                      <a:pt x="271" y="26"/>
                      <a:pt x="260" y="16"/>
                      <a:pt x="245" y="8"/>
                    </a:cubicBezTo>
                    <a:cubicBezTo>
                      <a:pt x="230" y="0"/>
                      <a:pt x="205" y="0"/>
                      <a:pt x="183" y="0"/>
                    </a:cubicBezTo>
                    <a:close/>
                  </a:path>
                </a:pathLst>
              </a:custGeom>
              <a:solidFill>
                <a:srgbClr val="F8D43C"/>
              </a:solidFill>
              <a:ln w="12573">
                <a:solidFill>
                  <a:srgbClr val="0066CC"/>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grpSp>
        <p:sp>
          <p:nvSpPr>
            <p:cNvPr id="25" name="Rectangle 18"/>
            <p:cNvSpPr>
              <a:spLocks noChangeArrowheads="1"/>
            </p:cNvSpPr>
            <p:nvPr/>
          </p:nvSpPr>
          <p:spPr bwMode="auto">
            <a:xfrm>
              <a:off x="6492543" y="3913015"/>
              <a:ext cx="4460602" cy="33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defTabSz="914400">
                <a:spcBef>
                  <a:spcPct val="0"/>
                </a:spcBef>
                <a:buNone/>
                <a:defRPr/>
              </a:pPr>
              <a:r>
                <a:rPr lang="en-US" altLang="bg-BG" sz="16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NATIONAL RAILWAY</a:t>
              </a:r>
              <a:br>
                <a:rPr lang="en-US" altLang="bg-BG" sz="16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altLang="bg-BG" sz="16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INFRASTRUCTURE COMPANY</a:t>
              </a:r>
              <a:endParaRPr lang="en-US" altLang="bg-BG" sz="1600"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Title 3">
            <a:extLst>
              <a:ext uri="{FF2B5EF4-FFF2-40B4-BE49-F238E27FC236}">
                <a16:creationId xmlns:a16="http://schemas.microsoft.com/office/drawing/2014/main" id="{3BF43AF2-A896-45F0-BF7C-59950A82FBA2}"/>
              </a:ext>
            </a:extLst>
          </p:cNvPr>
          <p:cNvSpPr txBox="1">
            <a:spLocks/>
          </p:cNvSpPr>
          <p:nvPr/>
        </p:nvSpPr>
        <p:spPr>
          <a:xfrm>
            <a:off x="2774162" y="2766633"/>
            <a:ext cx="6892164" cy="414694"/>
          </a:xfrm>
          <a:prstGeom prst="rect">
            <a:avLst/>
          </a:prstGeom>
          <a:noFill/>
          <a:ln>
            <a:noFill/>
          </a:ln>
        </p:spPr>
        <p:txBody>
          <a:bodyPr vert="horz" lIns="0" tIns="0" rIns="18288" bIns="0" anchor="b">
            <a:noAutofit/>
            <a:scene3d>
              <a:camera prst="orthographicFront"/>
              <a:lightRig rig="freezing" dir="t">
                <a:rot lat="0" lon="0" rev="5640000"/>
              </a:lightRig>
            </a:scene3d>
            <a:sp3d prstMaterial="flat">
              <a:contourClr>
                <a:schemeClr val="tx2"/>
              </a:contourClr>
            </a:sp3d>
          </a:bodyPr>
          <a:lstStyle>
            <a:defPPr>
              <a:defRPr lang="bg-BG"/>
            </a:defPPr>
            <a:lvl1pPr algn="ctr">
              <a:spcBef>
                <a:spcPts val="600"/>
              </a:spcBef>
              <a:buNone/>
              <a:defRPr kumimoji="0" sz="3000" b="1">
                <a:ln>
                  <a:noFill/>
                </a:ln>
                <a:solidFill>
                  <a:schemeClr val="bg1"/>
                </a:solidFill>
                <a:effectLst/>
                <a:latin typeface="Times New Roman" panose="02020603050405020304" pitchFamily="18" charset="0"/>
                <a:ea typeface="+mj-ea"/>
                <a:cs typeface="Times New Roman" panose="02020603050405020304" pitchFamily="18" charset="0"/>
              </a:defRPr>
            </a:lvl1pPr>
          </a:lstStyle>
          <a:p>
            <a:r>
              <a:rPr lang="en-US" dirty="0">
                <a:effectLst>
                  <a:outerShdw blurRad="38100" dist="38100" dir="2700000" algn="tl">
                    <a:srgbClr val="000000">
                      <a:alpha val="43137"/>
                    </a:srgbClr>
                  </a:outerShdw>
                </a:effectLst>
              </a:rPr>
              <a:t>Some projects in development</a:t>
            </a:r>
          </a:p>
        </p:txBody>
      </p:sp>
    </p:spTree>
    <p:extLst>
      <p:ext uri="{BB962C8B-B14F-4D97-AF65-F5344CB8AC3E}">
        <p14:creationId xmlns:p14="http://schemas.microsoft.com/office/powerpoint/2010/main" val="395525205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2E7AB195-7377-417F-BCA2-9B8E0873A1DE}"/>
              </a:ext>
            </a:extLst>
          </p:cNvPr>
          <p:cNvGrpSpPr/>
          <p:nvPr/>
        </p:nvGrpSpPr>
        <p:grpSpPr>
          <a:xfrm>
            <a:off x="1624959" y="1167083"/>
            <a:ext cx="9724571" cy="5657493"/>
            <a:chOff x="1624959" y="1167083"/>
            <a:chExt cx="9724571" cy="5657493"/>
          </a:xfrm>
        </p:grpSpPr>
        <p:grpSp>
          <p:nvGrpSpPr>
            <p:cNvPr id="16" name="Group 15">
              <a:extLst>
                <a:ext uri="{FF2B5EF4-FFF2-40B4-BE49-F238E27FC236}">
                  <a16:creationId xmlns:a16="http://schemas.microsoft.com/office/drawing/2014/main" id="{E01D85E3-FB78-4F8B-8493-F78C9AE85B9C}"/>
                </a:ext>
              </a:extLst>
            </p:cNvPr>
            <p:cNvGrpSpPr/>
            <p:nvPr/>
          </p:nvGrpSpPr>
          <p:grpSpPr>
            <a:xfrm>
              <a:off x="1624959" y="1167083"/>
              <a:ext cx="9724571" cy="5657493"/>
              <a:chOff x="2165684" y="1030572"/>
              <a:chExt cx="9724571" cy="5657493"/>
            </a:xfrm>
          </p:grpSpPr>
          <p:grpSp>
            <p:nvGrpSpPr>
              <p:cNvPr id="6" name="Group 5">
                <a:extLst>
                  <a:ext uri="{FF2B5EF4-FFF2-40B4-BE49-F238E27FC236}">
                    <a16:creationId xmlns:a16="http://schemas.microsoft.com/office/drawing/2014/main" id="{3022242B-D2DD-4091-8D31-B0989DB6876F}"/>
                  </a:ext>
                </a:extLst>
              </p:cNvPr>
              <p:cNvGrpSpPr/>
              <p:nvPr/>
            </p:nvGrpSpPr>
            <p:grpSpPr>
              <a:xfrm>
                <a:off x="2165684" y="1030572"/>
                <a:ext cx="8133348" cy="5657493"/>
                <a:chOff x="2165684" y="1030572"/>
                <a:chExt cx="8133348" cy="5657493"/>
              </a:xfrm>
            </p:grpSpPr>
            <p:pic>
              <p:nvPicPr>
                <p:cNvPr id="3" name="Picture 2">
                  <a:extLst>
                    <a:ext uri="{FF2B5EF4-FFF2-40B4-BE49-F238E27FC236}">
                      <a16:creationId xmlns:a16="http://schemas.microsoft.com/office/drawing/2014/main" id="{817A8EF4-ED5F-4C10-9B90-31FEB197D8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0" t="2437" r="2103" b="2926"/>
                <a:stretch/>
              </p:blipFill>
              <p:spPr>
                <a:xfrm>
                  <a:off x="2165684" y="1030572"/>
                  <a:ext cx="8133348" cy="5657493"/>
                </a:xfrm>
                <a:prstGeom prst="rect">
                  <a:avLst/>
                </a:prstGeom>
                <a:ln>
                  <a:noFill/>
                </a:ln>
                <a:effectLst>
                  <a:softEdge rad="63500"/>
                </a:effectLst>
              </p:spPr>
            </p:pic>
            <p:sp>
              <p:nvSpPr>
                <p:cNvPr id="5" name="Rectangle 4">
                  <a:extLst>
                    <a:ext uri="{FF2B5EF4-FFF2-40B4-BE49-F238E27FC236}">
                      <a16:creationId xmlns:a16="http://schemas.microsoft.com/office/drawing/2014/main" id="{BE0A2CC4-ECFD-46D4-A29D-6D4F7DD73FD8}"/>
                    </a:ext>
                  </a:extLst>
                </p:cNvPr>
                <p:cNvSpPr/>
                <p:nvPr/>
              </p:nvSpPr>
              <p:spPr>
                <a:xfrm>
                  <a:off x="8129704" y="5743575"/>
                  <a:ext cx="1147646" cy="637851"/>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bg-BG"/>
                </a:p>
              </p:txBody>
            </p:sp>
          </p:grpSp>
          <p:sp>
            <p:nvSpPr>
              <p:cNvPr id="12" name="Rectangle 11"/>
              <p:cNvSpPr/>
              <p:nvPr/>
            </p:nvSpPr>
            <p:spPr>
              <a:xfrm>
                <a:off x="5455440" y="3244334"/>
                <a:ext cx="184731" cy="369332"/>
              </a:xfrm>
              <a:prstGeom prst="rect">
                <a:avLst/>
              </a:prstGeom>
            </p:spPr>
            <p:txBody>
              <a:bodyPr wrap="none">
                <a:spAutoFit/>
              </a:bodyPr>
              <a:lstStyle/>
              <a:p>
                <a:endParaRPr lang="bg-BG" dirty="0"/>
              </a:p>
            </p:txBody>
          </p:sp>
          <p:sp>
            <p:nvSpPr>
              <p:cNvPr id="4" name="TextBox 3">
                <a:extLst>
                  <a:ext uri="{FF2B5EF4-FFF2-40B4-BE49-F238E27FC236}">
                    <a16:creationId xmlns:a16="http://schemas.microsoft.com/office/drawing/2014/main" id="{8DA7ECF3-BF42-42FB-86E1-071C0A3A3CCF}"/>
                  </a:ext>
                </a:extLst>
              </p:cNvPr>
              <p:cNvSpPr txBox="1"/>
              <p:nvPr/>
            </p:nvSpPr>
            <p:spPr>
              <a:xfrm>
                <a:off x="4105143" y="3341787"/>
                <a:ext cx="1044000" cy="288000"/>
              </a:xfrm>
              <a:prstGeom prst="rect">
                <a:avLst/>
              </a:prstGeom>
              <a:solidFill>
                <a:schemeClr val="bg1"/>
              </a:solidFill>
              <a:ln>
                <a:noFill/>
              </a:ln>
            </p:spPr>
            <p:txBody>
              <a:bodyPr wrap="square" rtlCol="0">
                <a:spAutoFit/>
              </a:bodyPr>
              <a:lstStyle/>
              <a:p>
                <a:r>
                  <a:rPr lang="en-US" sz="800" dirty="0">
                    <a:solidFill>
                      <a:srgbClr val="0B58B5"/>
                    </a:solidFill>
                    <a:latin typeface="Times New Roman" panose="02020603050405020304" pitchFamily="18" charset="0"/>
                    <a:cs typeface="Times New Roman" panose="02020603050405020304" pitchFamily="18" charset="0"/>
                  </a:rPr>
                  <a:t>Stations Poduyane, Iskar and Kazichene</a:t>
                </a:r>
                <a:endParaRPr lang="bg-BG" sz="800" dirty="0">
                  <a:solidFill>
                    <a:srgbClr val="0B58B5"/>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6F314BC-3094-439C-AD3F-AD7E28ED8DFA}"/>
                  </a:ext>
                </a:extLst>
              </p:cNvPr>
              <p:cNvSpPr txBox="1"/>
              <p:nvPr/>
            </p:nvSpPr>
            <p:spPr>
              <a:xfrm>
                <a:off x="5733927" y="3840268"/>
                <a:ext cx="900000" cy="192360"/>
              </a:xfrm>
              <a:prstGeom prst="rect">
                <a:avLst/>
              </a:prstGeom>
              <a:solidFill>
                <a:schemeClr val="bg1"/>
              </a:solidFill>
              <a:ln>
                <a:noFill/>
              </a:ln>
            </p:spPr>
            <p:txBody>
              <a:bodyPr wrap="square" rtlCol="0">
                <a:spAutoFit/>
              </a:bodyPr>
              <a:lstStyle/>
              <a:p>
                <a:r>
                  <a:rPr lang="en-US" sz="650" dirty="0">
                    <a:solidFill>
                      <a:srgbClr val="0B58B5"/>
                    </a:solidFill>
                    <a:latin typeface="Times New Roman" panose="02020603050405020304" pitchFamily="18" charset="0"/>
                    <a:cs typeface="Times New Roman" panose="02020603050405020304" pitchFamily="18" charset="0"/>
                  </a:rPr>
                  <a:t>Stara Zagora Station</a:t>
                </a:r>
                <a:endParaRPr lang="bg-BG" sz="650" dirty="0" err="1">
                  <a:solidFill>
                    <a:srgbClr val="0B58B5"/>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AB52188-9C16-410D-9AA9-9310E748F1AD}"/>
                  </a:ext>
                </a:extLst>
              </p:cNvPr>
              <p:cNvSpPr txBox="1"/>
              <p:nvPr/>
            </p:nvSpPr>
            <p:spPr>
              <a:xfrm>
                <a:off x="6703221" y="3829406"/>
                <a:ext cx="864000" cy="184666"/>
              </a:xfrm>
              <a:prstGeom prst="rect">
                <a:avLst/>
              </a:prstGeom>
              <a:solidFill>
                <a:schemeClr val="bg1"/>
              </a:solidFill>
              <a:ln>
                <a:noFill/>
              </a:ln>
            </p:spPr>
            <p:txBody>
              <a:bodyPr wrap="square" rtlCol="0">
                <a:spAutoFit/>
              </a:bodyPr>
              <a:lstStyle/>
              <a:p>
                <a:r>
                  <a:rPr lang="en-US" sz="600" b="1" dirty="0">
                    <a:solidFill>
                      <a:srgbClr val="0B58B5"/>
                    </a:solidFill>
                    <a:latin typeface="Times New Roman" panose="02020603050405020304" pitchFamily="18" charset="0"/>
                    <a:cs typeface="Times New Roman" panose="02020603050405020304" pitchFamily="18" charset="0"/>
                  </a:rPr>
                  <a:t>Nova Zagora Station </a:t>
                </a:r>
                <a:endParaRPr lang="bg-BG" sz="600" b="1" dirty="0" err="1">
                  <a:solidFill>
                    <a:srgbClr val="0B58B5"/>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5BBC291-7A34-473E-89D7-A2DAA45AEBD4}"/>
                  </a:ext>
                </a:extLst>
              </p:cNvPr>
              <p:cNvSpPr txBox="1"/>
              <p:nvPr/>
            </p:nvSpPr>
            <p:spPr>
              <a:xfrm>
                <a:off x="7864141" y="4560893"/>
                <a:ext cx="1224000" cy="180000"/>
              </a:xfrm>
              <a:prstGeom prst="rect">
                <a:avLst/>
              </a:prstGeom>
              <a:solidFill>
                <a:schemeClr val="bg1"/>
              </a:solidFill>
              <a:ln>
                <a:noFill/>
              </a:ln>
            </p:spPr>
            <p:txBody>
              <a:bodyPr wrap="square" rtlCol="0">
                <a:spAutoFit/>
              </a:bodyPr>
              <a:lstStyle/>
              <a:p>
                <a:r>
                  <a:rPr lang="en-US" sz="800" dirty="0">
                    <a:solidFill>
                      <a:srgbClr val="0B58B5"/>
                    </a:solidFill>
                    <a:latin typeface="Times New Roman" panose="02020603050405020304" pitchFamily="18" charset="0"/>
                    <a:cs typeface="Times New Roman" panose="02020603050405020304" pitchFamily="18" charset="0"/>
                  </a:rPr>
                  <a:t>Plovdiv–Burgas, phase 2</a:t>
                </a:r>
                <a:endParaRPr lang="bg-BG" sz="800" dirty="0" err="1">
                  <a:solidFill>
                    <a:srgbClr val="0B58B5"/>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30709A1-EA5A-4128-8616-0903DB6F0028}"/>
                  </a:ext>
                </a:extLst>
              </p:cNvPr>
              <p:cNvSpPr txBox="1"/>
              <p:nvPr/>
            </p:nvSpPr>
            <p:spPr>
              <a:xfrm>
                <a:off x="8129704" y="3521982"/>
                <a:ext cx="756000" cy="192360"/>
              </a:xfrm>
              <a:prstGeom prst="rect">
                <a:avLst/>
              </a:prstGeom>
              <a:solidFill>
                <a:schemeClr val="bg1"/>
              </a:solidFill>
              <a:ln>
                <a:noFill/>
              </a:ln>
            </p:spPr>
            <p:txBody>
              <a:bodyPr wrap="square" rtlCol="0">
                <a:spAutoFit/>
              </a:bodyPr>
              <a:lstStyle/>
              <a:p>
                <a:r>
                  <a:rPr lang="en-US" sz="650" dirty="0">
                    <a:solidFill>
                      <a:srgbClr val="0B58B5"/>
                    </a:solidFill>
                    <a:latin typeface="Times New Roman" panose="02020603050405020304" pitchFamily="18" charset="0"/>
                    <a:cs typeface="Times New Roman" panose="02020603050405020304" pitchFamily="18" charset="0"/>
                  </a:rPr>
                  <a:t>Karnobat Station</a:t>
                </a:r>
                <a:endParaRPr lang="bg-BG" sz="650" dirty="0" err="1">
                  <a:solidFill>
                    <a:srgbClr val="0B58B5"/>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F8B13DD-DF21-41DF-A55F-372D4A24A397}"/>
                  </a:ext>
                </a:extLst>
              </p:cNvPr>
              <p:cNvSpPr/>
              <p:nvPr/>
            </p:nvSpPr>
            <p:spPr>
              <a:xfrm>
                <a:off x="8225898" y="6095163"/>
                <a:ext cx="462116" cy="127819"/>
              </a:xfrm>
              <a:prstGeom prst="roundRect">
                <a:avLst/>
              </a:prstGeom>
              <a:solidFill>
                <a:srgbClr val="0171FF"/>
              </a:solidFill>
              <a:ln>
                <a:solidFill>
                  <a:srgbClr val="0371F8"/>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bg-BG"/>
              </a:p>
            </p:txBody>
          </p:sp>
          <p:sp>
            <p:nvSpPr>
              <p:cNvPr id="13" name="Rectangle: Rounded Corners 12">
                <a:extLst>
                  <a:ext uri="{FF2B5EF4-FFF2-40B4-BE49-F238E27FC236}">
                    <a16:creationId xmlns:a16="http://schemas.microsoft.com/office/drawing/2014/main" id="{8D2028A8-80CE-43A1-B6C4-BD4A2EA7DE05}"/>
                  </a:ext>
                </a:extLst>
              </p:cNvPr>
              <p:cNvSpPr/>
              <p:nvPr/>
            </p:nvSpPr>
            <p:spPr>
              <a:xfrm>
                <a:off x="8225898" y="5818164"/>
                <a:ext cx="462116" cy="127819"/>
              </a:xfrm>
              <a:prstGeom prst="roundRect">
                <a:avLst/>
              </a:prstGeom>
              <a:solidFill>
                <a:srgbClr val="DD2425"/>
              </a:solidFill>
              <a:ln>
                <a:solidFill>
                  <a:srgbClr val="FC030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bg-BG"/>
              </a:p>
            </p:txBody>
          </p:sp>
          <p:sp>
            <p:nvSpPr>
              <p:cNvPr id="14" name="TextBox 13">
                <a:extLst>
                  <a:ext uri="{FF2B5EF4-FFF2-40B4-BE49-F238E27FC236}">
                    <a16:creationId xmlns:a16="http://schemas.microsoft.com/office/drawing/2014/main" id="{CB893360-527F-4148-874F-493349DB90A3}"/>
                  </a:ext>
                </a:extLst>
              </p:cNvPr>
              <p:cNvSpPr txBox="1"/>
              <p:nvPr/>
            </p:nvSpPr>
            <p:spPr>
              <a:xfrm>
                <a:off x="8885704" y="6020574"/>
                <a:ext cx="3004551" cy="276999"/>
              </a:xfrm>
              <a:prstGeom prst="rect">
                <a:avLst/>
              </a:prstGeom>
              <a:noFill/>
              <a:ln>
                <a:noFill/>
              </a:ln>
            </p:spPr>
            <p:txBody>
              <a:bodyPr wrap="square" rtlCol="0">
                <a:spAutoFit/>
              </a:bodyPr>
              <a:lstStyle/>
              <a:p>
                <a:r>
                  <a:rPr lang="en-US" sz="1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Projects OPTTI </a:t>
                </a:r>
                <a:r>
                  <a:rPr lang="bg-BG" sz="1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2014-2020</a:t>
                </a:r>
              </a:p>
            </p:txBody>
          </p:sp>
          <p:sp>
            <p:nvSpPr>
              <p:cNvPr id="15" name="TextBox 14">
                <a:extLst>
                  <a:ext uri="{FF2B5EF4-FFF2-40B4-BE49-F238E27FC236}">
                    <a16:creationId xmlns:a16="http://schemas.microsoft.com/office/drawing/2014/main" id="{FCD1B62F-53F8-495A-8040-9C9B4D5F3821}"/>
                  </a:ext>
                </a:extLst>
              </p:cNvPr>
              <p:cNvSpPr txBox="1"/>
              <p:nvPr/>
            </p:nvSpPr>
            <p:spPr>
              <a:xfrm>
                <a:off x="8885705" y="5743575"/>
                <a:ext cx="1224000" cy="276999"/>
              </a:xfrm>
              <a:prstGeom prst="rect">
                <a:avLst/>
              </a:prstGeom>
              <a:solidFill>
                <a:schemeClr val="bg1"/>
              </a:solidFill>
              <a:ln>
                <a:noFill/>
              </a:ln>
            </p:spPr>
            <p:txBody>
              <a:bodyPr wrap="square" rtlCol="0">
                <a:spAutoFit/>
              </a:bodyPr>
              <a:lstStyle/>
              <a:p>
                <a:r>
                  <a:rPr lang="en-US" sz="1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CEF projects</a:t>
                </a:r>
                <a:endParaRPr lang="bg-BG" sz="1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38" name="TextBox 37">
              <a:extLst>
                <a:ext uri="{FF2B5EF4-FFF2-40B4-BE49-F238E27FC236}">
                  <a16:creationId xmlns:a16="http://schemas.microsoft.com/office/drawing/2014/main" id="{33FCBAF0-6E86-491C-9EB0-5604C789BCDD}"/>
                </a:ext>
              </a:extLst>
            </p:cNvPr>
            <p:cNvSpPr txBox="1"/>
            <p:nvPr/>
          </p:nvSpPr>
          <p:spPr>
            <a:xfrm>
              <a:off x="3899908" y="4159614"/>
              <a:ext cx="1116000" cy="180000"/>
            </a:xfrm>
            <a:prstGeom prst="rect">
              <a:avLst/>
            </a:prstGeom>
            <a:solidFill>
              <a:schemeClr val="bg1"/>
            </a:solidFill>
            <a:ln>
              <a:noFill/>
            </a:ln>
          </p:spPr>
          <p:txBody>
            <a:bodyPr wrap="square" rtlCol="0">
              <a:spAutoFit/>
            </a:bodyPr>
            <a:lstStyle/>
            <a:p>
              <a:r>
                <a:rPr lang="en-US" sz="800" dirty="0">
                  <a:solidFill>
                    <a:srgbClr val="0B58B5"/>
                  </a:solidFill>
                  <a:latin typeface="Times New Roman" panose="02020603050405020304" pitchFamily="18" charset="0"/>
                  <a:cs typeface="Times New Roman" panose="02020603050405020304" pitchFamily="18" charset="0"/>
                </a:rPr>
                <a:t>Elin Pelin-</a:t>
              </a:r>
              <a:r>
                <a:rPr lang="en-US" sz="800" dirty="0" err="1">
                  <a:solidFill>
                    <a:srgbClr val="0B58B5"/>
                  </a:solidFill>
                  <a:latin typeface="Times New Roman" panose="02020603050405020304" pitchFamily="18" charset="0"/>
                  <a:cs typeface="Times New Roman" panose="02020603050405020304" pitchFamily="18" charset="0"/>
                </a:rPr>
                <a:t>Kostenets</a:t>
              </a:r>
              <a:endParaRPr lang="bg-BG" sz="800" dirty="0" err="1">
                <a:solidFill>
                  <a:srgbClr val="0B58B5"/>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FC733573-01C9-469E-9593-F118AAFEE974}"/>
                </a:ext>
              </a:extLst>
            </p:cNvPr>
            <p:cNvSpPr txBox="1"/>
            <p:nvPr/>
          </p:nvSpPr>
          <p:spPr>
            <a:xfrm>
              <a:off x="2452743" y="4990271"/>
              <a:ext cx="1080000" cy="180000"/>
            </a:xfrm>
            <a:prstGeom prst="rect">
              <a:avLst/>
            </a:prstGeom>
            <a:solidFill>
              <a:schemeClr val="bg1"/>
            </a:solidFill>
            <a:ln>
              <a:noFill/>
            </a:ln>
          </p:spPr>
          <p:txBody>
            <a:bodyPr wrap="square" rtlCol="0">
              <a:spAutoFit/>
            </a:bodyPr>
            <a:lstStyle/>
            <a:p>
              <a:r>
                <a:rPr lang="en-US" sz="800" dirty="0">
                  <a:solidFill>
                    <a:srgbClr val="EA0000"/>
                  </a:solidFill>
                  <a:latin typeface="Times New Roman" panose="02020603050405020304" pitchFamily="18" charset="0"/>
                  <a:cs typeface="Times New Roman" panose="02020603050405020304" pitchFamily="18" charset="0"/>
                </a:rPr>
                <a:t>Kostenets-Septemvri</a:t>
              </a:r>
              <a:endParaRPr lang="bg-BG" sz="800" dirty="0" err="1">
                <a:solidFill>
                  <a:srgbClr val="EA0000"/>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B8851389-E672-4252-8620-B4200266875F}"/>
                </a:ext>
              </a:extLst>
            </p:cNvPr>
            <p:cNvSpPr txBox="1"/>
            <p:nvPr/>
          </p:nvSpPr>
          <p:spPr>
            <a:xfrm>
              <a:off x="3564418" y="5445798"/>
              <a:ext cx="936000" cy="180000"/>
            </a:xfrm>
            <a:prstGeom prst="rect">
              <a:avLst/>
            </a:prstGeom>
            <a:solidFill>
              <a:schemeClr val="bg1"/>
            </a:solidFill>
            <a:ln>
              <a:noFill/>
            </a:ln>
          </p:spPr>
          <p:txBody>
            <a:bodyPr wrap="square" rtlCol="0">
              <a:spAutoFit/>
            </a:bodyPr>
            <a:lstStyle/>
            <a:p>
              <a:r>
                <a:rPr lang="en-US" sz="800" dirty="0">
                  <a:solidFill>
                    <a:srgbClr val="EA0000"/>
                  </a:solidFill>
                  <a:latin typeface="Times New Roman" panose="02020603050405020304" pitchFamily="18" charset="0"/>
                  <a:cs typeface="Times New Roman" panose="02020603050405020304" pitchFamily="18" charset="0"/>
                </a:rPr>
                <a:t>Plovdiv node</a:t>
              </a:r>
              <a:endParaRPr lang="bg-BG" sz="800" dirty="0" err="1">
                <a:solidFill>
                  <a:srgbClr val="EA0000"/>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DE181CD9-3AE7-4816-816B-F53C543267D5}"/>
                </a:ext>
              </a:extLst>
            </p:cNvPr>
            <p:cNvSpPr txBox="1"/>
            <p:nvPr/>
          </p:nvSpPr>
          <p:spPr>
            <a:xfrm>
              <a:off x="1724142" y="3813814"/>
              <a:ext cx="792000" cy="180000"/>
            </a:xfrm>
            <a:prstGeom prst="rect">
              <a:avLst/>
            </a:prstGeom>
            <a:solidFill>
              <a:schemeClr val="bg1"/>
            </a:solidFill>
            <a:ln>
              <a:noFill/>
            </a:ln>
          </p:spPr>
          <p:txBody>
            <a:bodyPr wrap="square" rtlCol="0">
              <a:spAutoFit/>
            </a:bodyPr>
            <a:lstStyle/>
            <a:p>
              <a:r>
                <a:rPr lang="en-US" sz="800" dirty="0">
                  <a:solidFill>
                    <a:srgbClr val="EA0000"/>
                  </a:solidFill>
                  <a:latin typeface="Times New Roman" panose="02020603050405020304" pitchFamily="18" charset="0"/>
                  <a:cs typeface="Times New Roman" panose="02020603050405020304" pitchFamily="18" charset="0"/>
                </a:rPr>
                <a:t>Sofia-</a:t>
              </a:r>
              <a:r>
                <a:rPr lang="en-US" sz="800" dirty="0" err="1">
                  <a:solidFill>
                    <a:srgbClr val="EA0000"/>
                  </a:solidFill>
                  <a:latin typeface="Times New Roman" panose="02020603050405020304" pitchFamily="18" charset="0"/>
                  <a:cs typeface="Times New Roman" panose="02020603050405020304" pitchFamily="18" charset="0"/>
                </a:rPr>
                <a:t>Voluyak</a:t>
              </a:r>
              <a:endParaRPr lang="bg-BG" sz="800" dirty="0" err="1">
                <a:solidFill>
                  <a:srgbClr val="EA0000"/>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24902956-0356-4D3B-A2F6-B0EE976ED2FC}"/>
                </a:ext>
              </a:extLst>
            </p:cNvPr>
            <p:cNvSpPr txBox="1"/>
            <p:nvPr/>
          </p:nvSpPr>
          <p:spPr>
            <a:xfrm>
              <a:off x="3672418" y="3850007"/>
              <a:ext cx="1008000" cy="180000"/>
            </a:xfrm>
            <a:prstGeom prst="rect">
              <a:avLst/>
            </a:prstGeom>
            <a:solidFill>
              <a:schemeClr val="bg1"/>
            </a:solidFill>
            <a:ln>
              <a:noFill/>
            </a:ln>
          </p:spPr>
          <p:txBody>
            <a:bodyPr wrap="square" rtlCol="0">
              <a:spAutoFit/>
            </a:bodyPr>
            <a:lstStyle/>
            <a:p>
              <a:r>
                <a:rPr lang="en-US" sz="800" dirty="0">
                  <a:solidFill>
                    <a:srgbClr val="EA0000"/>
                  </a:solidFill>
                  <a:latin typeface="Times New Roman" panose="02020603050405020304" pitchFamily="18" charset="0"/>
                  <a:cs typeface="Times New Roman" panose="02020603050405020304" pitchFamily="18" charset="0"/>
                </a:rPr>
                <a:t>Sofia-Elin Pelin</a:t>
              </a:r>
              <a:endParaRPr lang="bg-BG" sz="800" dirty="0" err="1">
                <a:solidFill>
                  <a:srgbClr val="EA0000"/>
                </a:solidFill>
                <a:latin typeface="Times New Roman" panose="02020603050405020304" pitchFamily="18" charset="0"/>
                <a:cs typeface="Times New Roman" panose="02020603050405020304" pitchFamily="18" charset="0"/>
              </a:endParaRPr>
            </a:p>
          </p:txBody>
        </p:sp>
      </p:grpSp>
      <p:sp>
        <p:nvSpPr>
          <p:cNvPr id="20" name="Title 1">
            <a:extLst>
              <a:ext uri="{FF2B5EF4-FFF2-40B4-BE49-F238E27FC236}">
                <a16:creationId xmlns:a16="http://schemas.microsoft.com/office/drawing/2014/main" id="{D2537000-8FC0-4838-9F21-64DD91F03510}"/>
              </a:ext>
            </a:extLst>
          </p:cNvPr>
          <p:cNvSpPr>
            <a:spLocks noGrp="1"/>
          </p:cNvSpPr>
          <p:nvPr>
            <p:ph type="title"/>
          </p:nvPr>
        </p:nvSpPr>
        <p:spPr>
          <a:xfrm>
            <a:off x="2207980" y="410954"/>
            <a:ext cx="6529880" cy="628908"/>
          </a:xfrm>
        </p:spPr>
        <p:txBody>
          <a:bodyPr>
            <a:noAutofit/>
          </a:bodyPr>
          <a:lstStyle/>
          <a:p>
            <a:pPr algn="ctr"/>
            <a:r>
              <a:rPr lang="en-US" sz="1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Investment projects of NRIC in process of implementation,</a:t>
            </a:r>
            <a:br>
              <a:rPr lang="bg-BG" sz="1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financed under ESIF</a:t>
            </a:r>
            <a:endParaRPr lang="bg-BG" sz="1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0664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3000"/>
                                        <p:tgtEl>
                                          <p:spTgt spid="20"/>
                                        </p:tgtEl>
                                      </p:cBhvr>
                                    </p:animEffect>
                                  </p:childTnLst>
                                </p:cTn>
                              </p:par>
                            </p:childTnLst>
                          </p:cTn>
                        </p:par>
                        <p:par>
                          <p:cTn id="8" fill="hold">
                            <p:stCondLst>
                              <p:cond delay="3000"/>
                            </p:stCondLst>
                            <p:childTnLst>
                              <p:par>
                                <p:cTn id="9" presetID="53" presetClass="entr" presetSubtype="16"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p:cTn id="11" dur="3000" fill="hold"/>
                                        <p:tgtEl>
                                          <p:spTgt spid="43"/>
                                        </p:tgtEl>
                                        <p:attrNameLst>
                                          <p:attrName>ppt_w</p:attrName>
                                        </p:attrNameLst>
                                      </p:cBhvr>
                                      <p:tavLst>
                                        <p:tav tm="0">
                                          <p:val>
                                            <p:fltVal val="0"/>
                                          </p:val>
                                        </p:tav>
                                        <p:tav tm="100000">
                                          <p:val>
                                            <p:strVal val="#ppt_w"/>
                                          </p:val>
                                        </p:tav>
                                      </p:tavLst>
                                    </p:anim>
                                    <p:anim calcmode="lin" valueType="num">
                                      <p:cBhvr>
                                        <p:cTn id="12" dur="3000" fill="hold"/>
                                        <p:tgtEl>
                                          <p:spTgt spid="43"/>
                                        </p:tgtEl>
                                        <p:attrNameLst>
                                          <p:attrName>ppt_h</p:attrName>
                                        </p:attrNameLst>
                                      </p:cBhvr>
                                      <p:tavLst>
                                        <p:tav tm="0">
                                          <p:val>
                                            <p:fltVal val="0"/>
                                          </p:val>
                                        </p:tav>
                                        <p:tav tm="100000">
                                          <p:val>
                                            <p:strVal val="#ppt_h"/>
                                          </p:val>
                                        </p:tav>
                                      </p:tavLst>
                                    </p:anim>
                                    <p:animEffect transition="in" filter="fade">
                                      <p:cBhvr>
                                        <p:cTn id="13" dur="3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79B960-182D-425E-83E2-420EE3386DA9}"/>
              </a:ext>
            </a:extLst>
          </p:cNvPr>
          <p:cNvGraphicFramePr>
            <a:graphicFrameLocks noGrp="1"/>
          </p:cNvGraphicFramePr>
          <p:nvPr>
            <p:extLst>
              <p:ext uri="{D42A27DB-BD31-4B8C-83A1-F6EECF244321}">
                <p14:modId xmlns:p14="http://schemas.microsoft.com/office/powerpoint/2010/main" val="3257824044"/>
              </p:ext>
            </p:extLst>
          </p:nvPr>
        </p:nvGraphicFramePr>
        <p:xfrm>
          <a:off x="1103905" y="1289953"/>
          <a:ext cx="9984190" cy="4974825"/>
        </p:xfrm>
        <a:graphic>
          <a:graphicData uri="http://schemas.openxmlformats.org/drawingml/2006/table">
            <a:tbl>
              <a:tblPr firstRow="1" bandRow="1">
                <a:tableStyleId>{21E4AEA4-8DFA-4A89-87EB-49C32662AFE0}</a:tableStyleId>
              </a:tblPr>
              <a:tblGrid>
                <a:gridCol w="6922816">
                  <a:extLst>
                    <a:ext uri="{9D8B030D-6E8A-4147-A177-3AD203B41FA5}">
                      <a16:colId xmlns:a16="http://schemas.microsoft.com/office/drawing/2014/main" val="20000"/>
                    </a:ext>
                  </a:extLst>
                </a:gridCol>
                <a:gridCol w="3061374">
                  <a:extLst>
                    <a:ext uri="{9D8B030D-6E8A-4147-A177-3AD203B41FA5}">
                      <a16:colId xmlns:a16="http://schemas.microsoft.com/office/drawing/2014/main" val="20001"/>
                    </a:ext>
                  </a:extLst>
                </a:gridCol>
              </a:tblGrid>
              <a:tr h="728884">
                <a:tc>
                  <a:txBody>
                    <a:bodyPr/>
                    <a:lstStyle>
                      <a:lvl1pPr marL="0" algn="l" defTabSz="914400" rtl="0" eaLnBrk="1" latinLnBrk="0" hangingPunct="1">
                        <a:defRPr sz="1800" b="1" kern="1200">
                          <a:solidFill>
                            <a:schemeClr val="tx1"/>
                          </a:solidFill>
                          <a:latin typeface="Palatino Linotype" panose="02040502050505030304"/>
                        </a:defRPr>
                      </a:lvl1pPr>
                      <a:lvl2pPr marL="457200" algn="l" defTabSz="914400" rtl="0" eaLnBrk="1" latinLnBrk="0" hangingPunct="1">
                        <a:defRPr sz="1800" b="1" kern="1200">
                          <a:solidFill>
                            <a:schemeClr val="tx1"/>
                          </a:solidFill>
                          <a:latin typeface="Palatino Linotype" panose="02040502050505030304"/>
                        </a:defRPr>
                      </a:lvl2pPr>
                      <a:lvl3pPr marL="914400" algn="l" defTabSz="914400" rtl="0" eaLnBrk="1" latinLnBrk="0" hangingPunct="1">
                        <a:defRPr sz="1800" b="1" kern="1200">
                          <a:solidFill>
                            <a:schemeClr val="tx1"/>
                          </a:solidFill>
                          <a:latin typeface="Palatino Linotype" panose="02040502050505030304"/>
                        </a:defRPr>
                      </a:lvl3pPr>
                      <a:lvl4pPr marL="1371600" algn="l" defTabSz="914400" rtl="0" eaLnBrk="1" latinLnBrk="0" hangingPunct="1">
                        <a:defRPr sz="1800" b="1" kern="1200">
                          <a:solidFill>
                            <a:schemeClr val="tx1"/>
                          </a:solidFill>
                          <a:latin typeface="Palatino Linotype" panose="02040502050505030304"/>
                        </a:defRPr>
                      </a:lvl4pPr>
                      <a:lvl5pPr marL="1828800" algn="l" defTabSz="914400" rtl="0" eaLnBrk="1" latinLnBrk="0" hangingPunct="1">
                        <a:defRPr sz="1800" b="1" kern="1200">
                          <a:solidFill>
                            <a:schemeClr val="tx1"/>
                          </a:solidFill>
                          <a:latin typeface="Palatino Linotype" panose="02040502050505030304"/>
                        </a:defRPr>
                      </a:lvl5pPr>
                      <a:lvl6pPr marL="2286000" algn="l" defTabSz="914400" rtl="0" eaLnBrk="1" latinLnBrk="0" hangingPunct="1">
                        <a:defRPr sz="1800" b="1" kern="1200">
                          <a:solidFill>
                            <a:schemeClr val="tx1"/>
                          </a:solidFill>
                          <a:latin typeface="Palatino Linotype" panose="02040502050505030304"/>
                        </a:defRPr>
                      </a:lvl6pPr>
                      <a:lvl7pPr marL="2743200" algn="l" defTabSz="914400" rtl="0" eaLnBrk="1" latinLnBrk="0" hangingPunct="1">
                        <a:defRPr sz="1800" b="1" kern="1200">
                          <a:solidFill>
                            <a:schemeClr val="tx1"/>
                          </a:solidFill>
                          <a:latin typeface="Palatino Linotype" panose="02040502050505030304"/>
                        </a:defRPr>
                      </a:lvl7pPr>
                      <a:lvl8pPr marL="3200400" algn="l" defTabSz="914400" rtl="0" eaLnBrk="1" latinLnBrk="0" hangingPunct="1">
                        <a:defRPr sz="1800" b="1" kern="1200">
                          <a:solidFill>
                            <a:schemeClr val="tx1"/>
                          </a:solidFill>
                          <a:latin typeface="Palatino Linotype" panose="02040502050505030304"/>
                        </a:defRPr>
                      </a:lvl8pPr>
                      <a:lvl9pPr marL="3657600" algn="l" defTabSz="914400" rtl="0" eaLnBrk="1" latinLnBrk="0" hangingPunct="1">
                        <a:defRPr sz="1800" b="1" kern="1200">
                          <a:solidFill>
                            <a:schemeClr val="tx1"/>
                          </a:solidFill>
                          <a:latin typeface="Palatino Linotype" panose="02040502050505030304"/>
                        </a:defRPr>
                      </a:lvl9pPr>
                    </a:lstStyle>
                    <a:p>
                      <a:pPr algn="l"/>
                      <a:r>
                        <a:rPr lang="en-US" sz="18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Financing source</a:t>
                      </a:r>
                      <a:endParaRPr lang="bg-BG" sz="1800" b="1" kern="1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a:txBody>
                  <a:tcPr anchor="ctr"/>
                </a:tc>
                <a:tc>
                  <a:txBody>
                    <a:bodyPr/>
                    <a:lstStyle/>
                    <a:p>
                      <a:pPr marL="0" algn="ctr" defTabSz="914400" rtl="0" eaLnBrk="1" latinLnBrk="0" hangingPunct="1"/>
                      <a:r>
                        <a:rPr lang="en-US" sz="1800" b="1" kern="1200" dirty="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Indicative value </a:t>
                      </a:r>
                      <a:r>
                        <a:rPr lang="bg-BG" sz="1800" b="1" kern="1200" dirty="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t>
                      </a:r>
                      <a:r>
                        <a:rPr lang="en-US" sz="1800" b="1" kern="1200" dirty="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EUR</a:t>
                      </a:r>
                      <a:r>
                        <a:rPr lang="bg-BG" sz="1800" b="1" kern="1200" dirty="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t>
                      </a:r>
                    </a:p>
                  </a:txBody>
                  <a:tcPr anchor="ctr"/>
                </a:tc>
                <a:extLst>
                  <a:ext uri="{0D108BD9-81ED-4DB2-BD59-A6C34878D82A}">
                    <a16:rowId xmlns:a16="http://schemas.microsoft.com/office/drawing/2014/main" val="10000"/>
                  </a:ext>
                </a:extLst>
              </a:tr>
              <a:tr h="663062">
                <a:tc>
                  <a:txBody>
                    <a:bodyPr/>
                    <a:lstStyle>
                      <a:lvl1pPr marL="0" algn="l" defTabSz="914400" rtl="0" eaLnBrk="1" latinLnBrk="0" hangingPunct="1">
                        <a:defRPr sz="1800" kern="1200">
                          <a:solidFill>
                            <a:schemeClr val="tx1"/>
                          </a:solidFill>
                          <a:latin typeface="Palatino Linotype" panose="02040502050505030304"/>
                        </a:defRPr>
                      </a:lvl1pPr>
                      <a:lvl2pPr marL="457200" algn="l" defTabSz="914400" rtl="0" eaLnBrk="1" latinLnBrk="0" hangingPunct="1">
                        <a:defRPr sz="1800" kern="1200">
                          <a:solidFill>
                            <a:schemeClr val="tx1"/>
                          </a:solidFill>
                          <a:latin typeface="Palatino Linotype" panose="02040502050505030304"/>
                        </a:defRPr>
                      </a:lvl2pPr>
                      <a:lvl3pPr marL="914400" algn="l" defTabSz="914400" rtl="0" eaLnBrk="1" latinLnBrk="0" hangingPunct="1">
                        <a:defRPr sz="1800" kern="1200">
                          <a:solidFill>
                            <a:schemeClr val="tx1"/>
                          </a:solidFill>
                          <a:latin typeface="Palatino Linotype" panose="02040502050505030304"/>
                        </a:defRPr>
                      </a:lvl3pPr>
                      <a:lvl4pPr marL="1371600" algn="l" defTabSz="914400" rtl="0" eaLnBrk="1" latinLnBrk="0" hangingPunct="1">
                        <a:defRPr sz="1800" kern="1200">
                          <a:solidFill>
                            <a:schemeClr val="tx1"/>
                          </a:solidFill>
                          <a:latin typeface="Palatino Linotype" panose="02040502050505030304"/>
                        </a:defRPr>
                      </a:lvl4pPr>
                      <a:lvl5pPr marL="1828800" algn="l" defTabSz="914400" rtl="0" eaLnBrk="1" latinLnBrk="0" hangingPunct="1">
                        <a:defRPr sz="1800" kern="1200">
                          <a:solidFill>
                            <a:schemeClr val="tx1"/>
                          </a:solidFill>
                          <a:latin typeface="Palatino Linotype" panose="02040502050505030304"/>
                        </a:defRPr>
                      </a:lvl5pPr>
                      <a:lvl6pPr marL="2286000" algn="l" defTabSz="914400" rtl="0" eaLnBrk="1" latinLnBrk="0" hangingPunct="1">
                        <a:defRPr sz="1800" kern="1200">
                          <a:solidFill>
                            <a:schemeClr val="tx1"/>
                          </a:solidFill>
                          <a:latin typeface="Palatino Linotype" panose="02040502050505030304"/>
                        </a:defRPr>
                      </a:lvl6pPr>
                      <a:lvl7pPr marL="2743200" algn="l" defTabSz="914400" rtl="0" eaLnBrk="1" latinLnBrk="0" hangingPunct="1">
                        <a:defRPr sz="1800" kern="1200">
                          <a:solidFill>
                            <a:schemeClr val="tx1"/>
                          </a:solidFill>
                          <a:latin typeface="Palatino Linotype" panose="02040502050505030304"/>
                        </a:defRPr>
                      </a:lvl7pPr>
                      <a:lvl8pPr marL="3200400" algn="l" defTabSz="914400" rtl="0" eaLnBrk="1" latinLnBrk="0" hangingPunct="1">
                        <a:defRPr sz="1800" kern="1200">
                          <a:solidFill>
                            <a:schemeClr val="tx1"/>
                          </a:solidFill>
                          <a:latin typeface="Palatino Linotype" panose="02040502050505030304"/>
                        </a:defRPr>
                      </a:lvl8pPr>
                      <a:lvl9pPr marL="3657600" algn="l" defTabSz="914400" rtl="0" eaLnBrk="1" latinLnBrk="0" hangingPunct="1">
                        <a:defRPr sz="1800" kern="1200">
                          <a:solidFill>
                            <a:schemeClr val="tx1"/>
                          </a:solidFill>
                          <a:latin typeface="Palatino Linotype" panose="02040502050505030304"/>
                        </a:defRPr>
                      </a:lvl9pPr>
                    </a:lstStyle>
                    <a:p>
                      <a:pPr marL="0" algn="l" defTabSz="914400" rtl="0" eaLnBrk="1" latinLnBrk="0" hangingPunct="1"/>
                      <a:r>
                        <a:rPr lang="en-US" sz="1600" kern="1200" dirty="0">
                          <a:latin typeface="Times New Roman" panose="02020603050405020304" pitchFamily="18" charset="0"/>
                          <a:cs typeface="Times New Roman" panose="02020603050405020304" pitchFamily="18" charset="0"/>
                        </a:rPr>
                        <a:t>Priority axis1 OPTTI</a:t>
                      </a:r>
                      <a:r>
                        <a:rPr lang="ru-RU" sz="1600" kern="1200" dirty="0">
                          <a:latin typeface="Times New Roman" panose="02020603050405020304" pitchFamily="18" charset="0"/>
                          <a:cs typeface="Times New Roman" panose="02020603050405020304" pitchFamily="18" charset="0"/>
                        </a:rPr>
                        <a:t> - </a:t>
                      </a:r>
                      <a:r>
                        <a:rPr lang="en-US" sz="1600" kern="1200" dirty="0">
                          <a:latin typeface="Times New Roman" panose="02020603050405020304" pitchFamily="18" charset="0"/>
                          <a:cs typeface="Times New Roman" panose="02020603050405020304" pitchFamily="18" charset="0"/>
                        </a:rPr>
                        <a:t>Development of railway infrastructure along the major national and Pan-European transport axes</a:t>
                      </a:r>
                      <a:endParaRPr lang="ru-RU" sz="1600" b="0" kern="1200" dirty="0">
                        <a:solidFill>
                          <a:schemeClr val="accent1">
                            <a:lumMod val="50000"/>
                          </a:schemeClr>
                        </a:solidFill>
                        <a:latin typeface="Times New Roman" panose="02020603050405020304" pitchFamily="18" charset="0"/>
                        <a:ea typeface="+mj-ea"/>
                        <a:cs typeface="Times New Roman" panose="02020603050405020304" pitchFamily="18" charset="0"/>
                      </a:endParaRPr>
                    </a:p>
                  </a:txBody>
                  <a:tcPr anchor="ctr"/>
                </a:tc>
                <a:tc>
                  <a:txBody>
                    <a:bodyPr/>
                    <a:lstStyle/>
                    <a:p>
                      <a:pPr algn="r">
                        <a:lnSpc>
                          <a:spcPct val="106000"/>
                        </a:lnSpc>
                        <a:spcAft>
                          <a:spcPts val="0"/>
                        </a:spcAft>
                      </a:pPr>
                      <a:r>
                        <a:rPr lang="bg-BG" sz="1600" kern="1200" dirty="0">
                          <a:solidFill>
                            <a:schemeClr val="tx1"/>
                          </a:solidFill>
                          <a:latin typeface="Times New Roman" panose="02020603050405020304" pitchFamily="18" charset="0"/>
                          <a:cs typeface="Times New Roman" panose="02020603050405020304" pitchFamily="18" charset="0"/>
                        </a:rPr>
                        <a:t>673 355 778</a:t>
                      </a:r>
                      <a:endParaRPr lang="bg-BG" sz="1600" b="0" kern="1200" dirty="0">
                        <a:solidFill>
                          <a:schemeClr val="tx1"/>
                        </a:solidFill>
                        <a:latin typeface="Times New Roman" panose="02020603050405020304" pitchFamily="18" charset="0"/>
                        <a:ea typeface="+mj-ea"/>
                        <a:cs typeface="Times New Roman" panose="02020603050405020304" pitchFamily="18" charset="0"/>
                      </a:endParaRPr>
                    </a:p>
                  </a:txBody>
                  <a:tcPr anchor="ctr" anchorCtr="1"/>
                </a:tc>
                <a:extLst>
                  <a:ext uri="{0D108BD9-81ED-4DB2-BD59-A6C34878D82A}">
                    <a16:rowId xmlns:a16="http://schemas.microsoft.com/office/drawing/2014/main" val="10002"/>
                  </a:ext>
                </a:extLst>
              </a:tr>
              <a:tr h="732062">
                <a:tc>
                  <a:txBody>
                    <a:bodyPr/>
                    <a:lstStyle/>
                    <a:p>
                      <a:pPr marL="0" algn="l" defTabSz="914400" rtl="0" eaLnBrk="1" latinLnBrk="0" hangingPunct="1">
                        <a:spcAft>
                          <a:spcPts val="0"/>
                        </a:spcAft>
                        <a:tabLst>
                          <a:tab pos="540385" algn="l"/>
                        </a:tabLst>
                      </a:pPr>
                      <a:r>
                        <a:rPr kumimoji="0" lang="en-US" sz="1600" kern="1200" dirty="0">
                          <a:latin typeface="Times New Roman" panose="02020603050405020304" pitchFamily="18" charset="0"/>
                          <a:cs typeface="Times New Roman" panose="02020603050405020304" pitchFamily="18" charset="0"/>
                        </a:rPr>
                        <a:t>Priority axis 2 OPTTI -  Development of the road infrastructure along the “core” and “comprehensive” TEN-T;</a:t>
                      </a:r>
                      <a:endParaRPr lang="ru-RU" sz="1600" b="0" kern="1200" dirty="0">
                        <a:solidFill>
                          <a:schemeClr val="accent1">
                            <a:lumMod val="50000"/>
                          </a:schemeClr>
                        </a:solidFill>
                        <a:latin typeface="Times New Roman" panose="02020603050405020304" pitchFamily="18" charset="0"/>
                        <a:ea typeface="+mj-ea"/>
                        <a:cs typeface="Times New Roman" panose="02020603050405020304" pitchFamily="18" charset="0"/>
                      </a:endParaRPr>
                    </a:p>
                  </a:txBody>
                  <a:tcPr anchor="ctr"/>
                </a:tc>
                <a:tc>
                  <a:txBody>
                    <a:bodyPr/>
                    <a:lstStyle/>
                    <a:p>
                      <a:pPr algn="r">
                        <a:lnSpc>
                          <a:spcPct val="106000"/>
                        </a:lnSpc>
                        <a:spcAft>
                          <a:spcPts val="0"/>
                        </a:spcAft>
                      </a:pPr>
                      <a:r>
                        <a:rPr lang="bg-BG" sz="1600" b="0" kern="1200" dirty="0">
                          <a:solidFill>
                            <a:schemeClr val="tx1"/>
                          </a:solidFill>
                          <a:latin typeface="Times New Roman" panose="02020603050405020304" pitchFamily="18" charset="0"/>
                          <a:ea typeface="+mj-ea"/>
                          <a:cs typeface="Times New Roman" panose="02020603050405020304" pitchFamily="18" charset="0"/>
                        </a:rPr>
                        <a:t>673 355 776</a:t>
                      </a:r>
                    </a:p>
                  </a:txBody>
                  <a:tcPr anchor="ctr" anchorCtr="1"/>
                </a:tc>
                <a:extLst>
                  <a:ext uri="{0D108BD9-81ED-4DB2-BD59-A6C34878D82A}">
                    <a16:rowId xmlns:a16="http://schemas.microsoft.com/office/drawing/2014/main" val="1217086762"/>
                  </a:ext>
                </a:extLst>
              </a:tr>
              <a:tr h="732062">
                <a:tc>
                  <a:txBody>
                    <a:bodyPr/>
                    <a:lstStyle/>
                    <a:p>
                      <a:pPr marL="0" algn="l" defTabSz="914400" rtl="0" eaLnBrk="1" latinLnBrk="0" hangingPunct="1">
                        <a:spcAft>
                          <a:spcPts val="0"/>
                        </a:spcAft>
                        <a:tabLst>
                          <a:tab pos="540385" algn="l"/>
                        </a:tabLst>
                      </a:pPr>
                      <a:r>
                        <a:rPr kumimoji="0" lang="en-US" sz="1600" kern="1200" dirty="0">
                          <a:latin typeface="Times New Roman" panose="02020603050405020304" pitchFamily="18" charset="0"/>
                          <a:cs typeface="Times New Roman" panose="02020603050405020304" pitchFamily="18" charset="0"/>
                        </a:rPr>
                        <a:t>Priority axis 3 OPTTI</a:t>
                      </a:r>
                      <a:r>
                        <a:rPr lang="ru-RU" sz="1600" kern="1200" dirty="0">
                          <a:latin typeface="Times New Roman" panose="02020603050405020304" pitchFamily="18" charset="0"/>
                          <a:cs typeface="Times New Roman" panose="02020603050405020304" pitchFamily="18" charset="0"/>
                        </a:rPr>
                        <a:t>  - </a:t>
                      </a:r>
                      <a:r>
                        <a:rPr lang="en-US" sz="1600" kern="1200" dirty="0">
                          <a:latin typeface="Times New Roman" panose="02020603050405020304" pitchFamily="18" charset="0"/>
                          <a:cs typeface="Times New Roman" panose="02020603050405020304" pitchFamily="18" charset="0"/>
                        </a:rPr>
                        <a:t>Improvement of intermodality for passenger and freight</a:t>
                      </a:r>
                      <a:endParaRPr lang="ru-RU" sz="1600" b="0" kern="1200" dirty="0">
                        <a:solidFill>
                          <a:schemeClr val="accent1">
                            <a:lumMod val="50000"/>
                          </a:schemeClr>
                        </a:solidFill>
                        <a:latin typeface="Times New Roman" panose="02020603050405020304" pitchFamily="18" charset="0"/>
                        <a:ea typeface="+mj-ea"/>
                        <a:cs typeface="Times New Roman" panose="02020603050405020304" pitchFamily="18" charset="0"/>
                      </a:endParaRPr>
                    </a:p>
                  </a:txBody>
                  <a:tcPr anchor="ctr"/>
                </a:tc>
                <a:tc>
                  <a:txBody>
                    <a:bodyPr/>
                    <a:lstStyle/>
                    <a:p>
                      <a:pPr algn="r">
                        <a:lnSpc>
                          <a:spcPct val="106000"/>
                        </a:lnSpc>
                        <a:spcAft>
                          <a:spcPts val="0"/>
                        </a:spcAft>
                      </a:pPr>
                      <a:r>
                        <a:rPr lang="bg-BG" sz="1600" kern="1200" dirty="0">
                          <a:solidFill>
                            <a:schemeClr val="tx1"/>
                          </a:solidFill>
                          <a:latin typeface="Times New Roman" panose="02020603050405020304" pitchFamily="18" charset="0"/>
                          <a:cs typeface="Times New Roman" panose="02020603050405020304" pitchFamily="18" charset="0"/>
                        </a:rPr>
                        <a:t>419 182 901</a:t>
                      </a:r>
                      <a:endParaRPr lang="bg-BG" sz="1600" b="0" kern="1200" dirty="0">
                        <a:solidFill>
                          <a:schemeClr val="tx1"/>
                        </a:solidFill>
                        <a:latin typeface="Times New Roman" panose="02020603050405020304" pitchFamily="18" charset="0"/>
                        <a:ea typeface="+mj-ea"/>
                        <a:cs typeface="Times New Roman" panose="02020603050405020304" pitchFamily="18" charset="0"/>
                      </a:endParaRPr>
                    </a:p>
                  </a:txBody>
                  <a:tcPr anchor="ctr" anchorCtr="1"/>
                </a:tc>
                <a:extLst>
                  <a:ext uri="{0D108BD9-81ED-4DB2-BD59-A6C34878D82A}">
                    <a16:rowId xmlns:a16="http://schemas.microsoft.com/office/drawing/2014/main" val="10003"/>
                  </a:ext>
                </a:extLst>
              </a:tr>
              <a:tr h="566911">
                <a:tc>
                  <a:txBody>
                    <a:bodyPr/>
                    <a:lstStyle/>
                    <a:p>
                      <a:pPr marL="0" algn="l" defTabSz="914400" rtl="0" eaLnBrk="1" latinLnBrk="0" hangingPunct="1">
                        <a:spcAft>
                          <a:spcPts val="0"/>
                        </a:spcAft>
                        <a:tabLst>
                          <a:tab pos="540385" algn="l"/>
                        </a:tabLst>
                      </a:pPr>
                      <a:r>
                        <a:rPr kumimoji="0" lang="en-US" sz="1600" kern="1200" dirty="0">
                          <a:latin typeface="Times New Roman" panose="02020603050405020304" pitchFamily="18" charset="0"/>
                          <a:cs typeface="Times New Roman" panose="02020603050405020304" pitchFamily="18" charset="0"/>
                        </a:rPr>
                        <a:t>Priority axis </a:t>
                      </a:r>
                      <a:r>
                        <a:rPr lang="ru-RU" sz="1600" kern="1200" dirty="0">
                          <a:latin typeface="Times New Roman" panose="02020603050405020304" pitchFamily="18" charset="0"/>
                          <a:cs typeface="Times New Roman" panose="02020603050405020304" pitchFamily="18" charset="0"/>
                        </a:rPr>
                        <a:t>4 </a:t>
                      </a:r>
                      <a:r>
                        <a:rPr kumimoji="0" lang="en-US" sz="1600" kern="1200" dirty="0">
                          <a:latin typeface="Times New Roman" panose="02020603050405020304" pitchFamily="18" charset="0"/>
                          <a:cs typeface="Times New Roman" panose="02020603050405020304" pitchFamily="18" charset="0"/>
                        </a:rPr>
                        <a:t>OPTTI</a:t>
                      </a:r>
                      <a:r>
                        <a:rPr lang="ru-RU" sz="1600" kern="1200" dirty="0">
                          <a:latin typeface="Times New Roman" panose="02020603050405020304" pitchFamily="18" charset="0"/>
                          <a:cs typeface="Times New Roman" panose="02020603050405020304" pitchFamily="18" charset="0"/>
                        </a:rPr>
                        <a:t> </a:t>
                      </a:r>
                      <a:r>
                        <a:rPr lang="en-US" sz="1600" kern="1200" dirty="0">
                          <a:latin typeface="Times New Roman" panose="02020603050405020304" pitchFamily="18" charset="0"/>
                          <a:cs typeface="Times New Roman" panose="02020603050405020304" pitchFamily="18" charset="0"/>
                        </a:rPr>
                        <a:t>-</a:t>
                      </a:r>
                      <a:r>
                        <a:rPr lang="ru-RU" sz="1600" kern="1200" dirty="0">
                          <a:latin typeface="Times New Roman" panose="02020603050405020304" pitchFamily="18" charset="0"/>
                          <a:cs typeface="Times New Roman" panose="02020603050405020304" pitchFamily="18" charset="0"/>
                        </a:rPr>
                        <a:t> </a:t>
                      </a:r>
                      <a:r>
                        <a:rPr lang="en-US" sz="1600" kern="1200" dirty="0">
                          <a:latin typeface="Times New Roman" panose="02020603050405020304" pitchFamily="18" charset="0"/>
                          <a:cs typeface="Times New Roman" panose="02020603050405020304" pitchFamily="18" charset="0"/>
                        </a:rPr>
                        <a:t>Innovation in management and services - implementation of modernized infrastructure for traffic management, improving safety and security of transport</a:t>
                      </a:r>
                      <a:endParaRPr lang="ru-RU" sz="1600" b="0" kern="1200" dirty="0">
                        <a:solidFill>
                          <a:schemeClr val="accent1">
                            <a:lumMod val="50000"/>
                          </a:schemeClr>
                        </a:solidFill>
                        <a:latin typeface="Times New Roman" panose="02020603050405020304" pitchFamily="18" charset="0"/>
                        <a:ea typeface="+mj-ea"/>
                        <a:cs typeface="Times New Roman" panose="02020603050405020304" pitchFamily="18" charset="0"/>
                      </a:endParaRPr>
                    </a:p>
                  </a:txBody>
                  <a:tcPr anchor="ctr"/>
                </a:tc>
                <a:tc>
                  <a:txBody>
                    <a:bodyPr/>
                    <a:lstStyle/>
                    <a:p>
                      <a:pPr algn="r">
                        <a:lnSpc>
                          <a:spcPct val="106000"/>
                        </a:lnSpc>
                        <a:spcAft>
                          <a:spcPts val="0"/>
                        </a:spcAft>
                      </a:pPr>
                      <a:r>
                        <a:rPr lang="bg-BG" sz="1600" kern="1200" dirty="0">
                          <a:solidFill>
                            <a:schemeClr val="tx1"/>
                          </a:solidFill>
                          <a:latin typeface="Times New Roman" panose="02020603050405020304" pitchFamily="18" charset="0"/>
                          <a:cs typeface="Times New Roman" panose="02020603050405020304" pitchFamily="18" charset="0"/>
                        </a:rPr>
                        <a:t>74 053 597</a:t>
                      </a:r>
                      <a:endParaRPr lang="bg-BG" sz="1600" b="0" kern="1200" dirty="0">
                        <a:solidFill>
                          <a:schemeClr val="tx1"/>
                        </a:solidFill>
                        <a:latin typeface="Times New Roman" panose="02020603050405020304" pitchFamily="18" charset="0"/>
                        <a:ea typeface="+mj-ea"/>
                        <a:cs typeface="Times New Roman" panose="02020603050405020304" pitchFamily="18" charset="0"/>
                      </a:endParaRPr>
                    </a:p>
                  </a:txBody>
                  <a:tcPr anchor="ctr" anchorCtr="1"/>
                </a:tc>
                <a:extLst>
                  <a:ext uri="{0D108BD9-81ED-4DB2-BD59-A6C34878D82A}">
                    <a16:rowId xmlns:a16="http://schemas.microsoft.com/office/drawing/2014/main" val="10004"/>
                  </a:ext>
                </a:extLst>
              </a:tr>
              <a:tr h="404936">
                <a:tc>
                  <a:txBody>
                    <a:bodyPr/>
                    <a:lstStyle/>
                    <a:p>
                      <a:pPr marL="0" algn="l" defTabSz="914400" rtl="0" eaLnBrk="1" latinLnBrk="0" hangingPunct="1">
                        <a:spcAft>
                          <a:spcPts val="0"/>
                        </a:spcAft>
                        <a:tabLst>
                          <a:tab pos="540385" algn="l"/>
                        </a:tabLst>
                      </a:pPr>
                      <a:r>
                        <a:rPr kumimoji="0" lang="en-US" sz="1600" kern="1200" dirty="0">
                          <a:latin typeface="Times New Roman" panose="02020603050405020304" pitchFamily="18" charset="0"/>
                          <a:cs typeface="Times New Roman" panose="02020603050405020304" pitchFamily="18" charset="0"/>
                        </a:rPr>
                        <a:t>Priority axis </a:t>
                      </a:r>
                      <a:r>
                        <a:rPr lang="ru-RU" sz="1600" kern="1200" dirty="0">
                          <a:latin typeface="Times New Roman" panose="02020603050405020304" pitchFamily="18" charset="0"/>
                          <a:cs typeface="Times New Roman" panose="02020603050405020304" pitchFamily="18" charset="0"/>
                        </a:rPr>
                        <a:t>5 </a:t>
                      </a:r>
                      <a:r>
                        <a:rPr kumimoji="0" lang="en-US" sz="1600" kern="1200" dirty="0">
                          <a:latin typeface="Times New Roman" panose="02020603050405020304" pitchFamily="18" charset="0"/>
                          <a:cs typeface="Times New Roman" panose="02020603050405020304" pitchFamily="18" charset="0"/>
                        </a:rPr>
                        <a:t>OPTTI</a:t>
                      </a:r>
                      <a:r>
                        <a:rPr lang="bg-BG" sz="1600" kern="1200" dirty="0">
                          <a:latin typeface="Times New Roman" panose="02020603050405020304" pitchFamily="18" charset="0"/>
                          <a:cs typeface="Times New Roman" panose="02020603050405020304" pitchFamily="18" charset="0"/>
                        </a:rPr>
                        <a:t> </a:t>
                      </a:r>
                      <a:r>
                        <a:rPr lang="en-US" sz="1600" kern="1200" dirty="0">
                          <a:latin typeface="Times New Roman" panose="02020603050405020304" pitchFamily="18" charset="0"/>
                          <a:cs typeface="Times New Roman" panose="02020603050405020304" pitchFamily="18" charset="0"/>
                        </a:rPr>
                        <a:t>Technical Assistance</a:t>
                      </a:r>
                      <a:endParaRPr lang="bg-BG" sz="1600" b="0" kern="1200" dirty="0">
                        <a:solidFill>
                          <a:schemeClr val="accent1">
                            <a:lumMod val="50000"/>
                          </a:schemeClr>
                        </a:solidFill>
                        <a:latin typeface="Times New Roman" panose="02020603050405020304" pitchFamily="18" charset="0"/>
                        <a:ea typeface="+mj-ea"/>
                        <a:cs typeface="Times New Roman" panose="02020603050405020304" pitchFamily="18" charset="0"/>
                      </a:endParaRPr>
                    </a:p>
                  </a:txBody>
                  <a:tcPr anchor="ctr"/>
                </a:tc>
                <a:tc>
                  <a:txBody>
                    <a:bodyPr/>
                    <a:lstStyle/>
                    <a:p>
                      <a:pPr algn="r">
                        <a:lnSpc>
                          <a:spcPct val="106000"/>
                        </a:lnSpc>
                        <a:spcAft>
                          <a:spcPts val="0"/>
                        </a:spcAft>
                      </a:pPr>
                      <a:r>
                        <a:rPr lang="bg-BG" sz="1600" kern="1200" dirty="0">
                          <a:solidFill>
                            <a:schemeClr val="tx1"/>
                          </a:solidFill>
                          <a:latin typeface="Times New Roman" panose="02020603050405020304" pitchFamily="18" charset="0"/>
                          <a:cs typeface="Times New Roman" panose="02020603050405020304" pitchFamily="18" charset="0"/>
                        </a:rPr>
                        <a:t>47 668 162</a:t>
                      </a:r>
                      <a:endParaRPr lang="bg-BG" sz="1600" b="0" kern="1200" dirty="0">
                        <a:solidFill>
                          <a:schemeClr val="tx1"/>
                        </a:solidFill>
                        <a:latin typeface="Times New Roman" panose="02020603050405020304" pitchFamily="18" charset="0"/>
                        <a:ea typeface="+mj-ea"/>
                        <a:cs typeface="Times New Roman" panose="02020603050405020304" pitchFamily="18" charset="0"/>
                      </a:endParaRPr>
                    </a:p>
                  </a:txBody>
                  <a:tcPr anchor="ctr" anchorCtr="1"/>
                </a:tc>
                <a:extLst>
                  <a:ext uri="{0D108BD9-81ED-4DB2-BD59-A6C34878D82A}">
                    <a16:rowId xmlns:a16="http://schemas.microsoft.com/office/drawing/2014/main" val="10005"/>
                  </a:ext>
                </a:extLst>
              </a:tr>
              <a:tr h="890859">
                <a:tc>
                  <a:txBody>
                    <a:bodyPr/>
                    <a:lstStyle/>
                    <a:p>
                      <a:pPr marL="0" indent="0" algn="l" defTabSz="914400" rtl="0" eaLnBrk="1" latinLnBrk="0" hangingPunct="1">
                        <a:spcAft>
                          <a:spcPts val="0"/>
                        </a:spcAft>
                        <a:buFont typeface="Arial" panose="020B0604020202020204" pitchFamily="34" charset="0"/>
                        <a:buNone/>
                        <a:tabLst>
                          <a:tab pos="540385" algn="l"/>
                        </a:tabLst>
                      </a:pPr>
                      <a:r>
                        <a:rPr lang="en-US" sz="1600" kern="1200" dirty="0">
                          <a:latin typeface="Times New Roman" panose="02020603050405020304" pitchFamily="18" charset="0"/>
                          <a:cs typeface="Times New Roman" panose="02020603050405020304" pitchFamily="18" charset="0"/>
                        </a:rPr>
                        <a:t>Total co-financed projects under OPTTI</a:t>
                      </a:r>
                      <a:endParaRPr lang="ru-RU" sz="1600" b="0" kern="1200" dirty="0">
                        <a:solidFill>
                          <a:schemeClr val="accent1">
                            <a:lumMod val="50000"/>
                          </a:schemeClr>
                        </a:solidFill>
                        <a:latin typeface="Times New Roman" panose="02020603050405020304" pitchFamily="18" charset="0"/>
                        <a:ea typeface="+mj-ea"/>
                        <a:cs typeface="Times New Roman" panose="02020603050405020304" pitchFamily="18" charset="0"/>
                      </a:endParaRPr>
                    </a:p>
                  </a:txBody>
                  <a:tcPr anchor="ctr"/>
                </a:tc>
                <a:tc>
                  <a:txBody>
                    <a:bodyPr/>
                    <a:lstStyle/>
                    <a:p>
                      <a:pPr algn="r">
                        <a:lnSpc>
                          <a:spcPct val="106000"/>
                        </a:lnSpc>
                        <a:spcAft>
                          <a:spcPts val="0"/>
                        </a:spcAft>
                      </a:pPr>
                      <a:r>
                        <a:rPr lang="bg-BG" sz="1600" b="0" kern="1200" dirty="0">
                          <a:solidFill>
                            <a:schemeClr val="tx1"/>
                          </a:solidFill>
                          <a:latin typeface="Times New Roman" panose="02020603050405020304" pitchFamily="18" charset="0"/>
                          <a:ea typeface="+mj-ea"/>
                          <a:cs typeface="Times New Roman" panose="02020603050405020304" pitchFamily="18" charset="0"/>
                        </a:rPr>
                        <a:t>1 214 260 438‬</a:t>
                      </a:r>
                    </a:p>
                  </a:txBody>
                  <a:tcPr anchor="ctr" anchorCtr="1"/>
                </a:tc>
                <a:extLst>
                  <a:ext uri="{0D108BD9-81ED-4DB2-BD59-A6C34878D82A}">
                    <a16:rowId xmlns:a16="http://schemas.microsoft.com/office/drawing/2014/main" val="454619144"/>
                  </a:ext>
                </a:extLst>
              </a:tr>
            </a:tbl>
          </a:graphicData>
        </a:graphic>
      </p:graphicFrame>
      <p:sp>
        <p:nvSpPr>
          <p:cNvPr id="5" name="Rectangle 4">
            <a:extLst>
              <a:ext uri="{FF2B5EF4-FFF2-40B4-BE49-F238E27FC236}">
                <a16:creationId xmlns:a16="http://schemas.microsoft.com/office/drawing/2014/main" id="{57454D71-E407-4D05-A1EF-D887D035E10A}"/>
              </a:ext>
            </a:extLst>
          </p:cNvPr>
          <p:cNvSpPr/>
          <p:nvPr/>
        </p:nvSpPr>
        <p:spPr>
          <a:xfrm>
            <a:off x="1467273" y="502324"/>
            <a:ext cx="9257454" cy="400110"/>
          </a:xfrm>
          <a:prstGeom prst="rect">
            <a:avLst/>
          </a:prstGeom>
        </p:spPr>
        <p:txBody>
          <a:bodyPr wrap="square">
            <a:spAutoFit/>
          </a:bodyPr>
          <a:lstStyle/>
          <a:p>
            <a:pPr algn="ctr">
              <a:spcAft>
                <a:spcPts val="1200"/>
              </a:spcAft>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EU Grant for OPTTI</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813961544"/>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31A7D2-72BA-4969-8204-00459967B072}"/>
              </a:ext>
            </a:extLst>
          </p:cNvPr>
          <p:cNvSpPr txBox="1">
            <a:spLocks/>
          </p:cNvSpPr>
          <p:nvPr/>
        </p:nvSpPr>
        <p:spPr>
          <a:xfrm>
            <a:off x="2577699" y="158831"/>
            <a:ext cx="7325360" cy="490977"/>
          </a:xfrm>
          <a:prstGeom prst="rect">
            <a:avLst/>
          </a:prstGeom>
        </p:spPr>
        <p:txBody>
          <a:bodyPr vert="horz" lIns="0" rIns="0" bIns="0" anchor="b">
            <a:noAutofit/>
          </a:bodyPr>
          <a:lstStyle>
            <a:lvl1pPr>
              <a:spcBef>
                <a:spcPct val="0"/>
              </a:spcBef>
              <a:buNone/>
              <a:defRPr kumimoji="0" sz="2000" b="1" i="1">
                <a:ln>
                  <a:noFill/>
                </a:ln>
                <a:solidFill>
                  <a:schemeClr val="tx2"/>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i="0"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Some projects financed under OPTTI </a:t>
            </a:r>
            <a:r>
              <a:rPr lang="bg-BG" i="0"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2014-2020 </a:t>
            </a:r>
          </a:p>
        </p:txBody>
      </p:sp>
      <p:graphicFrame>
        <p:nvGraphicFramePr>
          <p:cNvPr id="10" name="Table 9">
            <a:extLst>
              <a:ext uri="{FF2B5EF4-FFF2-40B4-BE49-F238E27FC236}">
                <a16:creationId xmlns:a16="http://schemas.microsoft.com/office/drawing/2014/main" id="{DD42FFEF-9DC1-4857-BC1C-6F3F26A3239C}"/>
              </a:ext>
            </a:extLst>
          </p:cNvPr>
          <p:cNvGraphicFramePr>
            <a:graphicFrameLocks noGrp="1"/>
          </p:cNvGraphicFramePr>
          <p:nvPr>
            <p:extLst>
              <p:ext uri="{D42A27DB-BD31-4B8C-83A1-F6EECF244321}">
                <p14:modId xmlns:p14="http://schemas.microsoft.com/office/powerpoint/2010/main" val="405232036"/>
              </p:ext>
            </p:extLst>
          </p:nvPr>
        </p:nvGraphicFramePr>
        <p:xfrm>
          <a:off x="529389" y="875169"/>
          <a:ext cx="11133221" cy="5763840"/>
        </p:xfrm>
        <a:graphic>
          <a:graphicData uri="http://schemas.openxmlformats.org/drawingml/2006/table">
            <a:tbl>
              <a:tblPr firstRow="1" bandRow="1">
                <a:tableStyleId>{9DCAF9ED-07DC-4A11-8D7F-57B35C25682E}</a:tableStyleId>
              </a:tblPr>
              <a:tblGrid>
                <a:gridCol w="4015065">
                  <a:extLst>
                    <a:ext uri="{9D8B030D-6E8A-4147-A177-3AD203B41FA5}">
                      <a16:colId xmlns:a16="http://schemas.microsoft.com/office/drawing/2014/main" val="20000"/>
                    </a:ext>
                  </a:extLst>
                </a:gridCol>
                <a:gridCol w="5266279">
                  <a:extLst>
                    <a:ext uri="{9D8B030D-6E8A-4147-A177-3AD203B41FA5}">
                      <a16:colId xmlns:a16="http://schemas.microsoft.com/office/drawing/2014/main" val="894562566"/>
                    </a:ext>
                  </a:extLst>
                </a:gridCol>
                <a:gridCol w="1851877">
                  <a:extLst>
                    <a:ext uri="{9D8B030D-6E8A-4147-A177-3AD203B41FA5}">
                      <a16:colId xmlns:a16="http://schemas.microsoft.com/office/drawing/2014/main" val="20001"/>
                    </a:ext>
                  </a:extLst>
                </a:gridCol>
              </a:tblGrid>
              <a:tr h="591798">
                <a:tc>
                  <a:txBody>
                    <a:bodyPr/>
                    <a:lstStyle>
                      <a:lvl1pPr marL="0" algn="l" rtl="0" eaLnBrk="1" latinLnBrk="0" hangingPunct="1">
                        <a:defRPr kumimoji="0" b="1" kern="1200">
                          <a:solidFill>
                            <a:schemeClr val="tx1"/>
                          </a:solidFill>
                          <a:latin typeface="Trebuchet MS" panose="020B0603020202020204"/>
                        </a:defRPr>
                      </a:lvl1pPr>
                      <a:lvl2pPr marL="457200" algn="l" rtl="0" eaLnBrk="1" latinLnBrk="0" hangingPunct="1">
                        <a:defRPr kumimoji="0" b="1" kern="1200">
                          <a:solidFill>
                            <a:schemeClr val="tx1"/>
                          </a:solidFill>
                          <a:latin typeface="Trebuchet MS" panose="020B0603020202020204"/>
                        </a:defRPr>
                      </a:lvl2pPr>
                      <a:lvl3pPr marL="914400" algn="l" rtl="0" eaLnBrk="1" latinLnBrk="0" hangingPunct="1">
                        <a:defRPr kumimoji="0" b="1" kern="1200">
                          <a:solidFill>
                            <a:schemeClr val="tx1"/>
                          </a:solidFill>
                          <a:latin typeface="Trebuchet MS" panose="020B0603020202020204"/>
                        </a:defRPr>
                      </a:lvl3pPr>
                      <a:lvl4pPr marL="1371600" algn="l" rtl="0" eaLnBrk="1" latinLnBrk="0" hangingPunct="1">
                        <a:defRPr kumimoji="0" b="1" kern="1200">
                          <a:solidFill>
                            <a:schemeClr val="tx1"/>
                          </a:solidFill>
                          <a:latin typeface="Trebuchet MS" panose="020B0603020202020204"/>
                        </a:defRPr>
                      </a:lvl4pPr>
                      <a:lvl5pPr marL="1828800" algn="l" rtl="0" eaLnBrk="1" latinLnBrk="0" hangingPunct="1">
                        <a:defRPr kumimoji="0" b="1" kern="1200">
                          <a:solidFill>
                            <a:schemeClr val="tx1"/>
                          </a:solidFill>
                          <a:latin typeface="Trebuchet MS" panose="020B0603020202020204"/>
                        </a:defRPr>
                      </a:lvl5pPr>
                      <a:lvl6pPr marL="2286000" algn="l" rtl="0" eaLnBrk="1" latinLnBrk="0" hangingPunct="1">
                        <a:defRPr kumimoji="0" b="1" kern="1200">
                          <a:solidFill>
                            <a:schemeClr val="tx1"/>
                          </a:solidFill>
                          <a:latin typeface="Trebuchet MS" panose="020B0603020202020204"/>
                        </a:defRPr>
                      </a:lvl6pPr>
                      <a:lvl7pPr marL="2743200" algn="l" rtl="0" eaLnBrk="1" latinLnBrk="0" hangingPunct="1">
                        <a:defRPr kumimoji="0" b="1" kern="1200">
                          <a:solidFill>
                            <a:schemeClr val="tx1"/>
                          </a:solidFill>
                          <a:latin typeface="Trebuchet MS" panose="020B0603020202020204"/>
                        </a:defRPr>
                      </a:lvl7pPr>
                      <a:lvl8pPr marL="3200400" algn="l" rtl="0" eaLnBrk="1" latinLnBrk="0" hangingPunct="1">
                        <a:defRPr kumimoji="0" b="1" kern="1200">
                          <a:solidFill>
                            <a:schemeClr val="tx1"/>
                          </a:solidFill>
                          <a:latin typeface="Trebuchet MS" panose="020B0603020202020204"/>
                        </a:defRPr>
                      </a:lvl8pPr>
                      <a:lvl9pPr marL="3657600" algn="l" rtl="0" eaLnBrk="1" latinLnBrk="0" hangingPunct="1">
                        <a:defRPr kumimoji="0" b="1" kern="1200">
                          <a:solidFill>
                            <a:schemeClr val="tx1"/>
                          </a:solidFill>
                          <a:latin typeface="Trebuchet MS" panose="020B0603020202020204"/>
                        </a:defRPr>
                      </a:lvl9pPr>
                    </a:lstStyle>
                    <a:p>
                      <a:pPr marL="0" lvl="0" indent="0" algn="l" defTabSz="914400" rtl="0" eaLnBrk="1" latinLnBrk="0" hangingPunct="1">
                        <a:buFont typeface="Wingdings" panose="05000000000000000000" pitchFamily="2" charset="2"/>
                        <a:buNone/>
                      </a:pPr>
                      <a:r>
                        <a:rPr kumimoji="0" lang="en-US" sz="1800" kern="120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Project</a:t>
                      </a:r>
                      <a:endParaRPr kumimoji="0" lang="bg-BG" sz="1800" b="1" i="0" kern="1200" dirty="0">
                        <a:ln>
                          <a:noFill/>
                        </a:ln>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a:txBody>
                  <a:tcPr marL="91443" marR="91443" marT="45709" marB="45709"/>
                </a:tc>
                <a:tc>
                  <a:txBody>
                    <a:bodyPr/>
                    <a:lstStyle>
                      <a:lvl1pPr marL="0" algn="l" rtl="0" eaLnBrk="1" latinLnBrk="0" hangingPunct="1">
                        <a:defRPr kumimoji="0" b="1" kern="1200">
                          <a:solidFill>
                            <a:schemeClr val="tx1"/>
                          </a:solidFill>
                          <a:latin typeface="Trebuchet MS" panose="020B0603020202020204"/>
                        </a:defRPr>
                      </a:lvl1pPr>
                      <a:lvl2pPr marL="457200" algn="l" rtl="0" eaLnBrk="1" latinLnBrk="0" hangingPunct="1">
                        <a:defRPr kumimoji="0" b="1" kern="1200">
                          <a:solidFill>
                            <a:schemeClr val="tx1"/>
                          </a:solidFill>
                          <a:latin typeface="Trebuchet MS" panose="020B0603020202020204"/>
                        </a:defRPr>
                      </a:lvl2pPr>
                      <a:lvl3pPr marL="914400" algn="l" rtl="0" eaLnBrk="1" latinLnBrk="0" hangingPunct="1">
                        <a:defRPr kumimoji="0" b="1" kern="1200">
                          <a:solidFill>
                            <a:schemeClr val="tx1"/>
                          </a:solidFill>
                          <a:latin typeface="Trebuchet MS" panose="020B0603020202020204"/>
                        </a:defRPr>
                      </a:lvl3pPr>
                      <a:lvl4pPr marL="1371600" algn="l" rtl="0" eaLnBrk="1" latinLnBrk="0" hangingPunct="1">
                        <a:defRPr kumimoji="0" b="1" kern="1200">
                          <a:solidFill>
                            <a:schemeClr val="tx1"/>
                          </a:solidFill>
                          <a:latin typeface="Trebuchet MS" panose="020B0603020202020204"/>
                        </a:defRPr>
                      </a:lvl4pPr>
                      <a:lvl5pPr marL="1828800" algn="l" rtl="0" eaLnBrk="1" latinLnBrk="0" hangingPunct="1">
                        <a:defRPr kumimoji="0" b="1" kern="1200">
                          <a:solidFill>
                            <a:schemeClr val="tx1"/>
                          </a:solidFill>
                          <a:latin typeface="Trebuchet MS" panose="020B0603020202020204"/>
                        </a:defRPr>
                      </a:lvl5pPr>
                      <a:lvl6pPr marL="2286000" algn="l" rtl="0" eaLnBrk="1" latinLnBrk="0" hangingPunct="1">
                        <a:defRPr kumimoji="0" b="1" kern="1200">
                          <a:solidFill>
                            <a:schemeClr val="tx1"/>
                          </a:solidFill>
                          <a:latin typeface="Trebuchet MS" panose="020B0603020202020204"/>
                        </a:defRPr>
                      </a:lvl6pPr>
                      <a:lvl7pPr marL="2743200" algn="l" rtl="0" eaLnBrk="1" latinLnBrk="0" hangingPunct="1">
                        <a:defRPr kumimoji="0" b="1" kern="1200">
                          <a:solidFill>
                            <a:schemeClr val="tx1"/>
                          </a:solidFill>
                          <a:latin typeface="Trebuchet MS" panose="020B0603020202020204"/>
                        </a:defRPr>
                      </a:lvl7pPr>
                      <a:lvl8pPr marL="3200400" algn="l" rtl="0" eaLnBrk="1" latinLnBrk="0" hangingPunct="1">
                        <a:defRPr kumimoji="0" b="1" kern="1200">
                          <a:solidFill>
                            <a:schemeClr val="tx1"/>
                          </a:solidFill>
                          <a:latin typeface="Trebuchet MS" panose="020B0603020202020204"/>
                        </a:defRPr>
                      </a:lvl8pPr>
                      <a:lvl9pPr marL="3657600" algn="l" rtl="0" eaLnBrk="1" latinLnBrk="0" hangingPunct="1">
                        <a:defRPr kumimoji="0" b="1" kern="1200">
                          <a:solidFill>
                            <a:schemeClr val="tx1"/>
                          </a:solidFill>
                          <a:latin typeface="Trebuchet MS" panose="020B0603020202020204"/>
                        </a:defRPr>
                      </a:lvl9pPr>
                    </a:lstStyle>
                    <a:p>
                      <a:pPr marL="0" lvl="0" indent="0" algn="l" defTabSz="914400" rtl="0" eaLnBrk="1" latinLnBrk="0" hangingPunct="1">
                        <a:buFont typeface="Wingdings" panose="05000000000000000000" pitchFamily="2" charset="2"/>
                        <a:buNone/>
                      </a:pPr>
                      <a:r>
                        <a:rPr kumimoji="0" lang="en-US" sz="1800" kern="120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Stage of implementation</a:t>
                      </a:r>
                      <a:endParaRPr kumimoji="0" lang="bg-BG" sz="1800" b="1" i="0" kern="1200" dirty="0">
                        <a:ln>
                          <a:noFill/>
                        </a:ln>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a:txBody>
                  <a:tcPr marL="91443" marR="91443" marT="45709" marB="45709"/>
                </a:tc>
                <a:tc>
                  <a:txBody>
                    <a:bodyPr/>
                    <a:lstStyle>
                      <a:lvl1pPr marL="0" algn="l" rtl="0" eaLnBrk="1" latinLnBrk="0" hangingPunct="1">
                        <a:defRPr kumimoji="0" b="1" kern="1200">
                          <a:solidFill>
                            <a:schemeClr val="tx1"/>
                          </a:solidFill>
                          <a:latin typeface="Trebuchet MS" panose="020B0603020202020204"/>
                        </a:defRPr>
                      </a:lvl1pPr>
                      <a:lvl2pPr marL="457200" algn="l" rtl="0" eaLnBrk="1" latinLnBrk="0" hangingPunct="1">
                        <a:defRPr kumimoji="0" b="1" kern="1200">
                          <a:solidFill>
                            <a:schemeClr val="tx1"/>
                          </a:solidFill>
                          <a:latin typeface="Trebuchet MS" panose="020B0603020202020204"/>
                        </a:defRPr>
                      </a:lvl2pPr>
                      <a:lvl3pPr marL="914400" algn="l" rtl="0" eaLnBrk="1" latinLnBrk="0" hangingPunct="1">
                        <a:defRPr kumimoji="0" b="1" kern="1200">
                          <a:solidFill>
                            <a:schemeClr val="tx1"/>
                          </a:solidFill>
                          <a:latin typeface="Trebuchet MS" panose="020B0603020202020204"/>
                        </a:defRPr>
                      </a:lvl3pPr>
                      <a:lvl4pPr marL="1371600" algn="l" rtl="0" eaLnBrk="1" latinLnBrk="0" hangingPunct="1">
                        <a:defRPr kumimoji="0" b="1" kern="1200">
                          <a:solidFill>
                            <a:schemeClr val="tx1"/>
                          </a:solidFill>
                          <a:latin typeface="Trebuchet MS" panose="020B0603020202020204"/>
                        </a:defRPr>
                      </a:lvl4pPr>
                      <a:lvl5pPr marL="1828800" algn="l" rtl="0" eaLnBrk="1" latinLnBrk="0" hangingPunct="1">
                        <a:defRPr kumimoji="0" b="1" kern="1200">
                          <a:solidFill>
                            <a:schemeClr val="tx1"/>
                          </a:solidFill>
                          <a:latin typeface="Trebuchet MS" panose="020B0603020202020204"/>
                        </a:defRPr>
                      </a:lvl5pPr>
                      <a:lvl6pPr marL="2286000" algn="l" rtl="0" eaLnBrk="1" latinLnBrk="0" hangingPunct="1">
                        <a:defRPr kumimoji="0" b="1" kern="1200">
                          <a:solidFill>
                            <a:schemeClr val="tx1"/>
                          </a:solidFill>
                          <a:latin typeface="Trebuchet MS" panose="020B0603020202020204"/>
                        </a:defRPr>
                      </a:lvl6pPr>
                      <a:lvl7pPr marL="2743200" algn="l" rtl="0" eaLnBrk="1" latinLnBrk="0" hangingPunct="1">
                        <a:defRPr kumimoji="0" b="1" kern="1200">
                          <a:solidFill>
                            <a:schemeClr val="tx1"/>
                          </a:solidFill>
                          <a:latin typeface="Trebuchet MS" panose="020B0603020202020204"/>
                        </a:defRPr>
                      </a:lvl7pPr>
                      <a:lvl8pPr marL="3200400" algn="l" rtl="0" eaLnBrk="1" latinLnBrk="0" hangingPunct="1">
                        <a:defRPr kumimoji="0" b="1" kern="1200">
                          <a:solidFill>
                            <a:schemeClr val="tx1"/>
                          </a:solidFill>
                          <a:latin typeface="Trebuchet MS" panose="020B0603020202020204"/>
                        </a:defRPr>
                      </a:lvl8pPr>
                      <a:lvl9pPr marL="3657600" algn="l" rtl="0" eaLnBrk="1" latinLnBrk="0" hangingPunct="1">
                        <a:defRPr kumimoji="0" b="1" kern="1200">
                          <a:solidFill>
                            <a:schemeClr val="tx1"/>
                          </a:solidFill>
                          <a:latin typeface="Trebuchet MS" panose="020B0603020202020204"/>
                        </a:defRPr>
                      </a:lvl9pPr>
                    </a:lstStyle>
                    <a:p>
                      <a:pPr marL="0" lvl="0" indent="0" algn="ctr" defTabSz="914400" rtl="0" eaLnBrk="1" latinLnBrk="0" hangingPunct="1">
                        <a:buFont typeface="Wingdings" panose="05000000000000000000" pitchFamily="2" charset="2"/>
                        <a:buNone/>
                      </a:pPr>
                      <a:r>
                        <a:rPr kumimoji="0" lang="en-US" sz="1800" kern="120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Indicative value (EUR)</a:t>
                      </a:r>
                      <a:endParaRPr kumimoji="0" lang="bg-BG" sz="1800" b="1" i="0" kern="1200" dirty="0">
                        <a:ln>
                          <a:noFill/>
                        </a:ln>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a:txBody>
                  <a:tcPr marL="91443" marR="91443" marT="45709" marB="45709"/>
                </a:tc>
                <a:extLst>
                  <a:ext uri="{0D108BD9-81ED-4DB2-BD59-A6C34878D82A}">
                    <a16:rowId xmlns:a16="http://schemas.microsoft.com/office/drawing/2014/main" val="10000"/>
                  </a:ext>
                </a:extLst>
              </a:tr>
              <a:tr h="1488202">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lvl="0" indent="0" algn="l" defTabSz="457200" rtl="0" eaLnBrk="1" latinLnBrk="0" hangingPunct="1">
                        <a:buFont typeface="Wingdings" panose="05000000000000000000" pitchFamily="2" charset="2"/>
                        <a:buNone/>
                      </a:pPr>
                      <a:r>
                        <a:rPr kumimoji="0" lang="en-US" altLang="bg-BG" sz="1600" kern="1200" dirty="0">
                          <a:ln>
                            <a:noFill/>
                          </a:ln>
                          <a:effectLst/>
                          <a:latin typeface="Times New Roman" panose="02020603050405020304" pitchFamily="18" charset="0"/>
                          <a:cs typeface="Times New Roman" panose="02020603050405020304" pitchFamily="18" charset="0"/>
                        </a:rPr>
                        <a:t>Rehabilitation of  Plovdiv - Burgas railway line - Phase 2</a:t>
                      </a:r>
                      <a:endParaRPr kumimoji="0" lang="bg-BG" sz="1600" b="0" i="0" kern="1200" dirty="0">
                        <a:ln>
                          <a:noFill/>
                        </a:ln>
                        <a:solidFill>
                          <a:schemeClr val="accent1">
                            <a:lumMod val="50000"/>
                          </a:schemeClr>
                        </a:solidFill>
                        <a:effectLst/>
                        <a:latin typeface="Times New Roman" panose="02020603050405020304" pitchFamily="18" charset="0"/>
                        <a:ea typeface="+mj-ea"/>
                        <a:cs typeface="Times New Roman" panose="02020603050405020304" pitchFamily="18" charset="0"/>
                      </a:endParaRPr>
                    </a:p>
                  </a:txBody>
                  <a:tcPr marL="68582" marR="68582" marT="0" marB="0" anchor="ctr"/>
                </a:tc>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lvl="0" indent="0" algn="l" defTabSz="457200" rtl="0" eaLnBrk="1" latinLnBrk="0" hangingPunct="1">
                        <a:buFont typeface="Wingdings" panose="05000000000000000000" pitchFamily="2" charset="2"/>
                        <a:buNone/>
                      </a:pPr>
                      <a:r>
                        <a:rPr kumimoji="0" lang="en-US" sz="1600" kern="1200" noProof="0" dirty="0">
                          <a:ln>
                            <a:noFill/>
                          </a:ln>
                          <a:effectLst/>
                          <a:latin typeface="Times New Roman" panose="02020603050405020304" pitchFamily="18" charset="0"/>
                          <a:cs typeface="Times New Roman" panose="02020603050405020304" pitchFamily="18" charset="0"/>
                        </a:rPr>
                        <a:t>Construction of railway sections </a:t>
                      </a:r>
                      <a:r>
                        <a:rPr kumimoji="0" lang="en-US" sz="1600" kern="1200" noProof="0" dirty="0" err="1">
                          <a:ln>
                            <a:noFill/>
                          </a:ln>
                          <a:effectLst/>
                          <a:latin typeface="Times New Roman" panose="02020603050405020304" pitchFamily="18" charset="0"/>
                          <a:cs typeface="Times New Roman" panose="02020603050405020304" pitchFamily="18" charset="0"/>
                        </a:rPr>
                        <a:t>Straldzha</a:t>
                      </a:r>
                      <a:r>
                        <a:rPr kumimoji="0" lang="en-US" sz="1600" kern="1200" noProof="0" dirty="0">
                          <a:ln>
                            <a:noFill/>
                          </a:ln>
                          <a:effectLst/>
                          <a:latin typeface="Times New Roman" panose="02020603050405020304" pitchFamily="18" charset="0"/>
                          <a:cs typeface="Times New Roman" panose="02020603050405020304" pitchFamily="18" charset="0"/>
                        </a:rPr>
                        <a:t>-Tserkovski (completed) and Skutare-</a:t>
                      </a:r>
                      <a:r>
                        <a:rPr kumimoji="0" lang="en-US" sz="1600" kern="1200" noProof="0" dirty="0" err="1">
                          <a:ln>
                            <a:noFill/>
                          </a:ln>
                          <a:effectLst/>
                          <a:latin typeface="Times New Roman" panose="02020603050405020304" pitchFamily="18" charset="0"/>
                          <a:cs typeface="Times New Roman" panose="02020603050405020304" pitchFamily="18" charset="0"/>
                        </a:rPr>
                        <a:t>Orizovo</a:t>
                      </a:r>
                      <a:r>
                        <a:rPr kumimoji="0" lang="en-US" sz="1600" kern="1200" noProof="0" dirty="0">
                          <a:ln>
                            <a:noFill/>
                          </a:ln>
                          <a:effectLst/>
                          <a:latin typeface="Times New Roman" panose="02020603050405020304" pitchFamily="18" charset="0"/>
                          <a:cs typeface="Times New Roman" panose="02020603050405020304" pitchFamily="18" charset="0"/>
                        </a:rPr>
                        <a:t> (completed)</a:t>
                      </a:r>
                      <a:endParaRPr kumimoji="0" lang="bg-BG" sz="1600" kern="1200" noProof="0" dirty="0">
                        <a:ln>
                          <a:noFill/>
                        </a:ln>
                        <a:effectLst/>
                        <a:latin typeface="Times New Roman" panose="02020603050405020304" pitchFamily="18" charset="0"/>
                        <a:cs typeface="Times New Roman" panose="02020603050405020304" pitchFamily="18" charset="0"/>
                      </a:endParaRPr>
                    </a:p>
                    <a:p>
                      <a:pPr marL="0" lvl="0" indent="0" algn="l" defTabSz="457200" rtl="0" eaLnBrk="1" latinLnBrk="0" hangingPunct="1">
                        <a:spcBef>
                          <a:spcPts val="600"/>
                        </a:spcBef>
                        <a:buFont typeface="Wingdings" panose="05000000000000000000" pitchFamily="2" charset="2"/>
                        <a:buNone/>
                      </a:pPr>
                      <a:r>
                        <a:rPr kumimoji="0" lang="en-US" sz="1600" kern="1200" noProof="0" dirty="0">
                          <a:ln>
                            <a:noFill/>
                          </a:ln>
                          <a:effectLst/>
                          <a:latin typeface="Times New Roman" panose="02020603050405020304" pitchFamily="18" charset="0"/>
                          <a:cs typeface="Times New Roman" panose="02020603050405020304" pitchFamily="18" charset="0"/>
                        </a:rPr>
                        <a:t>Currently in tender procedures for other </a:t>
                      </a:r>
                      <a:br>
                        <a:rPr kumimoji="0" lang="en-US" sz="1600" kern="1200" noProof="0" dirty="0">
                          <a:ln>
                            <a:noFill/>
                          </a:ln>
                          <a:effectLst/>
                          <a:latin typeface="Times New Roman" panose="02020603050405020304" pitchFamily="18" charset="0"/>
                          <a:cs typeface="Times New Roman" panose="02020603050405020304" pitchFamily="18" charset="0"/>
                        </a:rPr>
                      </a:br>
                      <a:r>
                        <a:rPr kumimoji="0" lang="en-US" sz="1600" kern="1200" noProof="0" dirty="0">
                          <a:ln>
                            <a:noFill/>
                          </a:ln>
                          <a:effectLst/>
                          <a:latin typeface="Times New Roman" panose="02020603050405020304" pitchFamily="18" charset="0"/>
                          <a:cs typeface="Times New Roman" panose="02020603050405020304" pitchFamily="18" charset="0"/>
                        </a:rPr>
                        <a:t>activities of the project such as Signalling and telecommunications; Overpasses and underpasses; for more info: </a:t>
                      </a:r>
                      <a:r>
                        <a:rPr kumimoji="0" lang="en-US" sz="1600" kern="1200" noProof="0" dirty="0">
                          <a:ln>
                            <a:noFill/>
                          </a:ln>
                          <a:solidFill>
                            <a:srgbClr val="002060"/>
                          </a:solidFill>
                          <a:effectLst/>
                          <a:latin typeface="Times New Roman" panose="02020603050405020304" pitchFamily="18" charset="0"/>
                          <a:cs typeface="Times New Roman" panose="02020603050405020304" pitchFamily="18" charset="0"/>
                        </a:rPr>
                        <a:t>https://www.rail-infra.bg/</a:t>
                      </a:r>
                      <a:endParaRPr kumimoji="0" lang="bg-BG" sz="1600" b="0" i="0" kern="1200" noProof="0" dirty="0">
                        <a:ln>
                          <a:noFill/>
                        </a:ln>
                        <a:solidFill>
                          <a:srgbClr val="002060"/>
                        </a:solidFill>
                        <a:effectLst/>
                        <a:latin typeface="Times New Roman" panose="02020603050405020304" pitchFamily="18" charset="0"/>
                        <a:ea typeface="+mj-ea"/>
                        <a:cs typeface="Times New Roman" panose="02020603050405020304" pitchFamily="18" charset="0"/>
                      </a:endParaRPr>
                    </a:p>
                  </a:txBody>
                  <a:tcPr marL="68582" marR="68582" marT="0" marB="0" anchor="ctr"/>
                </a:tc>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lvl="0" indent="0" algn="ctr" defTabSz="457200" rtl="0" eaLnBrk="1" latinLnBrk="0" hangingPunct="1">
                        <a:buFont typeface="Wingdings" panose="05000000000000000000" pitchFamily="2" charset="2"/>
                        <a:buNone/>
                      </a:pPr>
                      <a:r>
                        <a:rPr kumimoji="0" lang="bg-BG" sz="1600" kern="1200" dirty="0">
                          <a:ln>
                            <a:noFill/>
                          </a:ln>
                          <a:effectLst/>
                          <a:latin typeface="Times New Roman" panose="02020603050405020304" pitchFamily="18" charset="0"/>
                          <a:cs typeface="Times New Roman" panose="02020603050405020304" pitchFamily="18" charset="0"/>
                        </a:rPr>
                        <a:t>345</a:t>
                      </a:r>
                      <a:r>
                        <a:rPr kumimoji="0" lang="en-US" sz="1600" kern="1200" dirty="0">
                          <a:ln>
                            <a:noFill/>
                          </a:ln>
                          <a:effectLst/>
                          <a:latin typeface="Times New Roman" panose="02020603050405020304" pitchFamily="18" charset="0"/>
                          <a:cs typeface="Times New Roman" panose="02020603050405020304" pitchFamily="18" charset="0"/>
                        </a:rPr>
                        <a:t> </a:t>
                      </a:r>
                      <a:r>
                        <a:rPr kumimoji="0" lang="bg-BG" sz="1600" kern="1200" dirty="0">
                          <a:ln>
                            <a:noFill/>
                          </a:ln>
                          <a:effectLst/>
                          <a:latin typeface="Times New Roman" panose="02020603050405020304" pitchFamily="18" charset="0"/>
                          <a:cs typeface="Times New Roman" panose="02020603050405020304" pitchFamily="18" charset="0"/>
                        </a:rPr>
                        <a:t>122</a:t>
                      </a:r>
                      <a:r>
                        <a:rPr kumimoji="0" lang="en-US" sz="1600" kern="1200" dirty="0">
                          <a:ln>
                            <a:noFill/>
                          </a:ln>
                          <a:effectLst/>
                          <a:latin typeface="Times New Roman" panose="02020603050405020304" pitchFamily="18" charset="0"/>
                          <a:cs typeface="Times New Roman" panose="02020603050405020304" pitchFamily="18" charset="0"/>
                        </a:rPr>
                        <a:t> </a:t>
                      </a:r>
                      <a:r>
                        <a:rPr kumimoji="0" lang="bg-BG" sz="1600" kern="1200" dirty="0">
                          <a:ln>
                            <a:noFill/>
                          </a:ln>
                          <a:effectLst/>
                          <a:latin typeface="Times New Roman" panose="02020603050405020304" pitchFamily="18" charset="0"/>
                          <a:cs typeface="Times New Roman" panose="02020603050405020304" pitchFamily="18" charset="0"/>
                        </a:rPr>
                        <a:t>100</a:t>
                      </a:r>
                      <a:endParaRPr kumimoji="0" lang="bg-BG" sz="1600" b="0" i="0" kern="1200" dirty="0">
                        <a:ln>
                          <a:noFill/>
                        </a:ln>
                        <a:solidFill>
                          <a:schemeClr val="accent1">
                            <a:lumMod val="50000"/>
                          </a:schemeClr>
                        </a:solidFill>
                        <a:effectLst/>
                        <a:latin typeface="Times New Roman" panose="02020603050405020304" pitchFamily="18" charset="0"/>
                        <a:ea typeface="+mj-ea"/>
                        <a:cs typeface="Times New Roman" panose="02020603050405020304" pitchFamily="18" charset="0"/>
                      </a:endParaRPr>
                    </a:p>
                  </a:txBody>
                  <a:tcPr marL="68582" marR="68582" marT="0" marB="0" anchor="ctr"/>
                </a:tc>
                <a:extLst>
                  <a:ext uri="{0D108BD9-81ED-4DB2-BD59-A6C34878D82A}">
                    <a16:rowId xmlns:a16="http://schemas.microsoft.com/office/drawing/2014/main" val="10001"/>
                  </a:ext>
                </a:extLst>
              </a:tr>
              <a:tr h="450909">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lvl="0" indent="0" algn="l" defTabSz="457200" rtl="0" eaLnBrk="1" latinLnBrk="0" hangingPunct="1">
                        <a:buFont typeface="Wingdings" panose="05000000000000000000" pitchFamily="2" charset="2"/>
                        <a:buNone/>
                      </a:pPr>
                      <a:r>
                        <a:rPr kumimoji="0" lang="en-US" altLang="bg-BG" sz="1600" kern="1200" dirty="0">
                          <a:ln>
                            <a:noFill/>
                          </a:ln>
                          <a:effectLst/>
                          <a:latin typeface="Times New Roman" panose="02020603050405020304" pitchFamily="18" charset="0"/>
                          <a:cs typeface="Times New Roman" panose="02020603050405020304" pitchFamily="18" charset="0"/>
                        </a:rPr>
                        <a:t>Modernization of  railway line Sofia - Plovdiv: Elin Pelin - Kostenets section</a:t>
                      </a:r>
                      <a:endParaRPr kumimoji="0" lang="bg-BG" altLang="bg-BG" sz="1600" b="0" i="0" kern="1200" noProof="0" dirty="0">
                        <a:ln>
                          <a:noFill/>
                        </a:ln>
                        <a:solidFill>
                          <a:schemeClr val="accent1">
                            <a:lumMod val="50000"/>
                          </a:schemeClr>
                        </a:solidFill>
                        <a:effectLst/>
                        <a:latin typeface="Times New Roman" panose="02020603050405020304" pitchFamily="18" charset="0"/>
                        <a:ea typeface="+mj-ea"/>
                        <a:cs typeface="Times New Roman" panose="02020603050405020304" pitchFamily="18" charset="0"/>
                      </a:endParaRPr>
                    </a:p>
                  </a:txBody>
                  <a:tcPr marL="68582" marR="68582" marT="0" marB="0" anchor="ctr"/>
                </a:tc>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kern="1200" noProof="0" dirty="0">
                          <a:ln>
                            <a:noFill/>
                          </a:ln>
                          <a:effectLst/>
                          <a:latin typeface="Times New Roman" panose="02020603050405020304" pitchFamily="18" charset="0"/>
                          <a:cs typeface="Times New Roman" panose="02020603050405020304" pitchFamily="18" charset="0"/>
                        </a:rPr>
                        <a:t>Currently in tender procedure </a:t>
                      </a: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kern="1200" noProof="0" dirty="0">
                          <a:ln>
                            <a:noFill/>
                          </a:ln>
                          <a:effectLst/>
                          <a:latin typeface="Times New Roman" panose="02020603050405020304" pitchFamily="18" charset="0"/>
                          <a:cs typeface="Times New Roman" panose="02020603050405020304" pitchFamily="18" charset="0"/>
                        </a:rPr>
                        <a:t>Contract</a:t>
                      </a:r>
                      <a:r>
                        <a:rPr kumimoji="0" lang="ru-RU" sz="1600" kern="1200" noProof="0" dirty="0">
                          <a:ln>
                            <a:noFill/>
                          </a:ln>
                          <a:effectLst/>
                          <a:latin typeface="Times New Roman" panose="02020603050405020304" pitchFamily="18" charset="0"/>
                          <a:cs typeface="Times New Roman" panose="02020603050405020304" pitchFamily="18" charset="0"/>
                        </a:rPr>
                        <a:t> </a:t>
                      </a:r>
                      <a:r>
                        <a:rPr kumimoji="0" lang="en-US" sz="1600" kern="1200" noProof="0" dirty="0">
                          <a:ln>
                            <a:noFill/>
                          </a:ln>
                          <a:effectLst/>
                          <a:latin typeface="Times New Roman" panose="02020603050405020304" pitchFamily="18" charset="0"/>
                          <a:cs typeface="Times New Roman" panose="02020603050405020304" pitchFamily="18" charset="0"/>
                        </a:rPr>
                        <a:t>is expected to be signed by</a:t>
                      </a:r>
                      <a:r>
                        <a:rPr kumimoji="0" lang="ru-RU" sz="1600" kern="1200" noProof="0" dirty="0">
                          <a:ln>
                            <a:noFill/>
                          </a:ln>
                          <a:effectLst/>
                          <a:latin typeface="Times New Roman" panose="02020603050405020304" pitchFamily="18" charset="0"/>
                          <a:cs typeface="Times New Roman" panose="02020603050405020304" pitchFamily="18" charset="0"/>
                        </a:rPr>
                        <a:t>: </a:t>
                      </a:r>
                      <a:r>
                        <a:rPr kumimoji="0" lang="en-US" sz="1600" b="1" kern="1200" noProof="0" dirty="0">
                          <a:ln>
                            <a:noFill/>
                          </a:ln>
                          <a:effectLst/>
                          <a:latin typeface="Times New Roman" panose="02020603050405020304" pitchFamily="18" charset="0"/>
                          <a:cs typeface="Times New Roman" panose="02020603050405020304" pitchFamily="18" charset="0"/>
                        </a:rPr>
                        <a:t>January 2020</a:t>
                      </a:r>
                      <a:endParaRPr kumimoji="0" lang="bg-BG" sz="1600" b="1" i="0" kern="1200" noProof="0" dirty="0">
                        <a:ln>
                          <a:noFill/>
                        </a:ln>
                        <a:solidFill>
                          <a:schemeClr val="accent1">
                            <a:lumMod val="50000"/>
                          </a:schemeClr>
                        </a:solidFill>
                        <a:effectLst/>
                        <a:latin typeface="Times New Roman" panose="02020603050405020304" pitchFamily="18" charset="0"/>
                        <a:ea typeface="+mj-ea"/>
                        <a:cs typeface="Times New Roman" panose="02020603050405020304" pitchFamily="18" charset="0"/>
                      </a:endParaRPr>
                    </a:p>
                  </a:txBody>
                  <a:tcPr marL="68582" marR="68582" marT="0" marB="0" anchor="ctr"/>
                </a:tc>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lvl="0" indent="0" algn="ctr" defTabSz="457200" rtl="0" eaLnBrk="1" latinLnBrk="0" hangingPunct="1">
                        <a:buFont typeface="Wingdings" panose="05000000000000000000" pitchFamily="2" charset="2"/>
                        <a:buNone/>
                        <a:defRPr/>
                      </a:pPr>
                      <a:r>
                        <a:rPr kumimoji="0" lang="bg-BG" sz="1600" kern="1200" dirty="0">
                          <a:ln>
                            <a:noFill/>
                          </a:ln>
                          <a:effectLst/>
                          <a:latin typeface="Times New Roman" panose="02020603050405020304" pitchFamily="18" charset="0"/>
                          <a:cs typeface="Times New Roman" panose="02020603050405020304" pitchFamily="18" charset="0"/>
                        </a:rPr>
                        <a:t>554</a:t>
                      </a:r>
                      <a:r>
                        <a:rPr kumimoji="0" lang="en-US" sz="1600" kern="1200" dirty="0">
                          <a:ln>
                            <a:noFill/>
                          </a:ln>
                          <a:effectLst/>
                          <a:latin typeface="Times New Roman" panose="02020603050405020304" pitchFamily="18" charset="0"/>
                          <a:cs typeface="Times New Roman" panose="02020603050405020304" pitchFamily="18" charset="0"/>
                        </a:rPr>
                        <a:t> </a:t>
                      </a:r>
                      <a:r>
                        <a:rPr kumimoji="0" lang="bg-BG" sz="1600" kern="1200" dirty="0">
                          <a:ln>
                            <a:noFill/>
                          </a:ln>
                          <a:effectLst/>
                          <a:latin typeface="Times New Roman" panose="02020603050405020304" pitchFamily="18" charset="0"/>
                          <a:cs typeface="Times New Roman" panose="02020603050405020304" pitchFamily="18" charset="0"/>
                        </a:rPr>
                        <a:t>240</a:t>
                      </a:r>
                      <a:r>
                        <a:rPr kumimoji="0" lang="en-US" sz="1600" kern="1200" dirty="0">
                          <a:ln>
                            <a:noFill/>
                          </a:ln>
                          <a:effectLst/>
                          <a:latin typeface="Times New Roman" panose="02020603050405020304" pitchFamily="18" charset="0"/>
                          <a:cs typeface="Times New Roman" panose="02020603050405020304" pitchFamily="18" charset="0"/>
                        </a:rPr>
                        <a:t> </a:t>
                      </a:r>
                      <a:r>
                        <a:rPr kumimoji="0" lang="bg-BG" sz="1600" kern="1200" dirty="0">
                          <a:ln>
                            <a:noFill/>
                          </a:ln>
                          <a:effectLst/>
                          <a:latin typeface="Times New Roman" panose="02020603050405020304" pitchFamily="18" charset="0"/>
                          <a:cs typeface="Times New Roman" panose="02020603050405020304" pitchFamily="18" charset="0"/>
                        </a:rPr>
                        <a:t>528</a:t>
                      </a:r>
                      <a:endParaRPr kumimoji="0" lang="bg-BG" sz="1600" b="0" i="0" kern="1200" dirty="0">
                        <a:ln>
                          <a:noFill/>
                        </a:ln>
                        <a:solidFill>
                          <a:schemeClr val="accent1">
                            <a:lumMod val="50000"/>
                          </a:schemeClr>
                        </a:solidFill>
                        <a:effectLst/>
                        <a:latin typeface="Times New Roman" panose="02020603050405020304" pitchFamily="18" charset="0"/>
                        <a:ea typeface="+mj-ea"/>
                        <a:cs typeface="Times New Roman" panose="02020603050405020304" pitchFamily="18" charset="0"/>
                      </a:endParaRPr>
                    </a:p>
                  </a:txBody>
                  <a:tcPr marL="68582" marR="68582" marT="0" marB="0" anchor="ctr"/>
                </a:tc>
                <a:extLst>
                  <a:ext uri="{0D108BD9-81ED-4DB2-BD59-A6C34878D82A}">
                    <a16:rowId xmlns:a16="http://schemas.microsoft.com/office/drawing/2014/main" val="10002"/>
                  </a:ext>
                </a:extLst>
              </a:tr>
              <a:tr h="814059">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lvl="0" indent="0" algn="l" defTabSz="457200" rtl="0" eaLnBrk="1" latinLnBrk="0" hangingPunct="1">
                        <a:spcBef>
                          <a:spcPct val="0"/>
                        </a:spcBef>
                        <a:buFont typeface="Wingdings" panose="05000000000000000000" pitchFamily="2" charset="2"/>
                        <a:buNone/>
                        <a:defRPr/>
                      </a:pPr>
                      <a:r>
                        <a:rPr kumimoji="0" lang="en-US" altLang="bg-BG" sz="1600" kern="1200" noProof="0" dirty="0">
                          <a:ln>
                            <a:noFill/>
                          </a:ln>
                          <a:effectLst/>
                          <a:latin typeface="Times New Roman" panose="02020603050405020304" pitchFamily="18" charset="0"/>
                          <a:cs typeface="Times New Roman" panose="02020603050405020304" pitchFamily="18" charset="0"/>
                        </a:rPr>
                        <a:t>Reconstruction of station complexes: </a:t>
                      </a:r>
                      <a:r>
                        <a:rPr kumimoji="0" lang="en-US" altLang="bg-BG" sz="1600" kern="1200" noProof="0" dirty="0" err="1">
                          <a:ln>
                            <a:noFill/>
                          </a:ln>
                          <a:effectLst/>
                          <a:latin typeface="Times New Roman" panose="02020603050405020304" pitchFamily="18" charset="0"/>
                          <a:cs typeface="Times New Roman" panose="02020603050405020304" pitchFamily="18" charset="0"/>
                        </a:rPr>
                        <a:t>Poduyane</a:t>
                      </a:r>
                      <a:r>
                        <a:rPr kumimoji="0" lang="en-US" altLang="bg-BG" sz="1600" kern="1200" noProof="0" dirty="0">
                          <a:ln>
                            <a:noFill/>
                          </a:ln>
                          <a:effectLst/>
                          <a:latin typeface="Times New Roman" panose="02020603050405020304" pitchFamily="18" charset="0"/>
                          <a:cs typeface="Times New Roman" panose="02020603050405020304" pitchFamily="18" charset="0"/>
                        </a:rPr>
                        <a:t>, Iskar, Kazichene, Stara Zagora, Nova Zagora and Karnobat</a:t>
                      </a:r>
                      <a:endParaRPr kumimoji="0" lang="bg-BG" altLang="bg-BG" sz="1600" b="0" i="0" kern="1200" noProof="0" dirty="0">
                        <a:ln>
                          <a:noFill/>
                        </a:ln>
                        <a:solidFill>
                          <a:schemeClr val="accent1">
                            <a:lumMod val="50000"/>
                          </a:schemeClr>
                        </a:solidFill>
                        <a:effectLst/>
                        <a:latin typeface="Times New Roman" panose="02020603050405020304" pitchFamily="18" charset="0"/>
                        <a:ea typeface="+mj-ea"/>
                        <a:cs typeface="Times New Roman" panose="02020603050405020304" pitchFamily="18" charset="0"/>
                      </a:endParaRPr>
                    </a:p>
                  </a:txBody>
                  <a:tcPr marL="68582" marR="68582" marT="0" marB="0" anchor="ctr"/>
                </a:tc>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lvl="0" indent="0" algn="l" defTabSz="457200" rtl="0" eaLnBrk="1" latinLnBrk="0" hangingPunct="1">
                        <a:spcBef>
                          <a:spcPct val="0"/>
                        </a:spcBef>
                        <a:buFont typeface="Wingdings" panose="05000000000000000000" pitchFamily="2" charset="2"/>
                        <a:buNone/>
                        <a:defRPr/>
                      </a:pPr>
                      <a:r>
                        <a:rPr kumimoji="0" lang="en-US" sz="1600" kern="1200" noProof="0" dirty="0">
                          <a:ln>
                            <a:noFill/>
                          </a:ln>
                          <a:effectLst/>
                          <a:latin typeface="Times New Roman" panose="02020603050405020304" pitchFamily="18" charset="0"/>
                          <a:cs typeface="Times New Roman" panose="02020603050405020304" pitchFamily="18" charset="0"/>
                        </a:rPr>
                        <a:t>Contracts signed for projects </a:t>
                      </a:r>
                      <a:r>
                        <a:rPr kumimoji="0" lang="en-US" altLang="bg-BG" sz="1600" kern="1200" noProof="0" dirty="0">
                          <a:ln>
                            <a:noFill/>
                          </a:ln>
                          <a:effectLst/>
                          <a:latin typeface="Times New Roman" panose="02020603050405020304" pitchFamily="18" charset="0"/>
                          <a:cs typeface="Times New Roman" panose="02020603050405020304" pitchFamily="18" charset="0"/>
                        </a:rPr>
                        <a:t>Poduyane, Iskar, Kazichene and Karnobat (in process of implementation), in tender procedures Stara Zagora &amp; Nova Zagora</a:t>
                      </a:r>
                      <a:endParaRPr kumimoji="0" lang="ru-RU" altLang="bg-BG" sz="1600" b="0" i="0" kern="1200" noProof="0" dirty="0">
                        <a:ln>
                          <a:noFill/>
                        </a:ln>
                        <a:solidFill>
                          <a:schemeClr val="accent1">
                            <a:lumMod val="50000"/>
                          </a:schemeClr>
                        </a:solidFill>
                        <a:effectLst/>
                        <a:latin typeface="Times New Roman" panose="02020603050405020304" pitchFamily="18" charset="0"/>
                        <a:ea typeface="+mj-ea"/>
                        <a:cs typeface="Times New Roman" panose="02020603050405020304" pitchFamily="18" charset="0"/>
                      </a:endParaRPr>
                    </a:p>
                  </a:txBody>
                  <a:tcPr marL="68582" marR="68582" marT="0" marB="0" anchor="ctr"/>
                </a:tc>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lvl="0" indent="0" algn="ctr" defTabSz="457200" rtl="0" eaLnBrk="1" latinLnBrk="0" hangingPunct="1">
                        <a:spcBef>
                          <a:spcPct val="0"/>
                        </a:spcBef>
                        <a:buFont typeface="Wingdings" panose="05000000000000000000" pitchFamily="2" charset="2"/>
                        <a:buNone/>
                        <a:defRPr/>
                      </a:pPr>
                      <a:r>
                        <a:rPr kumimoji="0" lang="ru-RU" altLang="bg-BG" sz="1600" kern="1200" dirty="0">
                          <a:ln>
                            <a:noFill/>
                          </a:ln>
                          <a:effectLst/>
                          <a:latin typeface="Times New Roman" panose="02020603050405020304" pitchFamily="18" charset="0"/>
                          <a:cs typeface="Times New Roman" panose="02020603050405020304" pitchFamily="18" charset="0"/>
                        </a:rPr>
                        <a:t>13</a:t>
                      </a:r>
                      <a:r>
                        <a:rPr kumimoji="0" lang="en-US" altLang="bg-BG" sz="1600" kern="1200" dirty="0">
                          <a:ln>
                            <a:noFill/>
                          </a:ln>
                          <a:effectLst/>
                          <a:latin typeface="Times New Roman" panose="02020603050405020304" pitchFamily="18" charset="0"/>
                          <a:cs typeface="Times New Roman" panose="02020603050405020304" pitchFamily="18" charset="0"/>
                        </a:rPr>
                        <a:t> </a:t>
                      </a:r>
                      <a:r>
                        <a:rPr kumimoji="0" lang="ru-RU" altLang="bg-BG" sz="1600" kern="1200" dirty="0">
                          <a:ln>
                            <a:noFill/>
                          </a:ln>
                          <a:effectLst/>
                          <a:latin typeface="Times New Roman" panose="02020603050405020304" pitchFamily="18" charset="0"/>
                          <a:cs typeface="Times New Roman" panose="02020603050405020304" pitchFamily="18" charset="0"/>
                        </a:rPr>
                        <a:t>293</a:t>
                      </a:r>
                      <a:r>
                        <a:rPr kumimoji="0" lang="en-US" altLang="bg-BG" sz="1600" kern="1200" dirty="0">
                          <a:ln>
                            <a:noFill/>
                          </a:ln>
                          <a:effectLst/>
                          <a:latin typeface="Times New Roman" panose="02020603050405020304" pitchFamily="18" charset="0"/>
                          <a:cs typeface="Times New Roman" panose="02020603050405020304" pitchFamily="18" charset="0"/>
                        </a:rPr>
                        <a:t> </a:t>
                      </a:r>
                      <a:r>
                        <a:rPr kumimoji="0" lang="ru-RU" altLang="bg-BG" sz="1600" kern="1200" dirty="0">
                          <a:ln>
                            <a:noFill/>
                          </a:ln>
                          <a:effectLst/>
                          <a:latin typeface="Times New Roman" panose="02020603050405020304" pitchFamily="18" charset="0"/>
                          <a:cs typeface="Times New Roman" panose="02020603050405020304" pitchFamily="18" charset="0"/>
                        </a:rPr>
                        <a:t>592</a:t>
                      </a:r>
                      <a:endParaRPr kumimoji="0" lang="ru-RU" altLang="bg-BG" sz="1600" b="0" i="0" kern="1200" dirty="0">
                        <a:ln>
                          <a:noFill/>
                        </a:ln>
                        <a:solidFill>
                          <a:schemeClr val="accent1">
                            <a:lumMod val="50000"/>
                          </a:schemeClr>
                        </a:solidFill>
                        <a:effectLst/>
                        <a:latin typeface="Times New Roman" panose="02020603050405020304" pitchFamily="18" charset="0"/>
                        <a:ea typeface="+mj-ea"/>
                        <a:cs typeface="Times New Roman" panose="02020603050405020304" pitchFamily="18" charset="0"/>
                      </a:endParaRPr>
                    </a:p>
                  </a:txBody>
                  <a:tcPr marL="68582" marR="68582" marT="0" marB="0" anchor="ctr"/>
                </a:tc>
                <a:extLst>
                  <a:ext uri="{0D108BD9-81ED-4DB2-BD59-A6C34878D82A}">
                    <a16:rowId xmlns:a16="http://schemas.microsoft.com/office/drawing/2014/main" val="2302059599"/>
                  </a:ext>
                </a:extLst>
              </a:tr>
              <a:tr h="858200">
                <a:tc>
                  <a:txBody>
                    <a:bodyPr/>
                    <a:lstStyle/>
                    <a:p>
                      <a:pPr marL="0" lvl="0" indent="0" algn="l" defTabSz="457200" rtl="0" eaLnBrk="1" latinLnBrk="0" hangingPunct="1">
                        <a:spcBef>
                          <a:spcPct val="0"/>
                        </a:spcBef>
                        <a:buFont typeface="Wingdings" panose="05000000000000000000" pitchFamily="2" charset="2"/>
                        <a:buNone/>
                        <a:defRPr/>
                      </a:pPr>
                      <a:r>
                        <a:rPr kumimoji="0" lang="en-US" altLang="bg-BG" sz="1600" kern="1200" noProof="0" dirty="0">
                          <a:ln>
                            <a:noFill/>
                          </a:ln>
                          <a:solidFill>
                            <a:schemeClr val="tx1"/>
                          </a:solidFill>
                          <a:effectLst/>
                          <a:latin typeface="Times New Roman" panose="02020603050405020304" pitchFamily="18" charset="0"/>
                          <a:ea typeface="+mn-ea"/>
                          <a:cs typeface="Times New Roman" panose="02020603050405020304" pitchFamily="18" charset="0"/>
                        </a:rPr>
                        <a:t>Modernization of Sofia - Dragoman - Serbian border railway line, </a:t>
                      </a:r>
                      <a:r>
                        <a:rPr kumimoji="0" lang="en-US" altLang="bg-BG" sz="1600" b="1" kern="1200" noProof="0" dirty="0">
                          <a:ln>
                            <a:noFill/>
                          </a:ln>
                          <a:solidFill>
                            <a:schemeClr val="tx1"/>
                          </a:solidFill>
                          <a:effectLst/>
                          <a:latin typeface="Times New Roman" panose="02020603050405020304" pitchFamily="18" charset="0"/>
                          <a:ea typeface="+mn-ea"/>
                          <a:cs typeface="Times New Roman" panose="02020603050405020304" pitchFamily="18" charset="0"/>
                        </a:rPr>
                        <a:t>section Voluyak - Dragoman</a:t>
                      </a:r>
                      <a:endParaRPr kumimoji="0" lang="bg-BG" altLang="bg-BG" sz="1600" b="1" kern="1200" noProof="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L="68582" marR="68582" marT="0" marB="0" anchor="ctr"/>
                </a:tc>
                <a:tc>
                  <a:txBody>
                    <a:bodyPr/>
                    <a:lstStyle/>
                    <a:p>
                      <a:pPr marL="0" lvl="0" indent="0" algn="l" defTabSz="457200" rtl="0" eaLnBrk="1" latinLnBrk="0" hangingPunct="1">
                        <a:spcBef>
                          <a:spcPct val="0"/>
                        </a:spcBef>
                        <a:buFont typeface="Wingdings" panose="05000000000000000000" pitchFamily="2" charset="2"/>
                        <a:buNone/>
                        <a:defRPr/>
                      </a:pPr>
                      <a:r>
                        <a:rPr kumimoji="0" lang="en-US" altLang="bg-BG" sz="1600" kern="1200" noProof="0" dirty="0">
                          <a:ln>
                            <a:noFill/>
                          </a:ln>
                          <a:solidFill>
                            <a:schemeClr val="tx1"/>
                          </a:solidFill>
                          <a:effectLst/>
                          <a:latin typeface="Times New Roman" panose="02020603050405020304" pitchFamily="18" charset="0"/>
                          <a:ea typeface="+mn-ea"/>
                          <a:cs typeface="Times New Roman" panose="02020603050405020304" pitchFamily="18" charset="0"/>
                        </a:rPr>
                        <a:t>In tender procedure. Deadline for offers submission:</a:t>
                      </a:r>
                    </a:p>
                    <a:p>
                      <a:pPr marL="0" lvl="0" indent="0" algn="l" defTabSz="457200" rtl="0" eaLnBrk="1" latinLnBrk="0" hangingPunct="1">
                        <a:spcBef>
                          <a:spcPct val="0"/>
                        </a:spcBef>
                        <a:buFont typeface="Wingdings" panose="05000000000000000000" pitchFamily="2" charset="2"/>
                        <a:buNone/>
                        <a:defRPr/>
                      </a:pPr>
                      <a:r>
                        <a:rPr kumimoji="0" lang="bg-BG" altLang="bg-BG" sz="1600" b="1" kern="1200" noProof="0" dirty="0">
                          <a:ln>
                            <a:noFill/>
                          </a:ln>
                          <a:solidFill>
                            <a:schemeClr val="tx1"/>
                          </a:solidFill>
                          <a:effectLst/>
                          <a:latin typeface="Times New Roman" panose="02020603050405020304" pitchFamily="18" charset="0"/>
                          <a:ea typeface="+mn-ea"/>
                          <a:cs typeface="Times New Roman" panose="02020603050405020304" pitchFamily="18" charset="0"/>
                        </a:rPr>
                        <a:t>21.11.2019</a:t>
                      </a:r>
                      <a:r>
                        <a:rPr kumimoji="0" lang="en-US" altLang="bg-BG" sz="1600" kern="1200" noProof="0" dirty="0">
                          <a:ln>
                            <a:noFill/>
                          </a:ln>
                          <a:solidFill>
                            <a:schemeClr val="tx1"/>
                          </a:solidFill>
                          <a:effectLst/>
                          <a:latin typeface="Times New Roman" panose="02020603050405020304" pitchFamily="18" charset="0"/>
                          <a:ea typeface="+mn-ea"/>
                          <a:cs typeface="Times New Roman" panose="02020603050405020304" pitchFamily="18" charset="0"/>
                        </a:rPr>
                        <a:t>. For more info: </a:t>
                      </a:r>
                      <a:r>
                        <a:rPr kumimoji="0" lang="en-GB" sz="1600" kern="1200" dirty="0">
                          <a:ln>
                            <a:noFill/>
                          </a:ln>
                          <a:solidFill>
                            <a:srgbClr val="002060"/>
                          </a:solidFill>
                          <a:effectLst/>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https://www.rail-infra.bg</a:t>
                      </a:r>
                      <a:endParaRPr kumimoji="0" lang="bg-BG" altLang="bg-BG" sz="1600" kern="1200" noProof="0" dirty="0">
                        <a:ln>
                          <a:noFill/>
                        </a:ln>
                        <a:solidFill>
                          <a:srgbClr val="002060"/>
                        </a:solidFill>
                        <a:effectLst/>
                        <a:latin typeface="Times New Roman" panose="02020603050405020304" pitchFamily="18" charset="0"/>
                        <a:ea typeface="+mn-ea"/>
                        <a:cs typeface="Times New Roman" panose="02020603050405020304" pitchFamily="18" charset="0"/>
                      </a:endParaRPr>
                    </a:p>
                  </a:txBody>
                  <a:tcPr marL="68582" marR="68582" marT="0" marB="0" anchor="ctr"/>
                </a:tc>
                <a:tc>
                  <a:txBody>
                    <a:bodyPr/>
                    <a:lstStyle/>
                    <a:p>
                      <a:pPr marL="0" lvl="0" indent="0" algn="ctr" defTabSz="457200" rtl="0" eaLnBrk="1" latinLnBrk="0" hangingPunct="1">
                        <a:spcBef>
                          <a:spcPct val="0"/>
                        </a:spcBef>
                        <a:buFont typeface="Wingdings" panose="05000000000000000000" pitchFamily="2" charset="2"/>
                        <a:buNone/>
                        <a:defRPr/>
                      </a:pPr>
                      <a:r>
                        <a:rPr kumimoji="0" lang="en-US" altLang="bg-BG" sz="1600" kern="1200" dirty="0">
                          <a:ln>
                            <a:noFill/>
                          </a:ln>
                          <a:solidFill>
                            <a:schemeClr val="tx1"/>
                          </a:solidFill>
                          <a:effectLst/>
                          <a:latin typeface="Times New Roman" panose="02020603050405020304" pitchFamily="18" charset="0"/>
                          <a:ea typeface="+mn-ea"/>
                          <a:cs typeface="Times New Roman" panose="02020603050405020304" pitchFamily="18" charset="0"/>
                        </a:rPr>
                        <a:t>177 393 543</a:t>
                      </a:r>
                    </a:p>
                  </a:txBody>
                  <a:tcPr marL="68582" marR="68582" marT="0" marB="0" anchor="ctr"/>
                </a:tc>
                <a:extLst>
                  <a:ext uri="{0D108BD9-81ED-4DB2-BD59-A6C34878D82A}">
                    <a16:rowId xmlns:a16="http://schemas.microsoft.com/office/drawing/2014/main" val="4135205241"/>
                  </a:ext>
                </a:extLst>
              </a:tr>
              <a:tr h="1424603">
                <a:tc>
                  <a:txBody>
                    <a:bodyPr/>
                    <a:lstStyle/>
                    <a:p>
                      <a:pPr marL="0" lvl="0" indent="0" algn="l" defTabSz="457200" rtl="0" eaLnBrk="1" latinLnBrk="0" hangingPunct="1">
                        <a:spcBef>
                          <a:spcPct val="0"/>
                        </a:spcBef>
                        <a:buFont typeface="Wingdings" panose="05000000000000000000" pitchFamily="2" charset="2"/>
                        <a:buNone/>
                        <a:defRPr/>
                      </a:pPr>
                      <a:r>
                        <a:rPr kumimoji="0" lang="en-US" altLang="bg-BG" sz="1600" kern="1200" noProof="0" dirty="0">
                          <a:ln>
                            <a:noFill/>
                          </a:ln>
                          <a:solidFill>
                            <a:schemeClr val="tx1"/>
                          </a:solidFill>
                          <a:effectLst/>
                          <a:latin typeface="Times New Roman" panose="02020603050405020304" pitchFamily="18" charset="0"/>
                          <a:ea typeface="+mn-ea"/>
                          <a:cs typeface="Times New Roman" panose="02020603050405020304" pitchFamily="18" charset="0"/>
                        </a:rPr>
                        <a:t>Design and implementation of systems for train control in the state enterprise National Railway Infrastructure Company, including systems for monitoring and controlling of the parameters of the rolling stock in motion </a:t>
                      </a:r>
                      <a:endParaRPr kumimoji="0" lang="bg-BG" altLang="bg-BG" sz="1600" kern="1200" noProof="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marL="68582" marR="68582" marT="0" marB="0" anchor="ctr"/>
                </a:tc>
                <a:tc>
                  <a:txBody>
                    <a:bodyPr/>
                    <a:lstStyle/>
                    <a:p>
                      <a:pPr marL="0" lvl="0" indent="0" algn="l" defTabSz="457200" rtl="0" eaLnBrk="1" latinLnBrk="0" hangingPunct="1">
                        <a:spcBef>
                          <a:spcPct val="0"/>
                        </a:spcBef>
                        <a:buFont typeface="Wingdings" panose="05000000000000000000" pitchFamily="2" charset="2"/>
                        <a:buNone/>
                        <a:defRPr/>
                      </a:pPr>
                      <a:r>
                        <a:rPr kumimoji="0" lang="en-US" altLang="bg-BG" sz="1600" kern="1200" noProof="0" dirty="0">
                          <a:ln>
                            <a:noFill/>
                          </a:ln>
                          <a:solidFill>
                            <a:schemeClr val="tx1"/>
                          </a:solidFill>
                          <a:effectLst/>
                          <a:latin typeface="Times New Roman" panose="02020603050405020304" pitchFamily="18" charset="0"/>
                          <a:ea typeface="+mn-ea"/>
                          <a:cs typeface="Times New Roman" panose="02020603050405020304" pitchFamily="18" charset="0"/>
                        </a:rPr>
                        <a:t>In tender procedure. Deadline for offers submission:</a:t>
                      </a:r>
                    </a:p>
                    <a:p>
                      <a:pPr marL="0" lvl="0" indent="0" algn="l" defTabSz="457200" rtl="0" eaLnBrk="1" latinLnBrk="0" hangingPunct="1">
                        <a:spcBef>
                          <a:spcPct val="0"/>
                        </a:spcBef>
                        <a:buFont typeface="Wingdings" panose="05000000000000000000" pitchFamily="2" charset="2"/>
                        <a:buNone/>
                        <a:defRPr/>
                      </a:pPr>
                      <a:r>
                        <a:rPr kumimoji="0" lang="bg-BG" altLang="bg-BG" sz="1600" b="1" kern="1200" noProof="0" dirty="0">
                          <a:ln>
                            <a:noFill/>
                          </a:ln>
                          <a:solidFill>
                            <a:schemeClr val="tx1"/>
                          </a:solidFill>
                          <a:effectLst/>
                          <a:latin typeface="Times New Roman" panose="02020603050405020304" pitchFamily="18" charset="0"/>
                          <a:ea typeface="+mn-ea"/>
                          <a:cs typeface="Times New Roman" panose="02020603050405020304" pitchFamily="18" charset="0"/>
                        </a:rPr>
                        <a:t>30.09.2019</a:t>
                      </a:r>
                      <a:r>
                        <a:rPr kumimoji="0" lang="en-US" altLang="bg-BG" sz="1600" kern="1200" noProof="0" dirty="0">
                          <a:ln>
                            <a:noFill/>
                          </a:ln>
                          <a:solidFill>
                            <a:schemeClr val="tx1"/>
                          </a:solidFill>
                          <a:effectLst/>
                          <a:latin typeface="Times New Roman" panose="02020603050405020304" pitchFamily="18" charset="0"/>
                          <a:ea typeface="+mn-ea"/>
                          <a:cs typeface="Times New Roman" panose="02020603050405020304" pitchFamily="18" charset="0"/>
                        </a:rPr>
                        <a:t>. For more info: </a:t>
                      </a:r>
                      <a:r>
                        <a:rPr kumimoji="0" lang="en-GB" sz="1600" kern="1200" dirty="0">
                          <a:ln>
                            <a:noFill/>
                          </a:ln>
                          <a:solidFill>
                            <a:srgbClr val="002060"/>
                          </a:solidFill>
                          <a:effectLst/>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https://www.rail-infra.bg</a:t>
                      </a:r>
                      <a:endParaRPr kumimoji="0" lang="bg-BG" altLang="bg-BG" sz="1600" kern="1200" noProof="0" dirty="0">
                        <a:ln>
                          <a:noFill/>
                        </a:ln>
                        <a:solidFill>
                          <a:srgbClr val="002060"/>
                        </a:solidFill>
                        <a:effectLst/>
                        <a:latin typeface="Times New Roman" panose="02020603050405020304" pitchFamily="18" charset="0"/>
                        <a:ea typeface="+mn-ea"/>
                        <a:cs typeface="Times New Roman" panose="02020603050405020304" pitchFamily="18" charset="0"/>
                      </a:endParaRPr>
                    </a:p>
                    <a:p>
                      <a:pPr marL="0" lvl="0" indent="0" algn="l" defTabSz="457200" rtl="0" eaLnBrk="1" latinLnBrk="0" hangingPunct="1">
                        <a:spcBef>
                          <a:spcPct val="0"/>
                        </a:spcBef>
                        <a:buFont typeface="Wingdings" panose="05000000000000000000" pitchFamily="2" charset="2"/>
                        <a:buNone/>
                        <a:defRPr/>
                      </a:pPr>
                      <a:endParaRPr kumimoji="0" lang="bg-BG" altLang="bg-BG" sz="1600" b="0" i="0" kern="1200" noProof="0" dirty="0">
                        <a:ln>
                          <a:noFill/>
                        </a:ln>
                        <a:solidFill>
                          <a:schemeClr val="accent1">
                            <a:lumMod val="50000"/>
                          </a:schemeClr>
                        </a:solidFill>
                        <a:effectLst/>
                        <a:latin typeface="Times New Roman" panose="02020603050405020304" pitchFamily="18" charset="0"/>
                        <a:ea typeface="+mj-ea"/>
                        <a:cs typeface="Times New Roman" panose="02020603050405020304" pitchFamily="18" charset="0"/>
                      </a:endParaRPr>
                    </a:p>
                  </a:txBody>
                  <a:tcPr marL="68582" marR="68582" marT="0" marB="0" anchor="ctr"/>
                </a:tc>
                <a:tc>
                  <a:txBody>
                    <a:bodyPr/>
                    <a:lstStyle/>
                    <a:p>
                      <a:pPr marL="0" lvl="0" indent="0" algn="ctr" defTabSz="457200" rtl="0" eaLnBrk="1" latinLnBrk="0" hangingPunct="1">
                        <a:spcBef>
                          <a:spcPct val="0"/>
                        </a:spcBef>
                        <a:buFont typeface="Wingdings" panose="05000000000000000000" pitchFamily="2" charset="2"/>
                        <a:buNone/>
                        <a:defRPr/>
                      </a:pPr>
                      <a:r>
                        <a:rPr kumimoji="0" lang="en-US" altLang="bg-BG" sz="1600" kern="1200" dirty="0">
                          <a:ln>
                            <a:noFill/>
                          </a:ln>
                          <a:solidFill>
                            <a:schemeClr val="tx1"/>
                          </a:solidFill>
                          <a:effectLst/>
                          <a:latin typeface="Times New Roman" panose="02020603050405020304" pitchFamily="18" charset="0"/>
                          <a:ea typeface="+mn-ea"/>
                          <a:cs typeface="Times New Roman" panose="02020603050405020304" pitchFamily="18" charset="0"/>
                        </a:rPr>
                        <a:t>9 123 333</a:t>
                      </a:r>
                    </a:p>
                  </a:txBody>
                  <a:tcPr marL="68582" marR="68582" marT="0" marB="0" anchor="ctr"/>
                </a:tc>
                <a:extLst>
                  <a:ext uri="{0D108BD9-81ED-4DB2-BD59-A6C34878D82A}">
                    <a16:rowId xmlns:a16="http://schemas.microsoft.com/office/drawing/2014/main" val="2177723754"/>
                  </a:ext>
                </a:extLst>
              </a:tr>
            </a:tbl>
          </a:graphicData>
        </a:graphic>
      </p:graphicFrame>
    </p:spTree>
    <p:extLst>
      <p:ext uri="{BB962C8B-B14F-4D97-AF65-F5344CB8AC3E}">
        <p14:creationId xmlns:p14="http://schemas.microsoft.com/office/powerpoint/2010/main" val="112606551"/>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52864A-5D1D-4BC2-8BDB-0DC42F6D899A}"/>
              </a:ext>
            </a:extLst>
          </p:cNvPr>
          <p:cNvGrpSpPr/>
          <p:nvPr/>
        </p:nvGrpSpPr>
        <p:grpSpPr>
          <a:xfrm>
            <a:off x="1923288" y="999150"/>
            <a:ext cx="8345424" cy="5772912"/>
            <a:chOff x="1923288" y="999150"/>
            <a:chExt cx="8345424" cy="5772912"/>
          </a:xfrm>
        </p:grpSpPr>
        <p:grpSp>
          <p:nvGrpSpPr>
            <p:cNvPr id="2" name="Group 1">
              <a:extLst>
                <a:ext uri="{FF2B5EF4-FFF2-40B4-BE49-F238E27FC236}">
                  <a16:creationId xmlns:a16="http://schemas.microsoft.com/office/drawing/2014/main" id="{DAA0175B-9236-4268-BFF9-4CF67B398B80}"/>
                </a:ext>
              </a:extLst>
            </p:cNvPr>
            <p:cNvGrpSpPr/>
            <p:nvPr/>
          </p:nvGrpSpPr>
          <p:grpSpPr>
            <a:xfrm>
              <a:off x="1923288" y="999150"/>
              <a:ext cx="8345424" cy="5772912"/>
              <a:chOff x="2041157" y="929445"/>
              <a:chExt cx="8345424" cy="5772912"/>
            </a:xfrm>
          </p:grpSpPr>
          <p:pic>
            <p:nvPicPr>
              <p:cNvPr id="4" name="Picture 3">
                <a:extLst>
                  <a:ext uri="{FF2B5EF4-FFF2-40B4-BE49-F238E27FC236}">
                    <a16:creationId xmlns:a16="http://schemas.microsoft.com/office/drawing/2014/main" id="{2D1BDDAB-BED1-40A7-AD7C-24CDEAD475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24" b="95565" l="804" r="98174">
                            <a14:foregroundMark x1="3068" y1="10137" x2="4091" y2="22914"/>
                            <a14:foregroundMark x1="7232" y1="4224" x2="7232" y2="4224"/>
                            <a14:foregroundMark x1="1680" y1="62408" x2="1680" y2="62408"/>
                            <a14:foregroundMark x1="11687" y1="92925" x2="11687" y2="92925"/>
                            <a14:foregroundMark x1="48649" y1="95565" x2="48649" y2="95565"/>
                            <a14:foregroundMark x1="91088" y1="74129" x2="91088" y2="74129"/>
                            <a14:foregroundMark x1="93864" y1="24498" x2="93864" y2="24498"/>
                            <a14:foregroundMark x1="98174" y1="24604" x2="98174" y2="24604"/>
                            <a14:foregroundMark x1="14609" y1="92925" x2="14609" y2="92925"/>
                            <a14:foregroundMark x1="5259" y1="42450" x2="5259" y2="42450"/>
                            <a14:foregroundMark x1="1972" y1="42450" x2="7962" y2="42872"/>
                            <a14:foregroundMark x1="804" y1="66103" x2="804" y2="66103"/>
                            <a14:foregroundMark x1="1753" y1="65892" x2="1753" y2="65892"/>
                            <a14:backgroundMark x1="61943" y1="83316" x2="61943" y2="83316"/>
                            <a14:backgroundMark x1="59825" y1="84266" x2="59825" y2="84266"/>
                          </a14:backgroundRemoval>
                        </a14:imgEffect>
                      </a14:imgLayer>
                    </a14:imgProps>
                  </a:ext>
                  <a:ext uri="{28A0092B-C50C-407E-A947-70E740481C1C}">
                    <a14:useLocalDpi xmlns:a14="http://schemas.microsoft.com/office/drawing/2010/main" val="0"/>
                  </a:ext>
                </a:extLst>
              </a:blip>
              <a:stretch>
                <a:fillRect/>
              </a:stretch>
            </p:blipFill>
            <p:spPr>
              <a:xfrm>
                <a:off x="2041157" y="929445"/>
                <a:ext cx="8345424" cy="5772912"/>
              </a:xfrm>
              <a:prstGeom prst="rect">
                <a:avLst/>
              </a:prstGeom>
            </p:spPr>
          </p:pic>
          <p:sp>
            <p:nvSpPr>
              <p:cNvPr id="12" name="Rectangle 11"/>
              <p:cNvSpPr/>
              <p:nvPr/>
            </p:nvSpPr>
            <p:spPr>
              <a:xfrm>
                <a:off x="5455440" y="3244334"/>
                <a:ext cx="184731" cy="369332"/>
              </a:xfrm>
              <a:prstGeom prst="rect">
                <a:avLst/>
              </a:prstGeom>
            </p:spPr>
            <p:txBody>
              <a:bodyPr wrap="none">
                <a:spAutoFit/>
              </a:bodyPr>
              <a:lstStyle/>
              <a:p>
                <a:endParaRPr lang="bg-BG" dirty="0"/>
              </a:p>
            </p:txBody>
          </p:sp>
          <p:sp>
            <p:nvSpPr>
              <p:cNvPr id="5" name="TextBox 4">
                <a:extLst>
                  <a:ext uri="{FF2B5EF4-FFF2-40B4-BE49-F238E27FC236}">
                    <a16:creationId xmlns:a16="http://schemas.microsoft.com/office/drawing/2014/main" id="{158FDF3C-71C4-4DE6-B7F8-4C7E935A6F57}"/>
                  </a:ext>
                </a:extLst>
              </p:cNvPr>
              <p:cNvSpPr txBox="1"/>
              <p:nvPr/>
            </p:nvSpPr>
            <p:spPr>
              <a:xfrm>
                <a:off x="2421641" y="4771882"/>
                <a:ext cx="1548000" cy="288000"/>
              </a:xfrm>
              <a:prstGeom prst="rect">
                <a:avLst/>
              </a:prstGeom>
              <a:solidFill>
                <a:schemeClr val="bg1"/>
              </a:solidFill>
              <a:ln w="19050">
                <a:solidFill>
                  <a:srgbClr val="D30809"/>
                </a:solidFill>
              </a:ln>
            </p:spPr>
            <p:txBody>
              <a:bodyPr wrap="square" rtlCol="0" anchor="ctr" anchorCtr="0">
                <a:spAutoFit/>
              </a:bodyPr>
              <a:lstStyle>
                <a:defPPr>
                  <a:defRPr lang="en-US"/>
                </a:defPPr>
                <a:lvl1pPr>
                  <a:defRPr sz="1200" b="1">
                    <a:solidFill>
                      <a:srgbClr val="EA0000"/>
                    </a:solidFill>
                    <a:latin typeface="Times New Roman" panose="02020603050405020304" pitchFamily="18" charset="0"/>
                    <a:cs typeface="Times New Roman" panose="02020603050405020304" pitchFamily="18" charset="0"/>
                  </a:defRPr>
                </a:lvl1pPr>
              </a:lstStyle>
              <a:p>
                <a:r>
                  <a:rPr lang="en-US" dirty="0"/>
                  <a:t>Kostenets-Septemvri</a:t>
                </a:r>
                <a:endParaRPr lang="bg-BG" dirty="0" err="1"/>
              </a:p>
            </p:txBody>
          </p:sp>
          <p:sp>
            <p:nvSpPr>
              <p:cNvPr id="6" name="TextBox 5">
                <a:extLst>
                  <a:ext uri="{FF2B5EF4-FFF2-40B4-BE49-F238E27FC236}">
                    <a16:creationId xmlns:a16="http://schemas.microsoft.com/office/drawing/2014/main" id="{9215E107-AB69-4B41-9BE2-12C51E3789B3}"/>
                  </a:ext>
                </a:extLst>
              </p:cNvPr>
              <p:cNvSpPr txBox="1"/>
              <p:nvPr/>
            </p:nvSpPr>
            <p:spPr>
              <a:xfrm>
                <a:off x="5007805" y="4401141"/>
                <a:ext cx="1080000" cy="216000"/>
              </a:xfrm>
              <a:prstGeom prst="rect">
                <a:avLst/>
              </a:prstGeom>
              <a:solidFill>
                <a:schemeClr val="bg1"/>
              </a:solidFill>
              <a:ln w="19050">
                <a:solidFill>
                  <a:srgbClr val="D30809"/>
                </a:solidFill>
              </a:ln>
            </p:spPr>
            <p:txBody>
              <a:bodyPr wrap="square" rtlCol="0" anchor="ctr" anchorCtr="0">
                <a:spAutoFit/>
              </a:bodyPr>
              <a:lstStyle>
                <a:defPPr>
                  <a:defRPr lang="en-US"/>
                </a:defPPr>
                <a:lvl1pPr>
                  <a:defRPr sz="1200" b="1">
                    <a:solidFill>
                      <a:srgbClr val="EA0000"/>
                    </a:solidFill>
                    <a:latin typeface="Times New Roman" panose="02020603050405020304" pitchFamily="18" charset="0"/>
                    <a:cs typeface="Times New Roman" panose="02020603050405020304" pitchFamily="18" charset="0"/>
                  </a:defRPr>
                </a:lvl1pPr>
              </a:lstStyle>
              <a:p>
                <a:r>
                  <a:rPr lang="en-US" dirty="0"/>
                  <a:t>Plovdiv node</a:t>
                </a:r>
                <a:endParaRPr lang="bg-BG" dirty="0" err="1"/>
              </a:p>
            </p:txBody>
          </p:sp>
          <p:sp>
            <p:nvSpPr>
              <p:cNvPr id="7" name="TextBox 6">
                <a:extLst>
                  <a:ext uri="{FF2B5EF4-FFF2-40B4-BE49-F238E27FC236}">
                    <a16:creationId xmlns:a16="http://schemas.microsoft.com/office/drawing/2014/main" id="{B4444D3E-8AA0-4E8B-8C9B-C7D622F51F97}"/>
                  </a:ext>
                </a:extLst>
              </p:cNvPr>
              <p:cNvSpPr txBox="1"/>
              <p:nvPr/>
            </p:nvSpPr>
            <p:spPr>
              <a:xfrm>
                <a:off x="3514542" y="3376421"/>
                <a:ext cx="1116000" cy="276999"/>
              </a:xfrm>
              <a:prstGeom prst="rect">
                <a:avLst/>
              </a:prstGeom>
              <a:solidFill>
                <a:schemeClr val="bg1"/>
              </a:solidFill>
              <a:ln w="19050">
                <a:solidFill>
                  <a:srgbClr val="D30809"/>
                </a:solidFill>
              </a:ln>
            </p:spPr>
            <p:txBody>
              <a:bodyPr wrap="square" rtlCol="0" anchor="ctr" anchorCtr="0">
                <a:spAutoFit/>
              </a:bodyPr>
              <a:lstStyle/>
              <a:p>
                <a:r>
                  <a:rPr lang="en-US" sz="1200" b="1" dirty="0">
                    <a:solidFill>
                      <a:srgbClr val="EA0000"/>
                    </a:solidFill>
                    <a:latin typeface="Times New Roman" panose="02020603050405020304" pitchFamily="18" charset="0"/>
                    <a:cs typeface="Times New Roman" panose="02020603050405020304" pitchFamily="18" charset="0"/>
                  </a:rPr>
                  <a:t>Sofia-</a:t>
                </a:r>
                <a:r>
                  <a:rPr lang="en-US" sz="1200" b="1" dirty="0" err="1">
                    <a:solidFill>
                      <a:srgbClr val="EA0000"/>
                    </a:solidFill>
                    <a:latin typeface="Times New Roman" panose="02020603050405020304" pitchFamily="18" charset="0"/>
                    <a:cs typeface="Times New Roman" panose="02020603050405020304" pitchFamily="18" charset="0"/>
                  </a:rPr>
                  <a:t>Voluyak</a:t>
                </a:r>
                <a:endParaRPr lang="bg-BG" sz="1200" b="1" dirty="0" err="1">
                  <a:solidFill>
                    <a:srgbClr val="EA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3CEE3EF-8CE9-46EE-9A59-5F68D4F35F44}"/>
                  </a:ext>
                </a:extLst>
              </p:cNvPr>
              <p:cNvSpPr txBox="1"/>
              <p:nvPr/>
            </p:nvSpPr>
            <p:spPr>
              <a:xfrm>
                <a:off x="3862918" y="3716376"/>
                <a:ext cx="792000" cy="144000"/>
              </a:xfrm>
              <a:prstGeom prst="rect">
                <a:avLst/>
              </a:prstGeom>
              <a:solidFill>
                <a:schemeClr val="bg1"/>
              </a:solidFill>
              <a:ln>
                <a:noFill/>
              </a:ln>
            </p:spPr>
            <p:txBody>
              <a:bodyPr wrap="square" rtlCol="0">
                <a:spAutoFit/>
              </a:bodyPr>
              <a:lstStyle/>
              <a:p>
                <a:r>
                  <a:rPr lang="en-US" sz="700" b="1" dirty="0">
                    <a:solidFill>
                      <a:srgbClr val="EA0000"/>
                    </a:solidFill>
                    <a:latin typeface="Times New Roman" panose="02020603050405020304" pitchFamily="18" charset="0"/>
                    <a:cs typeface="Times New Roman" panose="02020603050405020304" pitchFamily="18" charset="0"/>
                  </a:rPr>
                  <a:t>Sofia-Elin Pelin</a:t>
                </a:r>
                <a:endParaRPr lang="bg-BG" sz="700" b="1" dirty="0" err="1">
                  <a:solidFill>
                    <a:srgbClr val="EA0000"/>
                  </a:solidFill>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5F9A8298-8337-4900-A89B-4C0A10EDBD6E}"/>
                </a:ext>
              </a:extLst>
            </p:cNvPr>
            <p:cNvSpPr txBox="1"/>
            <p:nvPr/>
          </p:nvSpPr>
          <p:spPr>
            <a:xfrm>
              <a:off x="3694943" y="3771524"/>
              <a:ext cx="1296000" cy="276999"/>
            </a:xfrm>
            <a:prstGeom prst="rect">
              <a:avLst/>
            </a:prstGeom>
            <a:solidFill>
              <a:schemeClr val="bg1"/>
            </a:solidFill>
            <a:ln w="19050">
              <a:solidFill>
                <a:srgbClr val="D30809"/>
              </a:solidFill>
            </a:ln>
          </p:spPr>
          <p:txBody>
            <a:bodyPr wrap="square" rtlCol="0" anchor="ctr" anchorCtr="0">
              <a:spAutoFit/>
            </a:bodyPr>
            <a:lstStyle>
              <a:defPPr>
                <a:defRPr lang="en-US"/>
              </a:defPPr>
              <a:lvl1pPr>
                <a:defRPr sz="1200" b="1">
                  <a:solidFill>
                    <a:srgbClr val="EA0000"/>
                  </a:solidFill>
                  <a:latin typeface="Times New Roman" panose="02020603050405020304" pitchFamily="18" charset="0"/>
                  <a:cs typeface="Times New Roman" panose="02020603050405020304" pitchFamily="18" charset="0"/>
                </a:defRPr>
              </a:lvl1pPr>
            </a:lstStyle>
            <a:p>
              <a:r>
                <a:rPr lang="en-US" dirty="0"/>
                <a:t>Sofia- Elin Pelin</a:t>
              </a:r>
              <a:endParaRPr lang="bg-BG" dirty="0" err="1"/>
            </a:p>
          </p:txBody>
        </p:sp>
      </p:grpSp>
      <p:sp>
        <p:nvSpPr>
          <p:cNvPr id="20" name="Title 1">
            <a:extLst>
              <a:ext uri="{FF2B5EF4-FFF2-40B4-BE49-F238E27FC236}">
                <a16:creationId xmlns:a16="http://schemas.microsoft.com/office/drawing/2014/main" id="{D2537000-8FC0-4838-9F21-64DD91F03510}"/>
              </a:ext>
            </a:extLst>
          </p:cNvPr>
          <p:cNvSpPr>
            <a:spLocks noGrp="1"/>
          </p:cNvSpPr>
          <p:nvPr>
            <p:ph type="title"/>
          </p:nvPr>
        </p:nvSpPr>
        <p:spPr>
          <a:xfrm>
            <a:off x="3694943" y="929445"/>
            <a:ext cx="3787693" cy="314450"/>
          </a:xfrm>
        </p:spPr>
        <p:txBody>
          <a:bodyPr>
            <a:noAutofit/>
          </a:bodyPr>
          <a:lstStyle/>
          <a:p>
            <a:pPr algn="ctr"/>
            <a:r>
              <a:rPr lang="en-US" sz="1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CEF investment projects </a:t>
            </a:r>
            <a:endParaRPr lang="bg-BG" sz="1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43360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3000"/>
                                        <p:tgtEl>
                                          <p:spTgt spid="20"/>
                                        </p:tgtEl>
                                      </p:cBhvr>
                                    </p:animEffect>
                                  </p:childTnLst>
                                </p:cTn>
                              </p:par>
                            </p:childTnLst>
                          </p:cTn>
                        </p:par>
                        <p:par>
                          <p:cTn id="8" fill="hold">
                            <p:stCondLst>
                              <p:cond delay="3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 fill="hold"/>
                                        <p:tgtEl>
                                          <p:spTgt spid="3"/>
                                        </p:tgtEl>
                                        <p:attrNameLst>
                                          <p:attrName>ppt_w</p:attrName>
                                        </p:attrNameLst>
                                      </p:cBhvr>
                                      <p:tavLst>
                                        <p:tav tm="0">
                                          <p:val>
                                            <p:fltVal val="0"/>
                                          </p:val>
                                        </p:tav>
                                        <p:tav tm="100000">
                                          <p:val>
                                            <p:strVal val="#ppt_w"/>
                                          </p:val>
                                        </p:tav>
                                      </p:tavLst>
                                    </p:anim>
                                    <p:anim calcmode="lin" valueType="num">
                                      <p:cBhvr>
                                        <p:cTn id="12" dur="3000" fill="hold"/>
                                        <p:tgtEl>
                                          <p:spTgt spid="3"/>
                                        </p:tgtEl>
                                        <p:attrNameLst>
                                          <p:attrName>ppt_h</p:attrName>
                                        </p:attrNameLst>
                                      </p:cBhvr>
                                      <p:tavLst>
                                        <p:tav tm="0">
                                          <p:val>
                                            <p:fltVal val="0"/>
                                          </p:val>
                                        </p:tav>
                                        <p:tav tm="100000">
                                          <p:val>
                                            <p:strVal val="#ppt_h"/>
                                          </p:val>
                                        </p:tav>
                                      </p:tavLst>
                                    </p:anim>
                                    <p:animEffect transition="in" filter="fade">
                                      <p:cBhvr>
                                        <p:cTn id="13"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31A7D2-72BA-4969-8204-00459967B072}"/>
              </a:ext>
            </a:extLst>
          </p:cNvPr>
          <p:cNvSpPr txBox="1">
            <a:spLocks/>
          </p:cNvSpPr>
          <p:nvPr/>
        </p:nvSpPr>
        <p:spPr>
          <a:xfrm>
            <a:off x="2331244" y="577513"/>
            <a:ext cx="7850978" cy="306504"/>
          </a:xfrm>
          <a:prstGeom prst="rect">
            <a:avLst/>
          </a:prstGeom>
        </p:spPr>
        <p:txBody>
          <a:bodyPr vert="horz" lIns="0" rIns="0" bIns="0" anchor="b">
            <a:noAutofit/>
          </a:bodyPr>
          <a:lstStyle>
            <a:lvl1pPr>
              <a:spcBef>
                <a:spcPct val="0"/>
              </a:spcBef>
              <a:buNone/>
              <a:defRPr kumimoji="0" sz="2000" b="1" i="1">
                <a:ln>
                  <a:noFill/>
                </a:ln>
                <a:solidFill>
                  <a:schemeClr val="tx2"/>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i="0"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Projects under implementation financed under CEF</a:t>
            </a:r>
            <a:endParaRPr lang="bg-BG" sz="2400"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35" name="Table 34">
            <a:extLst>
              <a:ext uri="{FF2B5EF4-FFF2-40B4-BE49-F238E27FC236}">
                <a16:creationId xmlns:a16="http://schemas.microsoft.com/office/drawing/2014/main" id="{86B7AC46-9589-4137-AFEB-5A2F4C9ADFE3}"/>
              </a:ext>
            </a:extLst>
          </p:cNvPr>
          <p:cNvGraphicFramePr>
            <a:graphicFrameLocks noGrp="1"/>
          </p:cNvGraphicFramePr>
          <p:nvPr>
            <p:extLst>
              <p:ext uri="{D42A27DB-BD31-4B8C-83A1-F6EECF244321}">
                <p14:modId xmlns:p14="http://schemas.microsoft.com/office/powerpoint/2010/main" val="149273319"/>
              </p:ext>
            </p:extLst>
          </p:nvPr>
        </p:nvGraphicFramePr>
        <p:xfrm>
          <a:off x="996966" y="1371453"/>
          <a:ext cx="10519535" cy="4909034"/>
        </p:xfrm>
        <a:graphic>
          <a:graphicData uri="http://schemas.openxmlformats.org/drawingml/2006/table">
            <a:tbl>
              <a:tblPr firstRow="1" bandRow="1">
                <a:tableStyleId>{9DCAF9ED-07DC-4A11-8D7F-57B35C25682E}</a:tableStyleId>
              </a:tblPr>
              <a:tblGrid>
                <a:gridCol w="4060809">
                  <a:extLst>
                    <a:ext uri="{9D8B030D-6E8A-4147-A177-3AD203B41FA5}">
                      <a16:colId xmlns:a16="http://schemas.microsoft.com/office/drawing/2014/main" val="20000"/>
                    </a:ext>
                  </a:extLst>
                </a:gridCol>
                <a:gridCol w="4927472">
                  <a:extLst>
                    <a:ext uri="{9D8B030D-6E8A-4147-A177-3AD203B41FA5}">
                      <a16:colId xmlns:a16="http://schemas.microsoft.com/office/drawing/2014/main" val="894562566"/>
                    </a:ext>
                  </a:extLst>
                </a:gridCol>
                <a:gridCol w="1531254">
                  <a:extLst>
                    <a:ext uri="{9D8B030D-6E8A-4147-A177-3AD203B41FA5}">
                      <a16:colId xmlns:a16="http://schemas.microsoft.com/office/drawing/2014/main" val="20001"/>
                    </a:ext>
                  </a:extLst>
                </a:gridCol>
              </a:tblGrid>
              <a:tr h="337963">
                <a:tc>
                  <a:txBody>
                    <a:bodyPr/>
                    <a:lstStyle>
                      <a:lvl1pPr marL="0" algn="l" rtl="0" eaLnBrk="1" latinLnBrk="0" hangingPunct="1">
                        <a:defRPr kumimoji="0" b="1" kern="1200">
                          <a:solidFill>
                            <a:schemeClr val="tx1"/>
                          </a:solidFill>
                          <a:latin typeface="Trebuchet MS" panose="020B0603020202020204"/>
                        </a:defRPr>
                      </a:lvl1pPr>
                      <a:lvl2pPr marL="457200" algn="l" rtl="0" eaLnBrk="1" latinLnBrk="0" hangingPunct="1">
                        <a:defRPr kumimoji="0" b="1" kern="1200">
                          <a:solidFill>
                            <a:schemeClr val="tx1"/>
                          </a:solidFill>
                          <a:latin typeface="Trebuchet MS" panose="020B0603020202020204"/>
                        </a:defRPr>
                      </a:lvl2pPr>
                      <a:lvl3pPr marL="914400" algn="l" rtl="0" eaLnBrk="1" latinLnBrk="0" hangingPunct="1">
                        <a:defRPr kumimoji="0" b="1" kern="1200">
                          <a:solidFill>
                            <a:schemeClr val="tx1"/>
                          </a:solidFill>
                          <a:latin typeface="Trebuchet MS" panose="020B0603020202020204"/>
                        </a:defRPr>
                      </a:lvl3pPr>
                      <a:lvl4pPr marL="1371600" algn="l" rtl="0" eaLnBrk="1" latinLnBrk="0" hangingPunct="1">
                        <a:defRPr kumimoji="0" b="1" kern="1200">
                          <a:solidFill>
                            <a:schemeClr val="tx1"/>
                          </a:solidFill>
                          <a:latin typeface="Trebuchet MS" panose="020B0603020202020204"/>
                        </a:defRPr>
                      </a:lvl4pPr>
                      <a:lvl5pPr marL="1828800" algn="l" rtl="0" eaLnBrk="1" latinLnBrk="0" hangingPunct="1">
                        <a:defRPr kumimoji="0" b="1" kern="1200">
                          <a:solidFill>
                            <a:schemeClr val="tx1"/>
                          </a:solidFill>
                          <a:latin typeface="Trebuchet MS" panose="020B0603020202020204"/>
                        </a:defRPr>
                      </a:lvl5pPr>
                      <a:lvl6pPr marL="2286000" algn="l" rtl="0" eaLnBrk="1" latinLnBrk="0" hangingPunct="1">
                        <a:defRPr kumimoji="0" b="1" kern="1200">
                          <a:solidFill>
                            <a:schemeClr val="tx1"/>
                          </a:solidFill>
                          <a:latin typeface="Trebuchet MS" panose="020B0603020202020204"/>
                        </a:defRPr>
                      </a:lvl6pPr>
                      <a:lvl7pPr marL="2743200" algn="l" rtl="0" eaLnBrk="1" latinLnBrk="0" hangingPunct="1">
                        <a:defRPr kumimoji="0" b="1" kern="1200">
                          <a:solidFill>
                            <a:schemeClr val="tx1"/>
                          </a:solidFill>
                          <a:latin typeface="Trebuchet MS" panose="020B0603020202020204"/>
                        </a:defRPr>
                      </a:lvl7pPr>
                      <a:lvl8pPr marL="3200400" algn="l" rtl="0" eaLnBrk="1" latinLnBrk="0" hangingPunct="1">
                        <a:defRPr kumimoji="0" b="1" kern="1200">
                          <a:solidFill>
                            <a:schemeClr val="tx1"/>
                          </a:solidFill>
                          <a:latin typeface="Trebuchet MS" panose="020B0603020202020204"/>
                        </a:defRPr>
                      </a:lvl8pPr>
                      <a:lvl9pPr marL="3657600" algn="l" rtl="0" eaLnBrk="1" latinLnBrk="0" hangingPunct="1">
                        <a:defRPr kumimoji="0" b="1" kern="1200">
                          <a:solidFill>
                            <a:schemeClr val="tx1"/>
                          </a:solidFill>
                          <a:latin typeface="Trebuchet MS" panose="020B0603020202020204"/>
                        </a:defRPr>
                      </a:lvl9pPr>
                    </a:lstStyle>
                    <a:p>
                      <a:pPr marL="0" lvl="0" indent="0" algn="l" defTabSz="914400" rtl="0" eaLnBrk="1" latinLnBrk="0" hangingPunct="1">
                        <a:buFont typeface="Wingdings" panose="05000000000000000000" pitchFamily="2" charset="2"/>
                        <a:buNone/>
                      </a:pPr>
                      <a:r>
                        <a:rPr lang="en-US" sz="16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Project</a:t>
                      </a:r>
                      <a:endParaRPr lang="bg-BG" sz="1600" kern="1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91443" marR="91443" marT="45709" marB="45709" anchor="ctr"/>
                </a:tc>
                <a:tc>
                  <a:txBody>
                    <a:bodyPr/>
                    <a:lstStyle>
                      <a:lvl1pPr marL="0" algn="l" rtl="0" eaLnBrk="1" latinLnBrk="0" hangingPunct="1">
                        <a:defRPr kumimoji="0" b="1" kern="1200">
                          <a:solidFill>
                            <a:schemeClr val="tx1"/>
                          </a:solidFill>
                          <a:latin typeface="Trebuchet MS" panose="020B0603020202020204"/>
                        </a:defRPr>
                      </a:lvl1pPr>
                      <a:lvl2pPr marL="457200" algn="l" rtl="0" eaLnBrk="1" latinLnBrk="0" hangingPunct="1">
                        <a:defRPr kumimoji="0" b="1" kern="1200">
                          <a:solidFill>
                            <a:schemeClr val="tx1"/>
                          </a:solidFill>
                          <a:latin typeface="Trebuchet MS" panose="020B0603020202020204"/>
                        </a:defRPr>
                      </a:lvl2pPr>
                      <a:lvl3pPr marL="914400" algn="l" rtl="0" eaLnBrk="1" latinLnBrk="0" hangingPunct="1">
                        <a:defRPr kumimoji="0" b="1" kern="1200">
                          <a:solidFill>
                            <a:schemeClr val="tx1"/>
                          </a:solidFill>
                          <a:latin typeface="Trebuchet MS" panose="020B0603020202020204"/>
                        </a:defRPr>
                      </a:lvl3pPr>
                      <a:lvl4pPr marL="1371600" algn="l" rtl="0" eaLnBrk="1" latinLnBrk="0" hangingPunct="1">
                        <a:defRPr kumimoji="0" b="1" kern="1200">
                          <a:solidFill>
                            <a:schemeClr val="tx1"/>
                          </a:solidFill>
                          <a:latin typeface="Trebuchet MS" panose="020B0603020202020204"/>
                        </a:defRPr>
                      </a:lvl4pPr>
                      <a:lvl5pPr marL="1828800" algn="l" rtl="0" eaLnBrk="1" latinLnBrk="0" hangingPunct="1">
                        <a:defRPr kumimoji="0" b="1" kern="1200">
                          <a:solidFill>
                            <a:schemeClr val="tx1"/>
                          </a:solidFill>
                          <a:latin typeface="Trebuchet MS" panose="020B0603020202020204"/>
                        </a:defRPr>
                      </a:lvl5pPr>
                      <a:lvl6pPr marL="2286000" algn="l" rtl="0" eaLnBrk="1" latinLnBrk="0" hangingPunct="1">
                        <a:defRPr kumimoji="0" b="1" kern="1200">
                          <a:solidFill>
                            <a:schemeClr val="tx1"/>
                          </a:solidFill>
                          <a:latin typeface="Trebuchet MS" panose="020B0603020202020204"/>
                        </a:defRPr>
                      </a:lvl6pPr>
                      <a:lvl7pPr marL="2743200" algn="l" rtl="0" eaLnBrk="1" latinLnBrk="0" hangingPunct="1">
                        <a:defRPr kumimoji="0" b="1" kern="1200">
                          <a:solidFill>
                            <a:schemeClr val="tx1"/>
                          </a:solidFill>
                          <a:latin typeface="Trebuchet MS" panose="020B0603020202020204"/>
                        </a:defRPr>
                      </a:lvl7pPr>
                      <a:lvl8pPr marL="3200400" algn="l" rtl="0" eaLnBrk="1" latinLnBrk="0" hangingPunct="1">
                        <a:defRPr kumimoji="0" b="1" kern="1200">
                          <a:solidFill>
                            <a:schemeClr val="tx1"/>
                          </a:solidFill>
                          <a:latin typeface="Trebuchet MS" panose="020B0603020202020204"/>
                        </a:defRPr>
                      </a:lvl8pPr>
                      <a:lvl9pPr marL="3657600" algn="l" rtl="0" eaLnBrk="1" latinLnBrk="0" hangingPunct="1">
                        <a:defRPr kumimoji="0" b="1" kern="1200">
                          <a:solidFill>
                            <a:schemeClr val="tx1"/>
                          </a:solidFill>
                          <a:latin typeface="Trebuchet MS" panose="020B0603020202020204"/>
                        </a:defRPr>
                      </a:lvl9pPr>
                    </a:lstStyle>
                    <a:p>
                      <a:pPr marL="0" lvl="0" indent="0" algn="l" defTabSz="914400" rtl="0" eaLnBrk="1" latinLnBrk="0" hangingPunct="1">
                        <a:buFont typeface="Wingdings" panose="05000000000000000000" pitchFamily="2" charset="2"/>
                        <a:buNone/>
                      </a:pPr>
                      <a:r>
                        <a:rPr kumimoji="0" lang="en-US" sz="1600" kern="1200" dirty="0">
                          <a:ln>
                            <a:noFill/>
                          </a:ln>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Stage of implementation</a:t>
                      </a:r>
                      <a:endParaRPr kumimoji="0" lang="bg-BG" sz="1600" b="1" i="0" kern="1200" dirty="0">
                        <a:ln>
                          <a:noFill/>
                        </a:ln>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91443" marR="91443" marT="45709" marB="45709" anchor="ctr"/>
                </a:tc>
                <a:tc>
                  <a:txBody>
                    <a:bodyPr/>
                    <a:lstStyle>
                      <a:lvl1pPr marL="0" algn="l" rtl="0" eaLnBrk="1" latinLnBrk="0" hangingPunct="1">
                        <a:defRPr kumimoji="0" b="1" kern="1200">
                          <a:solidFill>
                            <a:schemeClr val="tx1"/>
                          </a:solidFill>
                          <a:latin typeface="Trebuchet MS" panose="020B0603020202020204"/>
                        </a:defRPr>
                      </a:lvl1pPr>
                      <a:lvl2pPr marL="457200" algn="l" rtl="0" eaLnBrk="1" latinLnBrk="0" hangingPunct="1">
                        <a:defRPr kumimoji="0" b="1" kern="1200">
                          <a:solidFill>
                            <a:schemeClr val="tx1"/>
                          </a:solidFill>
                          <a:latin typeface="Trebuchet MS" panose="020B0603020202020204"/>
                        </a:defRPr>
                      </a:lvl2pPr>
                      <a:lvl3pPr marL="914400" algn="l" rtl="0" eaLnBrk="1" latinLnBrk="0" hangingPunct="1">
                        <a:defRPr kumimoji="0" b="1" kern="1200">
                          <a:solidFill>
                            <a:schemeClr val="tx1"/>
                          </a:solidFill>
                          <a:latin typeface="Trebuchet MS" panose="020B0603020202020204"/>
                        </a:defRPr>
                      </a:lvl3pPr>
                      <a:lvl4pPr marL="1371600" algn="l" rtl="0" eaLnBrk="1" latinLnBrk="0" hangingPunct="1">
                        <a:defRPr kumimoji="0" b="1" kern="1200">
                          <a:solidFill>
                            <a:schemeClr val="tx1"/>
                          </a:solidFill>
                          <a:latin typeface="Trebuchet MS" panose="020B0603020202020204"/>
                        </a:defRPr>
                      </a:lvl4pPr>
                      <a:lvl5pPr marL="1828800" algn="l" rtl="0" eaLnBrk="1" latinLnBrk="0" hangingPunct="1">
                        <a:defRPr kumimoji="0" b="1" kern="1200">
                          <a:solidFill>
                            <a:schemeClr val="tx1"/>
                          </a:solidFill>
                          <a:latin typeface="Trebuchet MS" panose="020B0603020202020204"/>
                        </a:defRPr>
                      </a:lvl5pPr>
                      <a:lvl6pPr marL="2286000" algn="l" rtl="0" eaLnBrk="1" latinLnBrk="0" hangingPunct="1">
                        <a:defRPr kumimoji="0" b="1" kern="1200">
                          <a:solidFill>
                            <a:schemeClr val="tx1"/>
                          </a:solidFill>
                          <a:latin typeface="Trebuchet MS" panose="020B0603020202020204"/>
                        </a:defRPr>
                      </a:lvl6pPr>
                      <a:lvl7pPr marL="2743200" algn="l" rtl="0" eaLnBrk="1" latinLnBrk="0" hangingPunct="1">
                        <a:defRPr kumimoji="0" b="1" kern="1200">
                          <a:solidFill>
                            <a:schemeClr val="tx1"/>
                          </a:solidFill>
                          <a:latin typeface="Trebuchet MS" panose="020B0603020202020204"/>
                        </a:defRPr>
                      </a:lvl7pPr>
                      <a:lvl8pPr marL="3200400" algn="l" rtl="0" eaLnBrk="1" latinLnBrk="0" hangingPunct="1">
                        <a:defRPr kumimoji="0" b="1" kern="1200">
                          <a:solidFill>
                            <a:schemeClr val="tx1"/>
                          </a:solidFill>
                          <a:latin typeface="Trebuchet MS" panose="020B0603020202020204"/>
                        </a:defRPr>
                      </a:lvl8pPr>
                      <a:lvl9pPr marL="3657600" algn="l" rtl="0" eaLnBrk="1" latinLnBrk="0" hangingPunct="1">
                        <a:defRPr kumimoji="0" b="1" kern="1200">
                          <a:solidFill>
                            <a:schemeClr val="tx1"/>
                          </a:solidFill>
                          <a:latin typeface="Trebuchet MS" panose="020B0603020202020204"/>
                        </a:defRPr>
                      </a:lvl9pPr>
                    </a:lstStyle>
                    <a:p>
                      <a:pPr marL="0" lvl="0" indent="0" algn="l" defTabSz="914400" rtl="0" eaLnBrk="1" latinLnBrk="0" hangingPunct="1">
                        <a:buFont typeface="Wingdings" panose="05000000000000000000" pitchFamily="2" charset="2"/>
                        <a:buNone/>
                      </a:pPr>
                      <a:r>
                        <a:rPr lang="en-US" sz="16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Value</a:t>
                      </a:r>
                      <a:r>
                        <a:rPr lang="bg-BG" sz="16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EUR</a:t>
                      </a:r>
                      <a:r>
                        <a:rPr lang="bg-BG" sz="16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bg-BG" sz="1600" kern="1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91443" marR="91443" marT="45709" marB="45709" anchor="ctr"/>
                </a:tc>
                <a:extLst>
                  <a:ext uri="{0D108BD9-81ED-4DB2-BD59-A6C34878D82A}">
                    <a16:rowId xmlns:a16="http://schemas.microsoft.com/office/drawing/2014/main" val="10000"/>
                  </a:ext>
                </a:extLst>
              </a:tr>
              <a:tr h="478471">
                <a:tc>
                  <a:txBody>
                    <a:bodyPr/>
                    <a:lstStyle/>
                    <a:p>
                      <a:pPr algn="l" fontAlgn="ctr"/>
                      <a:r>
                        <a:rPr kumimoji="0" lang="en-US" sz="1600" kern="1200" dirty="0">
                          <a:latin typeface="Times New Roman" panose="02020603050405020304" pitchFamily="18" charset="0"/>
                          <a:cs typeface="Times New Roman" panose="02020603050405020304" pitchFamily="18" charset="0"/>
                        </a:rPr>
                        <a:t>Modernization of railway line Sofia-Plovdiv: railway section Sofia - Elin Pelin</a:t>
                      </a:r>
                      <a:endParaRPr kumimoji="0" lang="en-US"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lvl="0" indent="0" algn="l" defTabSz="914400" rtl="0" eaLnBrk="1" fontAlgn="base" latinLnBrk="0" hangingPunct="1">
                        <a:spcBef>
                          <a:spcPts val="600"/>
                        </a:spcBef>
                        <a:spcAft>
                          <a:spcPct val="0"/>
                        </a:spcAft>
                        <a:buFontTx/>
                        <a:buNone/>
                        <a:defRPr/>
                      </a:pPr>
                      <a:r>
                        <a:rPr kumimoji="0" lang="en-US" altLang="bg-BG" sz="1600" kern="1200" dirty="0">
                          <a:latin typeface="Times New Roman" panose="02020603050405020304" pitchFamily="18" charset="0"/>
                          <a:cs typeface="Times New Roman" panose="02020603050405020304" pitchFamily="18" charset="0"/>
                        </a:rPr>
                        <a:t>Construction</a:t>
                      </a:r>
                      <a:r>
                        <a:rPr kumimoji="0" lang="bg-BG" altLang="bg-BG" sz="1600" kern="1200" dirty="0">
                          <a:latin typeface="Times New Roman" panose="02020603050405020304" pitchFamily="18" charset="0"/>
                          <a:cs typeface="Times New Roman" panose="02020603050405020304" pitchFamily="18" charset="0"/>
                        </a:rPr>
                        <a:t> </a:t>
                      </a:r>
                      <a:r>
                        <a:rPr kumimoji="0" lang="en-US" altLang="bg-BG" sz="1600" kern="1200" dirty="0">
                          <a:latin typeface="Times New Roman" panose="02020603050405020304" pitchFamily="18" charset="0"/>
                          <a:cs typeface="Times New Roman" panose="02020603050405020304" pitchFamily="18" charset="0"/>
                        </a:rPr>
                        <a:t>(50%)</a:t>
                      </a:r>
                      <a:r>
                        <a:rPr kumimoji="0" lang="bg-BG" altLang="bg-BG" sz="1600" kern="1200" dirty="0">
                          <a:latin typeface="Times New Roman" panose="02020603050405020304" pitchFamily="18" charset="0"/>
                          <a:cs typeface="Times New Roman" panose="02020603050405020304" pitchFamily="18" charset="0"/>
                        </a:rPr>
                        <a:t> </a:t>
                      </a:r>
                      <a:endParaRPr kumimoji="0" lang="bg-BG" alt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68582" marR="68582" marT="0" marB="0" anchor="ctr"/>
                </a:tc>
                <a:tc>
                  <a:txBody>
                    <a:bodyPr/>
                    <a:lstStyle/>
                    <a:p>
                      <a:pPr marL="0" lvl="0" indent="0" algn="l" defTabSz="457200" rtl="0" eaLnBrk="1" fontAlgn="b" latinLnBrk="0" hangingPunct="1">
                        <a:spcBef>
                          <a:spcPct val="0"/>
                        </a:spcBef>
                        <a:buFont typeface="Wingdings" panose="05000000000000000000" pitchFamily="2" charset="2"/>
                        <a:buNone/>
                        <a:defRPr/>
                      </a:pPr>
                      <a:r>
                        <a:rPr kumimoji="0" lang="bg-BG" sz="1600" kern="1200" dirty="0">
                          <a:latin typeface="Times New Roman" panose="02020603050405020304" pitchFamily="18" charset="0"/>
                          <a:cs typeface="Times New Roman" panose="02020603050405020304" pitchFamily="18" charset="0"/>
                        </a:rPr>
                        <a:t>61 538 462</a:t>
                      </a:r>
                      <a:endParaRPr kumimoji="0"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9525" marR="9525" marT="9525" marB="0" anchor="ctr" anchorCtr="1"/>
                </a:tc>
                <a:extLst>
                  <a:ext uri="{0D108BD9-81ED-4DB2-BD59-A6C34878D82A}">
                    <a16:rowId xmlns:a16="http://schemas.microsoft.com/office/drawing/2014/main" val="10003"/>
                  </a:ext>
                </a:extLst>
              </a:tr>
              <a:tr h="792468">
                <a:tc>
                  <a:txBody>
                    <a:bodyPr/>
                    <a:lstStyle/>
                    <a:p>
                      <a:pPr algn="l" fontAlgn="ctr"/>
                      <a:r>
                        <a:rPr kumimoji="0" lang="en-US" sz="1600" kern="1200" dirty="0">
                          <a:latin typeface="Times New Roman" panose="02020603050405020304" pitchFamily="18" charset="0"/>
                          <a:cs typeface="Times New Roman" panose="02020603050405020304" pitchFamily="18" charset="0"/>
                        </a:rPr>
                        <a:t>Development of Sofia Railway Junction: Sofia - </a:t>
                      </a:r>
                      <a:r>
                        <a:rPr kumimoji="0" lang="en-US" sz="1600" kern="1200" dirty="0" err="1">
                          <a:latin typeface="Times New Roman" panose="02020603050405020304" pitchFamily="18" charset="0"/>
                          <a:cs typeface="Times New Roman" panose="02020603050405020304" pitchFamily="18" charset="0"/>
                        </a:rPr>
                        <a:t>Voluyak</a:t>
                      </a:r>
                      <a:r>
                        <a:rPr kumimoji="0" lang="en-US" sz="1600" kern="1200" dirty="0">
                          <a:latin typeface="Times New Roman" panose="02020603050405020304" pitchFamily="18" charset="0"/>
                          <a:cs typeface="Times New Roman" panose="02020603050405020304" pitchFamily="18" charset="0"/>
                        </a:rPr>
                        <a:t> railway section</a:t>
                      </a:r>
                      <a:endParaRPr kumimoji="0" lang="en-US"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lvl="0" indent="0" algn="l" defTabSz="914400" rtl="0" eaLnBrk="1" fontAlgn="base" latinLnBrk="0" hangingPunct="1">
                        <a:spcBef>
                          <a:spcPts val="600"/>
                        </a:spcBef>
                        <a:spcAft>
                          <a:spcPct val="0"/>
                        </a:spcAft>
                        <a:buFontTx/>
                        <a:buNone/>
                        <a:defRPr/>
                      </a:pPr>
                      <a:r>
                        <a:rPr kumimoji="0" lang="en-US" altLang="bg-BG" sz="1600" kern="1200" noProof="0" dirty="0">
                          <a:latin typeface="Times New Roman" panose="02020603050405020304" pitchFamily="18" charset="0"/>
                          <a:cs typeface="Times New Roman" panose="02020603050405020304" pitchFamily="18" charset="0"/>
                        </a:rPr>
                        <a:t>In tender procedures</a:t>
                      </a:r>
                    </a:p>
                    <a:p>
                      <a:pPr marL="0" lvl="0" indent="0" algn="l" defTabSz="914400" rtl="0" eaLnBrk="1" fontAlgn="base" latinLnBrk="0" hangingPunct="1">
                        <a:spcBef>
                          <a:spcPts val="600"/>
                        </a:spcBef>
                        <a:spcAft>
                          <a:spcPct val="0"/>
                        </a:spcAft>
                        <a:buFontTx/>
                        <a:buNone/>
                        <a:defRPr/>
                      </a:pPr>
                      <a:r>
                        <a:rPr lang="en-US" altLang="bg-BG" sz="1600" kern="1200" noProof="0" dirty="0">
                          <a:latin typeface="Times New Roman" panose="02020603050405020304" pitchFamily="18" charset="0"/>
                          <a:cs typeface="Times New Roman" panose="02020603050405020304" pitchFamily="18" charset="0"/>
                        </a:rPr>
                        <a:t>Deadline for awarding </a:t>
                      </a:r>
                      <a:r>
                        <a:rPr kumimoji="0" lang="en-US" altLang="bg-BG" sz="1600" kern="1200" noProof="0" dirty="0">
                          <a:latin typeface="Times New Roman" panose="02020603050405020304" pitchFamily="18" charset="0"/>
                          <a:cs typeface="Times New Roman" panose="02020603050405020304" pitchFamily="18" charset="0"/>
                        </a:rPr>
                        <a:t>of contract:</a:t>
                      </a:r>
                      <a:r>
                        <a:rPr kumimoji="0" lang="bg-BG" altLang="bg-BG" sz="1600" kern="1200" noProof="0" dirty="0">
                          <a:latin typeface="Times New Roman" panose="02020603050405020304" pitchFamily="18" charset="0"/>
                          <a:cs typeface="Times New Roman" panose="02020603050405020304" pitchFamily="18" charset="0"/>
                        </a:rPr>
                        <a:t> </a:t>
                      </a:r>
                      <a:r>
                        <a:rPr kumimoji="0" lang="en-US" altLang="bg-BG" sz="1600" kern="1200" noProof="0" dirty="0">
                          <a:latin typeface="Times New Roman" panose="02020603050405020304" pitchFamily="18" charset="0"/>
                          <a:cs typeface="Times New Roman" panose="02020603050405020304" pitchFamily="18" charset="0"/>
                        </a:rPr>
                        <a:t>December 2</a:t>
                      </a:r>
                      <a:r>
                        <a:rPr kumimoji="0" lang="bg-BG" altLang="bg-BG" sz="1600" kern="1200" noProof="0" dirty="0">
                          <a:latin typeface="Times New Roman" panose="02020603050405020304" pitchFamily="18" charset="0"/>
                          <a:cs typeface="Times New Roman" panose="02020603050405020304" pitchFamily="18" charset="0"/>
                        </a:rPr>
                        <a:t>01</a:t>
                      </a:r>
                      <a:r>
                        <a:rPr kumimoji="0" lang="en-US" altLang="bg-BG" sz="1600" kern="1200" noProof="0" dirty="0">
                          <a:latin typeface="Times New Roman" panose="02020603050405020304" pitchFamily="18" charset="0"/>
                          <a:cs typeface="Times New Roman" panose="02020603050405020304" pitchFamily="18" charset="0"/>
                        </a:rPr>
                        <a:t>9</a:t>
                      </a:r>
                      <a:endParaRPr kumimoji="0" lang="bg-BG" altLang="bg-BG" sz="1600" kern="1200" noProof="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68582" marR="68582" marT="0" marB="0" anchor="ctr"/>
                </a:tc>
                <a:tc>
                  <a:txBody>
                    <a:bodyPr/>
                    <a:lstStyle/>
                    <a:p>
                      <a:pPr marL="0" lvl="0" indent="0" algn="l" defTabSz="457200" rtl="0" eaLnBrk="1" fontAlgn="b" latinLnBrk="0" hangingPunct="1">
                        <a:spcBef>
                          <a:spcPct val="0"/>
                        </a:spcBef>
                        <a:buFont typeface="Wingdings" panose="05000000000000000000" pitchFamily="2" charset="2"/>
                        <a:buNone/>
                        <a:defRPr/>
                      </a:pPr>
                      <a:r>
                        <a:rPr kumimoji="0" lang="bg-BG" sz="1600" kern="1200" dirty="0">
                          <a:latin typeface="Times New Roman" panose="02020603050405020304" pitchFamily="18" charset="0"/>
                          <a:cs typeface="Times New Roman" panose="02020603050405020304" pitchFamily="18" charset="0"/>
                        </a:rPr>
                        <a:t>104</a:t>
                      </a:r>
                      <a:r>
                        <a:rPr kumimoji="0" lang="en-US" sz="1600" kern="1200" dirty="0">
                          <a:latin typeface="Times New Roman" panose="02020603050405020304" pitchFamily="18" charset="0"/>
                          <a:cs typeface="Times New Roman" panose="02020603050405020304" pitchFamily="18" charset="0"/>
                        </a:rPr>
                        <a:t> </a:t>
                      </a:r>
                      <a:r>
                        <a:rPr kumimoji="0" lang="bg-BG" sz="1600" kern="1200" dirty="0">
                          <a:latin typeface="Times New Roman" panose="02020603050405020304" pitchFamily="18" charset="0"/>
                          <a:cs typeface="Times New Roman" panose="02020603050405020304" pitchFamily="18" charset="0"/>
                        </a:rPr>
                        <a:t>303</a:t>
                      </a:r>
                      <a:r>
                        <a:rPr kumimoji="0" lang="en-US" sz="1600" kern="1200" dirty="0">
                          <a:latin typeface="Times New Roman" panose="02020603050405020304" pitchFamily="18" charset="0"/>
                          <a:cs typeface="Times New Roman" panose="02020603050405020304" pitchFamily="18" charset="0"/>
                        </a:rPr>
                        <a:t> </a:t>
                      </a:r>
                      <a:r>
                        <a:rPr kumimoji="0" lang="bg-BG" sz="1600" kern="1200" dirty="0">
                          <a:latin typeface="Times New Roman" panose="02020603050405020304" pitchFamily="18" charset="0"/>
                          <a:cs typeface="Times New Roman" panose="02020603050405020304" pitchFamily="18" charset="0"/>
                        </a:rPr>
                        <a:t>568</a:t>
                      </a:r>
                      <a:endParaRPr kumimoji="0"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9525" marR="9525" marT="9525" marB="0" anchor="ctr" anchorCtr="1"/>
                </a:tc>
                <a:extLst>
                  <a:ext uri="{0D108BD9-81ED-4DB2-BD59-A6C34878D82A}">
                    <a16:rowId xmlns:a16="http://schemas.microsoft.com/office/drawing/2014/main" val="10004"/>
                  </a:ext>
                </a:extLst>
              </a:tr>
              <a:tr h="1106465">
                <a:tc>
                  <a:txBody>
                    <a:bodyPr/>
                    <a:lstStyle/>
                    <a:p>
                      <a:pPr algn="l" fontAlgn="ctr"/>
                      <a:r>
                        <a:rPr kumimoji="0" lang="en-US" sz="1600" kern="1200" dirty="0">
                          <a:latin typeface="Times New Roman" panose="02020603050405020304" pitchFamily="18" charset="0"/>
                          <a:cs typeface="Times New Roman" panose="02020603050405020304" pitchFamily="18" charset="0"/>
                        </a:rPr>
                        <a:t>Modernization of railway line Sofia- Plovdiv: railway section Kostenets - Septemvri</a:t>
                      </a:r>
                      <a:endParaRPr kumimoji="0" lang="en-US"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altLang="bg-BG" sz="1600" kern="1200" noProof="0" dirty="0">
                          <a:latin typeface="Times New Roman" panose="02020603050405020304" pitchFamily="18" charset="0"/>
                          <a:cs typeface="Times New Roman" panose="02020603050405020304" pitchFamily="18" charset="0"/>
                        </a:rPr>
                        <a:t>Contract signed: 12 August </a:t>
                      </a:r>
                      <a:r>
                        <a:rPr kumimoji="0" lang="bg-BG" altLang="bg-BG" sz="1600" kern="1200" noProof="0" dirty="0">
                          <a:latin typeface="Times New Roman" panose="02020603050405020304" pitchFamily="18" charset="0"/>
                          <a:cs typeface="Times New Roman" panose="02020603050405020304" pitchFamily="18" charset="0"/>
                        </a:rPr>
                        <a:t>2019</a:t>
                      </a:r>
                      <a:r>
                        <a:rPr kumimoji="0" lang="en-US" altLang="bg-BG" sz="1600" kern="1200" noProof="0" dirty="0">
                          <a:latin typeface="Times New Roman" panose="02020603050405020304" pitchFamily="18" charset="0"/>
                          <a:cs typeface="Times New Roman" panose="02020603050405020304" pitchFamily="18" charset="0"/>
                        </a:rPr>
                        <a:t>; In design stage </a:t>
                      </a:r>
                      <a:endParaRPr kumimoji="0" lang="ru-RU" alt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68582" marR="68582" marT="0" marB="0" anchor="ctr"/>
                </a:tc>
                <a:tc>
                  <a:txBody>
                    <a:bodyPr/>
                    <a:lstStyle/>
                    <a:p>
                      <a:pPr marL="0" lvl="0" indent="0" algn="l" defTabSz="457200" rtl="0" eaLnBrk="1" fontAlgn="b" latinLnBrk="0" hangingPunct="1">
                        <a:spcBef>
                          <a:spcPct val="0"/>
                        </a:spcBef>
                        <a:buFont typeface="Wingdings" panose="05000000000000000000" pitchFamily="2" charset="2"/>
                        <a:buNone/>
                        <a:defRPr/>
                      </a:pPr>
                      <a:r>
                        <a:rPr kumimoji="0" lang="bg-BG" sz="1600" kern="1200" dirty="0">
                          <a:latin typeface="Times New Roman" panose="02020603050405020304" pitchFamily="18" charset="0"/>
                          <a:cs typeface="Times New Roman" panose="02020603050405020304" pitchFamily="18" charset="0"/>
                        </a:rPr>
                        <a:t>194 288 648</a:t>
                      </a:r>
                      <a:endParaRPr kumimoji="0"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9525" marR="9525" marT="9525" marB="0" anchor="ctr" anchorCtr="1"/>
                </a:tc>
                <a:extLst>
                  <a:ext uri="{0D108BD9-81ED-4DB2-BD59-A6C34878D82A}">
                    <a16:rowId xmlns:a16="http://schemas.microsoft.com/office/drawing/2014/main" val="309347201"/>
                  </a:ext>
                </a:extLst>
              </a:tr>
              <a:tr h="792468">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lvl="0" indent="0" algn="l" defTabSz="914400" rtl="0" eaLnBrk="1" fontAlgn="base" latinLnBrk="0" hangingPunct="1">
                        <a:spcBef>
                          <a:spcPts val="600"/>
                        </a:spcBef>
                        <a:spcAft>
                          <a:spcPct val="0"/>
                        </a:spcAft>
                        <a:buFontTx/>
                        <a:buNone/>
                        <a:defRPr/>
                      </a:pPr>
                      <a:r>
                        <a:rPr kumimoji="0" lang="en-US" altLang="bg-BG" sz="1600" kern="1200" dirty="0">
                          <a:latin typeface="Times New Roman" panose="02020603050405020304" pitchFamily="18" charset="0"/>
                          <a:cs typeface="Times New Roman" panose="02020603050405020304" pitchFamily="18" charset="0"/>
                        </a:rPr>
                        <a:t>Development of Plovdiv railway node</a:t>
                      </a:r>
                      <a:endParaRPr kumimoji="0" lang="ru-RU" alt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68582" marR="68582" marT="0" marB="0" anchor="ctr"/>
                </a:tc>
                <a:tc>
                  <a:txBody>
                    <a:bodyPr/>
                    <a:lstStyle>
                      <a:lvl1pPr marL="0" algn="l" rtl="0" eaLnBrk="1" latinLnBrk="0" hangingPunct="1">
                        <a:defRPr kumimoji="0" kern="1200">
                          <a:solidFill>
                            <a:schemeClr val="tx1"/>
                          </a:solidFill>
                          <a:latin typeface="Trebuchet MS" panose="020B0603020202020204"/>
                        </a:defRPr>
                      </a:lvl1pPr>
                      <a:lvl2pPr marL="457200" algn="l" rtl="0" eaLnBrk="1" latinLnBrk="0" hangingPunct="1">
                        <a:defRPr kumimoji="0" kern="1200">
                          <a:solidFill>
                            <a:schemeClr val="tx1"/>
                          </a:solidFill>
                          <a:latin typeface="Trebuchet MS" panose="020B0603020202020204"/>
                        </a:defRPr>
                      </a:lvl2pPr>
                      <a:lvl3pPr marL="914400" algn="l" rtl="0" eaLnBrk="1" latinLnBrk="0" hangingPunct="1">
                        <a:defRPr kumimoji="0" kern="1200">
                          <a:solidFill>
                            <a:schemeClr val="tx1"/>
                          </a:solidFill>
                          <a:latin typeface="Trebuchet MS" panose="020B0603020202020204"/>
                        </a:defRPr>
                      </a:lvl3pPr>
                      <a:lvl4pPr marL="1371600" algn="l" rtl="0" eaLnBrk="1" latinLnBrk="0" hangingPunct="1">
                        <a:defRPr kumimoji="0" kern="1200">
                          <a:solidFill>
                            <a:schemeClr val="tx1"/>
                          </a:solidFill>
                          <a:latin typeface="Trebuchet MS" panose="020B0603020202020204"/>
                        </a:defRPr>
                      </a:lvl4pPr>
                      <a:lvl5pPr marL="1828800" algn="l" rtl="0" eaLnBrk="1" latinLnBrk="0" hangingPunct="1">
                        <a:defRPr kumimoji="0" kern="1200">
                          <a:solidFill>
                            <a:schemeClr val="tx1"/>
                          </a:solidFill>
                          <a:latin typeface="Trebuchet MS" panose="020B0603020202020204"/>
                        </a:defRPr>
                      </a:lvl5pPr>
                      <a:lvl6pPr marL="2286000" algn="l" rtl="0" eaLnBrk="1" latinLnBrk="0" hangingPunct="1">
                        <a:defRPr kumimoji="0" kern="1200">
                          <a:solidFill>
                            <a:schemeClr val="tx1"/>
                          </a:solidFill>
                          <a:latin typeface="Trebuchet MS" panose="020B0603020202020204"/>
                        </a:defRPr>
                      </a:lvl6pPr>
                      <a:lvl7pPr marL="2743200" algn="l" rtl="0" eaLnBrk="1" latinLnBrk="0" hangingPunct="1">
                        <a:defRPr kumimoji="0" kern="1200">
                          <a:solidFill>
                            <a:schemeClr val="tx1"/>
                          </a:solidFill>
                          <a:latin typeface="Trebuchet MS" panose="020B0603020202020204"/>
                        </a:defRPr>
                      </a:lvl7pPr>
                      <a:lvl8pPr marL="3200400" algn="l" rtl="0" eaLnBrk="1" latinLnBrk="0" hangingPunct="1">
                        <a:defRPr kumimoji="0" kern="1200">
                          <a:solidFill>
                            <a:schemeClr val="tx1"/>
                          </a:solidFill>
                          <a:latin typeface="Trebuchet MS" panose="020B0603020202020204"/>
                        </a:defRPr>
                      </a:lvl8pPr>
                      <a:lvl9pPr marL="3657600" algn="l" rtl="0" eaLnBrk="1" latinLnBrk="0" hangingPunct="1">
                        <a:defRPr kumimoji="0" kern="1200">
                          <a:solidFill>
                            <a:schemeClr val="tx1"/>
                          </a:solidFill>
                          <a:latin typeface="Trebuchet MS" panose="020B0603020202020204"/>
                        </a:defRPr>
                      </a:lvl9pPr>
                    </a:lstStyle>
                    <a:p>
                      <a:pPr marL="0" lvl="0" indent="0" algn="l" defTabSz="914400" rtl="0" eaLnBrk="1" fontAlgn="base" latinLnBrk="0" hangingPunct="1">
                        <a:spcBef>
                          <a:spcPts val="600"/>
                        </a:spcBef>
                        <a:spcAft>
                          <a:spcPct val="0"/>
                        </a:spcAft>
                        <a:buFontTx/>
                        <a:buNone/>
                        <a:defRPr/>
                      </a:pPr>
                      <a:r>
                        <a:rPr lang="en-US" altLang="bg-BG" sz="1600" kern="1200" noProof="0" dirty="0">
                          <a:latin typeface="Times New Roman" panose="02020603050405020304" pitchFamily="18" charset="0"/>
                          <a:cs typeface="Times New Roman" panose="02020603050405020304" pitchFamily="18" charset="0"/>
                        </a:rPr>
                        <a:t>In tender procedure</a:t>
                      </a:r>
                    </a:p>
                    <a:p>
                      <a:pPr marL="0" lvl="0" indent="0" algn="l" defTabSz="914400" rtl="0" eaLnBrk="1" fontAlgn="base" latinLnBrk="0" hangingPunct="1">
                        <a:spcBef>
                          <a:spcPts val="600"/>
                        </a:spcBef>
                        <a:spcAft>
                          <a:spcPct val="0"/>
                        </a:spcAft>
                        <a:buFontTx/>
                        <a:buNone/>
                        <a:defRPr/>
                      </a:pPr>
                      <a:r>
                        <a:rPr lang="en-US" altLang="bg-BG" sz="1600" kern="1200" noProof="0" dirty="0">
                          <a:latin typeface="Times New Roman" panose="02020603050405020304" pitchFamily="18" charset="0"/>
                          <a:cs typeface="Times New Roman" panose="02020603050405020304" pitchFamily="18" charset="0"/>
                        </a:rPr>
                        <a:t>For more info: </a:t>
                      </a:r>
                      <a:r>
                        <a:rPr lang="en-US" altLang="bg-BG" sz="1600" kern="1200" noProof="0" dirty="0">
                          <a:solidFill>
                            <a:srgbClr val="002060"/>
                          </a:solidFill>
                          <a:latin typeface="Times New Roman" panose="02020603050405020304" pitchFamily="18" charset="0"/>
                          <a:cs typeface="Times New Roman" panose="02020603050405020304" pitchFamily="18" charset="0"/>
                        </a:rPr>
                        <a:t>https://www.rail-infra.bg/</a:t>
                      </a:r>
                      <a:endParaRPr lang="bg-BG" altLang="bg-BG" sz="1600" kern="1200" noProof="0" dirty="0">
                        <a:solidFill>
                          <a:srgbClr val="002060"/>
                        </a:solidFill>
                        <a:latin typeface="Times New Roman" panose="02020603050405020304" pitchFamily="18" charset="0"/>
                        <a:ea typeface="+mn-ea"/>
                        <a:cs typeface="Times New Roman" panose="02020603050405020304" pitchFamily="18" charset="0"/>
                      </a:endParaRPr>
                    </a:p>
                  </a:txBody>
                  <a:tcPr marL="68582" marR="68582" marT="0" marB="0" anchor="ctr"/>
                </a:tc>
                <a:tc>
                  <a:txBody>
                    <a:bodyPr/>
                    <a:lstStyle/>
                    <a:p>
                      <a:pPr marL="0" lvl="0" indent="0" algn="l" defTabSz="457200" rtl="0" eaLnBrk="1" fontAlgn="b" latinLnBrk="0" hangingPunct="1">
                        <a:spcBef>
                          <a:spcPct val="0"/>
                        </a:spcBef>
                        <a:buFont typeface="Wingdings" panose="05000000000000000000" pitchFamily="2" charset="2"/>
                        <a:buNone/>
                        <a:defRPr/>
                      </a:pPr>
                      <a:r>
                        <a:rPr kumimoji="0" lang="bg-BG" sz="1600" kern="1200" dirty="0">
                          <a:latin typeface="Times New Roman" panose="02020603050405020304" pitchFamily="18" charset="0"/>
                          <a:cs typeface="Times New Roman" panose="02020603050405020304" pitchFamily="18" charset="0"/>
                        </a:rPr>
                        <a:t>103</a:t>
                      </a:r>
                      <a:r>
                        <a:rPr kumimoji="0" lang="en-US" sz="1600" kern="1200" dirty="0">
                          <a:latin typeface="Times New Roman" panose="02020603050405020304" pitchFamily="18" charset="0"/>
                          <a:cs typeface="Times New Roman" panose="02020603050405020304" pitchFamily="18" charset="0"/>
                        </a:rPr>
                        <a:t> </a:t>
                      </a:r>
                      <a:r>
                        <a:rPr kumimoji="0" lang="bg-BG" sz="1600" kern="1200" dirty="0">
                          <a:latin typeface="Times New Roman" panose="02020603050405020304" pitchFamily="18" charset="0"/>
                          <a:cs typeface="Times New Roman" panose="02020603050405020304" pitchFamily="18" charset="0"/>
                        </a:rPr>
                        <a:t>280</a:t>
                      </a:r>
                      <a:r>
                        <a:rPr kumimoji="0" lang="en-US" sz="1600" kern="1200" dirty="0">
                          <a:latin typeface="Times New Roman" panose="02020603050405020304" pitchFamily="18" charset="0"/>
                          <a:cs typeface="Times New Roman" panose="02020603050405020304" pitchFamily="18" charset="0"/>
                        </a:rPr>
                        <a:t> </a:t>
                      </a:r>
                      <a:r>
                        <a:rPr kumimoji="0" lang="bg-BG" sz="1600" kern="1200" dirty="0">
                          <a:latin typeface="Times New Roman" panose="02020603050405020304" pitchFamily="18" charset="0"/>
                          <a:cs typeface="Times New Roman" panose="02020603050405020304" pitchFamily="18" charset="0"/>
                        </a:rPr>
                        <a:t>984</a:t>
                      </a:r>
                      <a:endParaRPr kumimoji="0"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9525" marR="9525" marT="9525" marB="0" anchor="ctr" anchorCtr="1"/>
                </a:tc>
                <a:extLst>
                  <a:ext uri="{0D108BD9-81ED-4DB2-BD59-A6C34878D82A}">
                    <a16:rowId xmlns:a16="http://schemas.microsoft.com/office/drawing/2014/main" val="1206547010"/>
                  </a:ext>
                </a:extLst>
              </a:tr>
              <a:tr h="597093">
                <a:tc>
                  <a:txBody>
                    <a:bodyPr/>
                    <a:lstStyle/>
                    <a:p>
                      <a:pPr marL="0" lvl="0" indent="0" algn="l" defTabSz="457200" rtl="0" eaLnBrk="1" latinLnBrk="0" hangingPunct="1">
                        <a:spcBef>
                          <a:spcPct val="0"/>
                        </a:spcBef>
                        <a:buFont typeface="Wingdings" panose="05000000000000000000" pitchFamily="2" charset="2"/>
                        <a:buNone/>
                        <a:defRPr/>
                      </a:pPr>
                      <a:r>
                        <a:rPr lang="en-US" altLang="bg-BG" sz="1600" kern="1200" noProof="0" dirty="0">
                          <a:latin typeface="Times New Roman" panose="02020603050405020304" pitchFamily="18" charset="0"/>
                          <a:cs typeface="Times New Roman" panose="02020603050405020304" pitchFamily="18" charset="0"/>
                        </a:rPr>
                        <a:t>Better railway infrastructure projects through better knowledge</a:t>
                      </a:r>
                      <a:endParaRPr lang="bg-BG" altLang="bg-BG" sz="1600" kern="1200" noProof="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68582" marR="68582" marT="0" marB="0" anchor="ctr"/>
                </a:tc>
                <a:tc>
                  <a:txBody>
                    <a:bodyPr/>
                    <a:lstStyle/>
                    <a:p>
                      <a:pPr marL="0" lvl="0" indent="0" algn="l" defTabSz="457200" rtl="0" eaLnBrk="1" latinLnBrk="0" hangingPunct="1">
                        <a:spcBef>
                          <a:spcPct val="0"/>
                        </a:spcBef>
                        <a:buFont typeface="Wingdings" panose="05000000000000000000" pitchFamily="2" charset="2"/>
                        <a:buNone/>
                        <a:defRPr/>
                      </a:pPr>
                      <a:r>
                        <a:rPr lang="en-US" altLang="bg-BG" sz="1600" kern="1200" noProof="0" dirty="0">
                          <a:latin typeface="Times New Roman" panose="02020603050405020304" pitchFamily="18" charset="0"/>
                          <a:cs typeface="Times New Roman" panose="02020603050405020304" pitchFamily="18" charset="0"/>
                        </a:rPr>
                        <a:t> Completed</a:t>
                      </a:r>
                      <a:endParaRPr lang="bg-BG" altLang="bg-BG" sz="1600" kern="1200" noProof="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68582" marR="68582" marT="0" marB="0" anchor="ctr"/>
                </a:tc>
                <a:tc>
                  <a:txBody>
                    <a:bodyPr/>
                    <a:lstStyle/>
                    <a:p>
                      <a:pPr marL="0" lvl="0" indent="0" algn="l" defTabSz="457200" rtl="0" eaLnBrk="1" fontAlgn="b" latinLnBrk="0" hangingPunct="1">
                        <a:spcBef>
                          <a:spcPct val="0"/>
                        </a:spcBef>
                        <a:buFont typeface="Wingdings" panose="05000000000000000000" pitchFamily="2" charset="2"/>
                        <a:buNone/>
                        <a:defRPr/>
                      </a:pPr>
                      <a:r>
                        <a:rPr kumimoji="0" lang="bg-BG" sz="1600" kern="1200" dirty="0">
                          <a:latin typeface="Times New Roman" panose="02020603050405020304" pitchFamily="18" charset="0"/>
                          <a:cs typeface="Times New Roman" panose="02020603050405020304" pitchFamily="18" charset="0"/>
                        </a:rPr>
                        <a:t>311</a:t>
                      </a:r>
                      <a:r>
                        <a:rPr kumimoji="0" lang="en-US" sz="1600" kern="1200" dirty="0">
                          <a:latin typeface="Times New Roman" panose="02020603050405020304" pitchFamily="18" charset="0"/>
                          <a:cs typeface="Times New Roman" panose="02020603050405020304" pitchFamily="18" charset="0"/>
                        </a:rPr>
                        <a:t> </a:t>
                      </a:r>
                      <a:r>
                        <a:rPr kumimoji="0" lang="bg-BG" sz="1600" kern="1200" dirty="0">
                          <a:latin typeface="Times New Roman" panose="02020603050405020304" pitchFamily="18" charset="0"/>
                          <a:cs typeface="Times New Roman" panose="02020603050405020304" pitchFamily="18" charset="0"/>
                        </a:rPr>
                        <a:t>821</a:t>
                      </a:r>
                      <a:endParaRPr kumimoji="0"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9525" marR="9525" marT="9525" marB="0" anchor="ctr" anchorCtr="1"/>
                </a:tc>
                <a:extLst>
                  <a:ext uri="{0D108BD9-81ED-4DB2-BD59-A6C34878D82A}">
                    <a16:rowId xmlns:a16="http://schemas.microsoft.com/office/drawing/2014/main" val="3603060423"/>
                  </a:ext>
                </a:extLst>
              </a:tr>
              <a:tr h="785372">
                <a:tc>
                  <a:txBody>
                    <a:bodyPr/>
                    <a:lstStyle/>
                    <a:p>
                      <a:pPr marL="0" lvl="0" indent="0" algn="l" defTabSz="457200" rtl="0" eaLnBrk="1" latinLnBrk="0" hangingPunct="1">
                        <a:spcBef>
                          <a:spcPct val="0"/>
                        </a:spcBef>
                        <a:buFont typeface="Wingdings" panose="05000000000000000000" pitchFamily="2" charset="2"/>
                        <a:buNone/>
                        <a:defRPr/>
                      </a:pPr>
                      <a:r>
                        <a:rPr lang="en-US" altLang="bg-BG" sz="1600" kern="1200" noProof="0" dirty="0">
                          <a:latin typeface="Times New Roman" panose="02020603050405020304" pitchFamily="18" charset="0"/>
                          <a:cs typeface="Times New Roman" panose="02020603050405020304" pitchFamily="18" charset="0"/>
                        </a:rPr>
                        <a:t>From East 2 West. Access to the OEM Corridor through the Core port of Burgas</a:t>
                      </a:r>
                      <a:endParaRPr lang="bg-BG" altLang="bg-BG" sz="1600" kern="1200" noProof="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68582" marR="68582" marT="0" marB="0" anchor="ctr"/>
                </a:tc>
                <a:tc>
                  <a:txBody>
                    <a:bodyPr/>
                    <a:lstStyle/>
                    <a:p>
                      <a:pPr marL="0" lvl="0" indent="0" algn="ctr" defTabSz="457200" rtl="0" eaLnBrk="1" latinLnBrk="0" hangingPunct="1">
                        <a:spcBef>
                          <a:spcPct val="0"/>
                        </a:spcBef>
                        <a:buFont typeface="Wingdings" panose="05000000000000000000" pitchFamily="2" charset="2"/>
                        <a:buNone/>
                        <a:defRPr/>
                      </a:pPr>
                      <a:r>
                        <a:rPr lang="bg-BG" altLang="bg-BG" sz="1600" kern="1200" noProof="0" dirty="0">
                          <a:latin typeface="Times New Roman" panose="02020603050405020304" pitchFamily="18" charset="0"/>
                          <a:cs typeface="Times New Roman" panose="02020603050405020304" pitchFamily="18" charset="0"/>
                        </a:rPr>
                        <a:t>-</a:t>
                      </a:r>
                      <a:endParaRPr lang="bg-BG" altLang="bg-BG" sz="1600" kern="1200" noProof="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68582" marR="68582" marT="0" marB="0" anchor="ctr"/>
                </a:tc>
                <a:tc>
                  <a:txBody>
                    <a:bodyPr/>
                    <a:lstStyle/>
                    <a:p>
                      <a:pPr marL="0" lvl="0" indent="0" algn="l" defTabSz="457200" rtl="0" eaLnBrk="1" fontAlgn="b" latinLnBrk="0" hangingPunct="1">
                        <a:spcBef>
                          <a:spcPct val="0"/>
                        </a:spcBef>
                        <a:buFont typeface="Wingdings" panose="05000000000000000000" pitchFamily="2" charset="2"/>
                        <a:buNone/>
                        <a:defRPr/>
                      </a:pPr>
                      <a:r>
                        <a:rPr kumimoji="0" lang="bg-BG" sz="1600" kern="1200" dirty="0">
                          <a:latin typeface="Times New Roman" panose="02020603050405020304" pitchFamily="18" charset="0"/>
                          <a:cs typeface="Times New Roman" panose="02020603050405020304" pitchFamily="18" charset="0"/>
                        </a:rPr>
                        <a:t>2</a:t>
                      </a:r>
                      <a:r>
                        <a:rPr kumimoji="0" lang="en-US" sz="1600" kern="1200" dirty="0">
                          <a:latin typeface="Times New Roman" panose="02020603050405020304" pitchFamily="18" charset="0"/>
                          <a:cs typeface="Times New Roman" panose="02020603050405020304" pitchFamily="18" charset="0"/>
                        </a:rPr>
                        <a:t> </a:t>
                      </a:r>
                      <a:r>
                        <a:rPr kumimoji="0" lang="bg-BG" sz="1600" kern="1200" dirty="0">
                          <a:latin typeface="Times New Roman" panose="02020603050405020304" pitchFamily="18" charset="0"/>
                          <a:cs typeface="Times New Roman" panose="02020603050405020304" pitchFamily="18" charset="0"/>
                        </a:rPr>
                        <a:t>670</a:t>
                      </a:r>
                      <a:r>
                        <a:rPr kumimoji="0" lang="en-US" sz="1600" kern="1200" dirty="0">
                          <a:latin typeface="Times New Roman" panose="02020603050405020304" pitchFamily="18" charset="0"/>
                          <a:cs typeface="Times New Roman" panose="02020603050405020304" pitchFamily="18" charset="0"/>
                        </a:rPr>
                        <a:t> </a:t>
                      </a:r>
                      <a:r>
                        <a:rPr kumimoji="0" lang="bg-BG" sz="1600" kern="1200" dirty="0">
                          <a:latin typeface="Times New Roman" panose="02020603050405020304" pitchFamily="18" charset="0"/>
                          <a:cs typeface="Times New Roman" panose="02020603050405020304" pitchFamily="18" charset="0"/>
                        </a:rPr>
                        <a:t>000</a:t>
                      </a:r>
                      <a:endParaRPr kumimoji="0"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marL="9525" marR="9525" marT="9525" marB="0" anchor="ctr" anchorCtr="1"/>
                </a:tc>
                <a:extLst>
                  <a:ext uri="{0D108BD9-81ED-4DB2-BD59-A6C34878D82A}">
                    <a16:rowId xmlns:a16="http://schemas.microsoft.com/office/drawing/2014/main" val="1189882391"/>
                  </a:ext>
                </a:extLst>
              </a:tr>
            </a:tbl>
          </a:graphicData>
        </a:graphic>
      </p:graphicFrame>
    </p:spTree>
    <p:extLst>
      <p:ext uri="{BB962C8B-B14F-4D97-AF65-F5344CB8AC3E}">
        <p14:creationId xmlns:p14="http://schemas.microsoft.com/office/powerpoint/2010/main" val="210409664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E69BC01-11D6-44D6-A15A-DF858556006F}"/>
              </a:ext>
            </a:extLst>
          </p:cNvPr>
          <p:cNvSpPr/>
          <p:nvPr/>
        </p:nvSpPr>
        <p:spPr>
          <a:xfrm>
            <a:off x="0" y="0"/>
            <a:ext cx="12192001" cy="6858000"/>
          </a:xfrm>
          <a:prstGeom prst="rect">
            <a:avLst/>
          </a:prstGeom>
          <a:solidFill>
            <a:srgbClr val="0070C0">
              <a:alpha val="75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bg-BG" dirty="0">
              <a:solidFill>
                <a:prstClr val="white"/>
              </a:solidFill>
              <a:latin typeface="Calibri" panose="020F0502020204030204"/>
            </a:endParaRPr>
          </a:p>
        </p:txBody>
      </p:sp>
      <p:sp>
        <p:nvSpPr>
          <p:cNvPr id="3" name="Rectangle 2">
            <a:extLst>
              <a:ext uri="{FF2B5EF4-FFF2-40B4-BE49-F238E27FC236}">
                <a16:creationId xmlns:a16="http://schemas.microsoft.com/office/drawing/2014/main" id="{7F6F64DB-549D-49CD-B698-ADAEA6CABA5B}"/>
              </a:ext>
            </a:extLst>
          </p:cNvPr>
          <p:cNvSpPr/>
          <p:nvPr/>
        </p:nvSpPr>
        <p:spPr>
          <a:xfrm>
            <a:off x="5967572" y="1308014"/>
            <a:ext cx="5936227" cy="4298613"/>
          </a:xfrm>
          <a:prstGeom prst="rect">
            <a:avLst/>
          </a:prstGeom>
          <a:noFill/>
          <a:ln>
            <a:noFill/>
          </a:ln>
          <a:effectLst>
            <a:softEdge rad="165100"/>
          </a:effectLst>
        </p:spPr>
        <p:txBody>
          <a:bodyPr wrap="square">
            <a:spAutoFit/>
          </a:bodyPr>
          <a:lstStyle/>
          <a:p>
            <a:pPr marL="342900" indent="-342900" algn="just" fontAlgn="base">
              <a:spcAft>
                <a:spcPts val="750"/>
              </a:spcAft>
              <a:buClr>
                <a:schemeClr val="bg1"/>
              </a:buClr>
              <a:buSzPct val="100000"/>
              <a:buFont typeface="Wingdings" panose="05000000000000000000" pitchFamily="2" charset="2"/>
              <a:buChar char="Ø"/>
              <a:defRPr/>
            </a:pPr>
            <a:r>
              <a:rPr lang="en-GB" sz="1600" dirty="0">
                <a:solidFill>
                  <a:schemeClr val="bg1"/>
                </a:solidFill>
                <a:latin typeface="Times New Roman" panose="02020603050405020304" pitchFamily="18" charset="0"/>
                <a:cs typeface="Times New Roman" panose="02020603050405020304" pitchFamily="18" charset="0"/>
              </a:rPr>
              <a:t>The Company performs its obligations in compliance with a long-term contract with the State. All activities related to railway infrastructure development are governed by this contract.</a:t>
            </a:r>
            <a:endParaRPr lang="en-US" sz="1600" dirty="0">
              <a:solidFill>
                <a:schemeClr val="bg1"/>
              </a:solidFill>
              <a:latin typeface="Times New Roman" panose="02020603050405020304" pitchFamily="18" charset="0"/>
              <a:cs typeface="Times New Roman" panose="02020603050405020304" pitchFamily="18" charset="0"/>
            </a:endParaRPr>
          </a:p>
          <a:p>
            <a:pPr marL="342900" indent="-342900" algn="just" fontAlgn="base">
              <a:spcAft>
                <a:spcPts val="750"/>
              </a:spcAft>
              <a:buClr>
                <a:schemeClr val="bg1"/>
              </a:buClr>
              <a:buSzPct val="100000"/>
              <a:buFont typeface="Wingdings" panose="05000000000000000000" pitchFamily="2" charset="2"/>
              <a:buChar char="Ø"/>
              <a:defRPr/>
            </a:pPr>
            <a:r>
              <a:rPr lang="en-GB" sz="1600" dirty="0">
                <a:solidFill>
                  <a:schemeClr val="bg1"/>
                </a:solidFill>
                <a:latin typeface="Times New Roman" panose="02020603050405020304" pitchFamily="18" charset="0"/>
                <a:cs typeface="Times New Roman" panose="02020603050405020304" pitchFamily="18" charset="0"/>
              </a:rPr>
              <a:t>The Company strives to:</a:t>
            </a:r>
            <a:r>
              <a:rPr lang="bg-BG" sz="1600" dirty="0">
                <a:solidFill>
                  <a:schemeClr val="bg1"/>
                </a:solidFill>
                <a:latin typeface="Times New Roman" panose="02020603050405020304" pitchFamily="18" charset="0"/>
                <a:cs typeface="Times New Roman" panose="02020603050405020304" pitchFamily="18" charset="0"/>
              </a:rPr>
              <a:t> </a:t>
            </a:r>
          </a:p>
          <a:p>
            <a:pPr marL="649287" lvl="2" indent="-285750" algn="just" fontAlgn="base">
              <a:spcAft>
                <a:spcPts val="600"/>
              </a:spcAft>
              <a:buClr>
                <a:schemeClr val="bg1"/>
              </a:buClr>
              <a:buSzPct val="100000"/>
              <a:buFont typeface="Wingdings" panose="05000000000000000000" pitchFamily="2" charset="2"/>
              <a:buChar char="§"/>
              <a:defRPr/>
            </a:pPr>
            <a:r>
              <a:rPr lang="en-GB" sz="1600" dirty="0">
                <a:solidFill>
                  <a:schemeClr val="bg1"/>
                </a:solidFill>
                <a:latin typeface="Times New Roman" panose="02020603050405020304" pitchFamily="18" charset="0"/>
                <a:cs typeface="Times New Roman" panose="02020603050405020304" pitchFamily="18" charset="0"/>
              </a:rPr>
              <a:t>ensure a level playing field for all licensed railway operators;</a:t>
            </a:r>
            <a:r>
              <a:rPr lang="bg-BG" sz="1600" dirty="0">
                <a:solidFill>
                  <a:schemeClr val="bg1"/>
                </a:solidFill>
                <a:latin typeface="Times New Roman" panose="02020603050405020304" pitchFamily="18" charset="0"/>
                <a:cs typeface="Times New Roman" panose="02020603050405020304" pitchFamily="18" charset="0"/>
              </a:rPr>
              <a:t> </a:t>
            </a:r>
          </a:p>
          <a:p>
            <a:pPr marL="649287" lvl="2" indent="-285750" algn="just" fontAlgn="base">
              <a:spcAft>
                <a:spcPts val="600"/>
              </a:spcAft>
              <a:buClr>
                <a:schemeClr val="bg1"/>
              </a:buClr>
              <a:buSzPct val="100000"/>
              <a:buFont typeface="Wingdings" panose="05000000000000000000" pitchFamily="2" charset="2"/>
              <a:buChar char="§"/>
              <a:defRPr/>
            </a:pPr>
            <a:r>
              <a:rPr lang="en-GB" sz="1600" dirty="0">
                <a:solidFill>
                  <a:schemeClr val="bg1"/>
                </a:solidFill>
                <a:latin typeface="Times New Roman" panose="02020603050405020304" pitchFamily="18" charset="0"/>
                <a:cs typeface="Times New Roman" panose="02020603050405020304" pitchFamily="18" charset="0"/>
              </a:rPr>
              <a:t>develop, repair, maintain and exploit the railway infrastructure to ensure transportation safety and secure train </a:t>
            </a:r>
            <a:r>
              <a:rPr lang="en-US" sz="1600" dirty="0">
                <a:solidFill>
                  <a:schemeClr val="bg1"/>
                </a:solidFill>
                <a:latin typeface="Times New Roman" panose="02020603050405020304" pitchFamily="18" charset="0"/>
                <a:cs typeface="Times New Roman" panose="02020603050405020304" pitchFamily="18" charset="0"/>
              </a:rPr>
              <a:t>movement</a:t>
            </a:r>
            <a:r>
              <a:rPr lang="en-GB" sz="1600" dirty="0">
                <a:solidFill>
                  <a:schemeClr val="bg1"/>
                </a:solidFill>
                <a:latin typeface="Times New Roman" panose="02020603050405020304" pitchFamily="18" charset="0"/>
                <a:cs typeface="Times New Roman" panose="02020603050405020304" pitchFamily="18" charset="0"/>
              </a:rPr>
              <a:t>;</a:t>
            </a:r>
            <a:endParaRPr lang="bg-BG" sz="1600" dirty="0">
              <a:solidFill>
                <a:schemeClr val="bg1"/>
              </a:solidFill>
              <a:latin typeface="Times New Roman" panose="02020603050405020304" pitchFamily="18" charset="0"/>
              <a:cs typeface="Times New Roman" panose="02020603050405020304" pitchFamily="18" charset="0"/>
            </a:endParaRPr>
          </a:p>
          <a:p>
            <a:pPr marL="649287" lvl="2" indent="-285750" algn="just" fontAlgn="base">
              <a:spcAft>
                <a:spcPts val="600"/>
              </a:spcAft>
              <a:buClr>
                <a:schemeClr val="bg1"/>
              </a:buClr>
              <a:buSzPct val="100000"/>
              <a:buFont typeface="Wingdings" panose="05000000000000000000" pitchFamily="2" charset="2"/>
              <a:buChar char="§"/>
              <a:defRPr/>
            </a:pPr>
            <a:r>
              <a:rPr lang="en-GB" sz="1600" dirty="0">
                <a:solidFill>
                  <a:schemeClr val="bg1"/>
                </a:solidFill>
                <a:latin typeface="Times New Roman" panose="02020603050405020304" pitchFamily="18" charset="0"/>
                <a:cs typeface="Times New Roman" panose="02020603050405020304" pitchFamily="18" charset="0"/>
              </a:rPr>
              <a:t>manage train operation in compliance with </a:t>
            </a:r>
            <a:r>
              <a:rPr lang="en-US" sz="1600" dirty="0">
                <a:solidFill>
                  <a:schemeClr val="bg1"/>
                </a:solidFill>
                <a:latin typeface="Times New Roman" panose="02020603050405020304" pitchFamily="18" charset="0"/>
                <a:cs typeface="Times New Roman" panose="02020603050405020304" pitchFamily="18" charset="0"/>
              </a:rPr>
              <a:t>the </a:t>
            </a:r>
            <a:r>
              <a:rPr lang="en-GB" sz="1600" dirty="0">
                <a:solidFill>
                  <a:schemeClr val="bg1"/>
                </a:solidFill>
                <a:latin typeface="Times New Roman" panose="02020603050405020304" pitchFamily="18" charset="0"/>
                <a:cs typeface="Times New Roman" panose="02020603050405020304" pitchFamily="18" charset="0"/>
              </a:rPr>
              <a:t>safety, reliability and security requirements;</a:t>
            </a:r>
            <a:endParaRPr lang="bg-BG" sz="1600" dirty="0">
              <a:solidFill>
                <a:schemeClr val="bg1"/>
              </a:solidFill>
              <a:latin typeface="Times New Roman" panose="02020603050405020304" pitchFamily="18" charset="0"/>
              <a:cs typeface="Times New Roman" panose="02020603050405020304" pitchFamily="18" charset="0"/>
            </a:endParaRPr>
          </a:p>
          <a:p>
            <a:pPr marL="649287" lvl="2" indent="-285750" algn="just" fontAlgn="base">
              <a:spcAft>
                <a:spcPts val="600"/>
              </a:spcAft>
              <a:buClr>
                <a:schemeClr val="bg1"/>
              </a:buClr>
              <a:buSzPct val="100000"/>
              <a:buFont typeface="Wingdings" panose="05000000000000000000" pitchFamily="2" charset="2"/>
              <a:buChar char="§"/>
              <a:defRPr/>
            </a:pPr>
            <a:r>
              <a:rPr lang="en-GB" sz="1600" dirty="0">
                <a:solidFill>
                  <a:schemeClr val="bg1"/>
                </a:solidFill>
                <a:latin typeface="Times New Roman" panose="02020603050405020304" pitchFamily="18" charset="0"/>
                <a:cs typeface="Times New Roman" panose="02020603050405020304" pitchFamily="18" charset="0"/>
              </a:rPr>
              <a:t>implement investment policy regarding railway infrastructure development, modernisation, maintenance and repair for compliance with the EU standards and criteria;</a:t>
            </a:r>
            <a:endParaRPr lang="en-US" sz="1600" dirty="0">
              <a:solidFill>
                <a:schemeClr val="bg1"/>
              </a:solidFill>
              <a:latin typeface="Times New Roman" panose="02020603050405020304" pitchFamily="18" charset="0"/>
              <a:cs typeface="Times New Roman" panose="02020603050405020304" pitchFamily="18" charset="0"/>
            </a:endParaRPr>
          </a:p>
          <a:p>
            <a:pPr marL="649287" lvl="2" indent="-285750" algn="just" fontAlgn="base">
              <a:spcAft>
                <a:spcPts val="600"/>
              </a:spcAft>
              <a:buClr>
                <a:schemeClr val="bg1"/>
              </a:buClr>
              <a:buSzPct val="100000"/>
              <a:buFont typeface="Wingdings" panose="05000000000000000000" pitchFamily="2" charset="2"/>
              <a:buChar char="§"/>
              <a:defRPr/>
            </a:pPr>
            <a:r>
              <a:rPr lang="en-GB" sz="1600" dirty="0">
                <a:solidFill>
                  <a:schemeClr val="bg1"/>
                </a:solidFill>
                <a:latin typeface="Times New Roman" panose="02020603050405020304" pitchFamily="18" charset="0"/>
                <a:cs typeface="Times New Roman" panose="02020603050405020304" pitchFamily="18" charset="0"/>
              </a:rPr>
              <a:t>develop transport links and cooperation with other railway administrations.</a:t>
            </a:r>
            <a:endParaRPr lang="bg-BG" sz="1600"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AFC8C10-765E-4298-8C24-19D001A74F47}"/>
              </a:ext>
            </a:extLst>
          </p:cNvPr>
          <p:cNvSpPr/>
          <p:nvPr/>
        </p:nvSpPr>
        <p:spPr>
          <a:xfrm>
            <a:off x="1554480" y="583283"/>
            <a:ext cx="9083040" cy="344710"/>
          </a:xfrm>
          <a:prstGeom prst="rect">
            <a:avLst/>
          </a:prstGeom>
        </p:spPr>
        <p:txBody>
          <a:bodyPr wrap="square">
            <a:spAutoFit/>
          </a:bodyPr>
          <a:lstStyle/>
          <a:p>
            <a:pPr marR="0" lvl="0" indent="0" algn="ctr" eaLnBrk="0" fontAlgn="base" hangingPunct="0">
              <a:lnSpc>
                <a:spcPct val="80000"/>
              </a:lnSpc>
              <a:spcBef>
                <a:spcPts val="0"/>
              </a:spcBef>
              <a:spcAft>
                <a:spcPct val="0"/>
              </a:spcAft>
              <a:buClr>
                <a:srgbClr val="006666"/>
              </a:buClr>
              <a:buSzTx/>
              <a:buFontTx/>
              <a:buNone/>
              <a:tabLst/>
              <a:defRPr/>
            </a:pPr>
            <a:r>
              <a:rPr lang="en-GB"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National Railway Infrastructure Company</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BFC98C3-CE76-4757-B932-63AF94FBAFC2}"/>
              </a:ext>
            </a:extLst>
          </p:cNvPr>
          <p:cNvSpPr/>
          <p:nvPr/>
        </p:nvSpPr>
        <p:spPr>
          <a:xfrm>
            <a:off x="361488" y="1308014"/>
            <a:ext cx="5936227" cy="1179810"/>
          </a:xfrm>
          <a:prstGeom prst="rect">
            <a:avLst/>
          </a:prstGeom>
          <a:noFill/>
          <a:ln>
            <a:noFill/>
          </a:ln>
          <a:effectLst>
            <a:softEdge rad="165100"/>
          </a:effectLst>
        </p:spPr>
        <p:txBody>
          <a:bodyPr wrap="square">
            <a:spAutoFit/>
          </a:bodyPr>
          <a:lstStyle/>
          <a:p>
            <a:pPr marL="265113" lvl="2" indent="-265113" fontAlgn="base">
              <a:spcAft>
                <a:spcPts val="750"/>
              </a:spcAft>
              <a:buClr>
                <a:schemeClr val="bg1"/>
              </a:buClr>
              <a:buSzPct val="100000"/>
              <a:buFont typeface="Wingdings" panose="05000000000000000000" pitchFamily="2" charset="2"/>
              <a:buChar char="Ø"/>
              <a:defRPr/>
            </a:pPr>
            <a:r>
              <a:rPr lang="en-GB" sz="1600" dirty="0">
                <a:solidFill>
                  <a:schemeClr val="bg1"/>
                </a:solidFill>
                <a:latin typeface="Times New Roman" panose="02020603050405020304" pitchFamily="18" charset="0"/>
                <a:cs typeface="Times New Roman" panose="02020603050405020304" pitchFamily="18" charset="0"/>
              </a:rPr>
              <a:t>The National Railway Infrastructure Company (NRIC) was established  1 January 2002.</a:t>
            </a:r>
            <a:endParaRPr lang="bg-BG" sz="1600" dirty="0">
              <a:solidFill>
                <a:schemeClr val="bg1"/>
              </a:solidFill>
              <a:latin typeface="Times New Roman" panose="02020603050405020304" pitchFamily="18" charset="0"/>
              <a:cs typeface="Times New Roman" panose="02020603050405020304" pitchFamily="18" charset="0"/>
            </a:endParaRPr>
          </a:p>
          <a:p>
            <a:pPr marL="265113" lvl="2" indent="-265113" fontAlgn="base">
              <a:spcAft>
                <a:spcPts val="750"/>
              </a:spcAft>
              <a:buClr>
                <a:schemeClr val="bg1"/>
              </a:buClr>
              <a:buSzPct val="100000"/>
              <a:buFont typeface="Wingdings" panose="05000000000000000000" pitchFamily="2" charset="2"/>
              <a:buChar char="Ø"/>
              <a:defRPr/>
            </a:pPr>
            <a:r>
              <a:rPr lang="en-GB" sz="1600" dirty="0">
                <a:solidFill>
                  <a:schemeClr val="bg1"/>
                </a:solidFill>
                <a:latin typeface="Times New Roman" panose="02020603050405020304" pitchFamily="18" charset="0"/>
                <a:cs typeface="Times New Roman" panose="02020603050405020304" pitchFamily="18" charset="0"/>
              </a:rPr>
              <a:t>It is the largest state-owned enterprise and the sole railway infrastructure manager in Bulgaria.</a:t>
            </a:r>
            <a:endParaRPr lang="bg-BG" sz="1600"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E14706F-444C-42A8-89A3-363FB5BCE135}"/>
              </a:ext>
            </a:extLst>
          </p:cNvPr>
          <p:cNvPicPr>
            <a:picLocks noChangeAspect="1"/>
          </p:cNvPicPr>
          <p:nvPr/>
        </p:nvPicPr>
        <p:blipFill rotWithShape="1">
          <a:blip r:embed="rId2">
            <a:extLst>
              <a:ext uri="{28A0092B-C50C-407E-A947-70E740481C1C}">
                <a14:useLocalDpi xmlns:a14="http://schemas.microsoft.com/office/drawing/2010/main" val="0"/>
              </a:ext>
            </a:extLst>
          </a:blip>
          <a:srcRect l="7058"/>
          <a:stretch/>
        </p:blipFill>
        <p:spPr>
          <a:xfrm>
            <a:off x="54429" y="3118073"/>
            <a:ext cx="5858715" cy="3187551"/>
          </a:xfrm>
          <a:prstGeom prst="rect">
            <a:avLst/>
          </a:prstGeom>
          <a:ln>
            <a:noFill/>
          </a:ln>
          <a:effectLst>
            <a:softEdge rad="112500"/>
          </a:effectLst>
        </p:spPr>
      </p:pic>
    </p:spTree>
    <p:extLst>
      <p:ext uri="{BB962C8B-B14F-4D97-AF65-F5344CB8AC3E}">
        <p14:creationId xmlns:p14="http://schemas.microsoft.com/office/powerpoint/2010/main" val="11560425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2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2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a:grpSpLocks/>
          </p:cNvGrpSpPr>
          <p:nvPr/>
        </p:nvGrpSpPr>
        <p:grpSpPr bwMode="auto">
          <a:xfrm>
            <a:off x="2312891" y="4086751"/>
            <a:ext cx="7566209" cy="1548433"/>
            <a:chOff x="6492543" y="3366654"/>
            <a:chExt cx="4460602" cy="877909"/>
          </a:xfrm>
        </p:grpSpPr>
        <p:grpSp>
          <p:nvGrpSpPr>
            <p:cNvPr id="24" name="Group 1"/>
            <p:cNvGrpSpPr>
              <a:grpSpLocks/>
            </p:cNvGrpSpPr>
            <p:nvPr/>
          </p:nvGrpSpPr>
          <p:grpSpPr bwMode="auto">
            <a:xfrm>
              <a:off x="6764482" y="3366654"/>
              <a:ext cx="3912179" cy="415636"/>
              <a:chOff x="554" y="48"/>
              <a:chExt cx="2582" cy="354"/>
            </a:xfrm>
          </p:grpSpPr>
          <p:sp>
            <p:nvSpPr>
              <p:cNvPr id="26" name="Freeform 11"/>
              <p:cNvSpPr>
                <a:spLocks noChangeArrowheads="1"/>
              </p:cNvSpPr>
              <p:nvPr/>
            </p:nvSpPr>
            <p:spPr bwMode="auto">
              <a:xfrm flipH="1">
                <a:off x="554" y="48"/>
                <a:ext cx="1146" cy="348"/>
              </a:xfrm>
              <a:custGeom>
                <a:avLst/>
                <a:gdLst>
                  <a:gd name="T0" fmla="*/ 1 w 2224"/>
                  <a:gd name="T1" fmla="*/ 1 h 618"/>
                  <a:gd name="T2" fmla="*/ 1 w 2224"/>
                  <a:gd name="T3" fmla="*/ 1 h 618"/>
                  <a:gd name="T4" fmla="*/ 0 w 2224"/>
                  <a:gd name="T5" fmla="*/ 1 h 618"/>
                  <a:gd name="T6" fmla="*/ 0 w 2224"/>
                  <a:gd name="T7" fmla="*/ 1 h 618"/>
                  <a:gd name="T8" fmla="*/ 1 w 2224"/>
                  <a:gd name="T9" fmla="*/ 1 h 618"/>
                  <a:gd name="T10" fmla="*/ 1 w 2224"/>
                  <a:gd name="T11" fmla="*/ 1 h 618"/>
                  <a:gd name="T12" fmla="*/ 1 w 2224"/>
                  <a:gd name="T13" fmla="*/ 1 h 618"/>
                  <a:gd name="T14" fmla="*/ 1 w 2224"/>
                  <a:gd name="T15" fmla="*/ 1 h 618"/>
                  <a:gd name="T16" fmla="*/ 1 w 2224"/>
                  <a:gd name="T17" fmla="*/ 1 h 618"/>
                  <a:gd name="T18" fmla="*/ 1 w 2224"/>
                  <a:gd name="T19" fmla="*/ 1 h 618"/>
                  <a:gd name="T20" fmla="*/ 1 w 2224"/>
                  <a:gd name="T21" fmla="*/ 1 h 618"/>
                  <a:gd name="T22" fmla="*/ 1 w 2224"/>
                  <a:gd name="T23" fmla="*/ 1 h 618"/>
                  <a:gd name="T24" fmla="*/ 1 w 2224"/>
                  <a:gd name="T25" fmla="*/ 0 h 6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24" h="618">
                    <a:moveTo>
                      <a:pt x="2224" y="4"/>
                    </a:moveTo>
                    <a:lnTo>
                      <a:pt x="232" y="12"/>
                    </a:lnTo>
                    <a:lnTo>
                      <a:pt x="0" y="168"/>
                    </a:lnTo>
                    <a:lnTo>
                      <a:pt x="0" y="558"/>
                    </a:lnTo>
                    <a:lnTo>
                      <a:pt x="114" y="618"/>
                    </a:lnTo>
                    <a:lnTo>
                      <a:pt x="690" y="618"/>
                    </a:lnTo>
                    <a:lnTo>
                      <a:pt x="828" y="480"/>
                    </a:lnTo>
                    <a:lnTo>
                      <a:pt x="1116" y="480"/>
                    </a:lnTo>
                    <a:lnTo>
                      <a:pt x="1308" y="336"/>
                    </a:lnTo>
                    <a:lnTo>
                      <a:pt x="1596" y="336"/>
                    </a:lnTo>
                    <a:lnTo>
                      <a:pt x="1782" y="192"/>
                    </a:lnTo>
                    <a:lnTo>
                      <a:pt x="2052" y="192"/>
                    </a:lnTo>
                    <a:lnTo>
                      <a:pt x="2220" y="0"/>
                    </a:lnTo>
                  </a:path>
                </a:pathLst>
              </a:custGeom>
              <a:solidFill>
                <a:srgbClr val="F8D43C"/>
              </a:solidFill>
              <a:ln w="12573">
                <a:solidFill>
                  <a:srgbClr val="0066CC"/>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grpSp>
            <p:nvGrpSpPr>
              <p:cNvPr id="27" name="Group 6"/>
              <p:cNvGrpSpPr>
                <a:grpSpLocks/>
              </p:cNvGrpSpPr>
              <p:nvPr/>
            </p:nvGrpSpPr>
            <p:grpSpPr bwMode="auto">
              <a:xfrm>
                <a:off x="1990" y="48"/>
                <a:ext cx="1146" cy="348"/>
                <a:chOff x="1990" y="48"/>
                <a:chExt cx="1146" cy="348"/>
              </a:xfrm>
            </p:grpSpPr>
            <p:sp>
              <p:nvSpPr>
                <p:cNvPr id="32" name="Freeform 10"/>
                <p:cNvSpPr>
                  <a:spLocks noChangeArrowheads="1"/>
                </p:cNvSpPr>
                <p:nvPr/>
              </p:nvSpPr>
              <p:spPr bwMode="auto">
                <a:xfrm>
                  <a:off x="1990" y="48"/>
                  <a:ext cx="1146" cy="348"/>
                </a:xfrm>
                <a:custGeom>
                  <a:avLst/>
                  <a:gdLst>
                    <a:gd name="T0" fmla="*/ 1 w 2224"/>
                    <a:gd name="T1" fmla="*/ 1 h 618"/>
                    <a:gd name="T2" fmla="*/ 1 w 2224"/>
                    <a:gd name="T3" fmla="*/ 1 h 618"/>
                    <a:gd name="T4" fmla="*/ 0 w 2224"/>
                    <a:gd name="T5" fmla="*/ 1 h 618"/>
                    <a:gd name="T6" fmla="*/ 0 w 2224"/>
                    <a:gd name="T7" fmla="*/ 1 h 618"/>
                    <a:gd name="T8" fmla="*/ 1 w 2224"/>
                    <a:gd name="T9" fmla="*/ 1 h 618"/>
                    <a:gd name="T10" fmla="*/ 1 w 2224"/>
                    <a:gd name="T11" fmla="*/ 1 h 618"/>
                    <a:gd name="T12" fmla="*/ 1 w 2224"/>
                    <a:gd name="T13" fmla="*/ 1 h 618"/>
                    <a:gd name="T14" fmla="*/ 1 w 2224"/>
                    <a:gd name="T15" fmla="*/ 1 h 618"/>
                    <a:gd name="T16" fmla="*/ 1 w 2224"/>
                    <a:gd name="T17" fmla="*/ 1 h 618"/>
                    <a:gd name="T18" fmla="*/ 1 w 2224"/>
                    <a:gd name="T19" fmla="*/ 1 h 618"/>
                    <a:gd name="T20" fmla="*/ 1 w 2224"/>
                    <a:gd name="T21" fmla="*/ 1 h 618"/>
                    <a:gd name="T22" fmla="*/ 1 w 2224"/>
                    <a:gd name="T23" fmla="*/ 1 h 618"/>
                    <a:gd name="T24" fmla="*/ 1 w 2224"/>
                    <a:gd name="T25" fmla="*/ 0 h 6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24" h="618">
                      <a:moveTo>
                        <a:pt x="2224" y="4"/>
                      </a:moveTo>
                      <a:lnTo>
                        <a:pt x="232" y="12"/>
                      </a:lnTo>
                      <a:lnTo>
                        <a:pt x="0" y="168"/>
                      </a:lnTo>
                      <a:lnTo>
                        <a:pt x="0" y="558"/>
                      </a:lnTo>
                      <a:lnTo>
                        <a:pt x="114" y="618"/>
                      </a:lnTo>
                      <a:lnTo>
                        <a:pt x="690" y="618"/>
                      </a:lnTo>
                      <a:lnTo>
                        <a:pt x="828" y="480"/>
                      </a:lnTo>
                      <a:lnTo>
                        <a:pt x="1116" y="480"/>
                      </a:lnTo>
                      <a:lnTo>
                        <a:pt x="1308" y="336"/>
                      </a:lnTo>
                      <a:lnTo>
                        <a:pt x="1596" y="336"/>
                      </a:lnTo>
                      <a:lnTo>
                        <a:pt x="1782" y="192"/>
                      </a:lnTo>
                      <a:lnTo>
                        <a:pt x="2052" y="192"/>
                      </a:lnTo>
                      <a:lnTo>
                        <a:pt x="2220" y="0"/>
                      </a:lnTo>
                    </a:path>
                  </a:pathLst>
                </a:custGeom>
                <a:solidFill>
                  <a:srgbClr val="F8D43C"/>
                </a:solidFill>
                <a:ln w="12573">
                  <a:solidFill>
                    <a:srgbClr val="0066CC"/>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33" name="Freeform 9"/>
                <p:cNvSpPr>
                  <a:spLocks noChangeArrowheads="1"/>
                </p:cNvSpPr>
                <p:nvPr/>
              </p:nvSpPr>
              <p:spPr bwMode="auto">
                <a:xfrm>
                  <a:off x="2162" y="322"/>
                  <a:ext cx="246" cy="0"/>
                </a:xfrm>
                <a:custGeom>
                  <a:avLst/>
                  <a:gdLst>
                    <a:gd name="T0" fmla="*/ 193 w 251"/>
                    <a:gd name="T1" fmla="*/ 0 h 1"/>
                    <a:gd name="T2" fmla="*/ 0 w 251"/>
                    <a:gd name="T3" fmla="*/ 0 h 1"/>
                    <a:gd name="T4" fmla="*/ 193 w 251"/>
                    <a:gd name="T5" fmla="*/ 0 h 1"/>
                    <a:gd name="T6" fmla="*/ 0 60000 65536"/>
                    <a:gd name="T7" fmla="*/ 0 60000 65536"/>
                    <a:gd name="T8" fmla="*/ 0 60000 65536"/>
                  </a:gdLst>
                  <a:ahLst/>
                  <a:cxnLst>
                    <a:cxn ang="T6">
                      <a:pos x="T0" y="T1"/>
                    </a:cxn>
                    <a:cxn ang="T7">
                      <a:pos x="T2" y="T3"/>
                    </a:cxn>
                    <a:cxn ang="T8">
                      <a:pos x="T4" y="T5"/>
                    </a:cxn>
                  </a:cxnLst>
                  <a:rect l="0" t="0" r="r" b="b"/>
                  <a:pathLst>
                    <a:path w="251" h="1">
                      <a:moveTo>
                        <a:pt x="250" y="0"/>
                      </a:moveTo>
                      <a:lnTo>
                        <a:pt x="0" y="0"/>
                      </a:lnTo>
                      <a:lnTo>
                        <a:pt x="250"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34" name="Freeform 8"/>
                <p:cNvSpPr>
                  <a:spLocks noChangeArrowheads="1"/>
                </p:cNvSpPr>
                <p:nvPr/>
              </p:nvSpPr>
              <p:spPr bwMode="auto">
                <a:xfrm>
                  <a:off x="2435" y="240"/>
                  <a:ext cx="220" cy="0"/>
                </a:xfrm>
                <a:custGeom>
                  <a:avLst/>
                  <a:gdLst>
                    <a:gd name="T0" fmla="*/ 167 w 225"/>
                    <a:gd name="T1" fmla="*/ 0 h 1"/>
                    <a:gd name="T2" fmla="*/ 0 w 225"/>
                    <a:gd name="T3" fmla="*/ 0 h 1"/>
                    <a:gd name="T4" fmla="*/ 167 w 225"/>
                    <a:gd name="T5" fmla="*/ 0 h 1"/>
                    <a:gd name="T6" fmla="*/ 0 60000 65536"/>
                    <a:gd name="T7" fmla="*/ 0 60000 65536"/>
                    <a:gd name="T8" fmla="*/ 0 60000 65536"/>
                  </a:gdLst>
                  <a:ahLst/>
                  <a:cxnLst>
                    <a:cxn ang="T6">
                      <a:pos x="T0" y="T1"/>
                    </a:cxn>
                    <a:cxn ang="T7">
                      <a:pos x="T2" y="T3"/>
                    </a:cxn>
                    <a:cxn ang="T8">
                      <a:pos x="T4" y="T5"/>
                    </a:cxn>
                  </a:cxnLst>
                  <a:rect l="0" t="0" r="r" b="b"/>
                  <a:pathLst>
                    <a:path w="225" h="1">
                      <a:moveTo>
                        <a:pt x="224" y="0"/>
                      </a:moveTo>
                      <a:lnTo>
                        <a:pt x="0" y="0"/>
                      </a:lnTo>
                      <a:lnTo>
                        <a:pt x="224"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35" name="Freeform 7"/>
                <p:cNvSpPr>
                  <a:spLocks noChangeArrowheads="1"/>
                </p:cNvSpPr>
                <p:nvPr/>
              </p:nvSpPr>
              <p:spPr bwMode="auto">
                <a:xfrm>
                  <a:off x="2685" y="156"/>
                  <a:ext cx="220" cy="0"/>
                </a:xfrm>
                <a:custGeom>
                  <a:avLst/>
                  <a:gdLst>
                    <a:gd name="T0" fmla="*/ 167 w 225"/>
                    <a:gd name="T1" fmla="*/ 0 h 1"/>
                    <a:gd name="T2" fmla="*/ 0 w 225"/>
                    <a:gd name="T3" fmla="*/ 0 h 1"/>
                    <a:gd name="T4" fmla="*/ 167 w 225"/>
                    <a:gd name="T5" fmla="*/ 0 h 1"/>
                    <a:gd name="T6" fmla="*/ 0 60000 65536"/>
                    <a:gd name="T7" fmla="*/ 0 60000 65536"/>
                    <a:gd name="T8" fmla="*/ 0 60000 65536"/>
                  </a:gdLst>
                  <a:ahLst/>
                  <a:cxnLst>
                    <a:cxn ang="T6">
                      <a:pos x="T0" y="T1"/>
                    </a:cxn>
                    <a:cxn ang="T7">
                      <a:pos x="T2" y="T3"/>
                    </a:cxn>
                    <a:cxn ang="T8">
                      <a:pos x="T4" y="T5"/>
                    </a:cxn>
                  </a:cxnLst>
                  <a:rect l="0" t="0" r="r" b="b"/>
                  <a:pathLst>
                    <a:path w="225" h="1">
                      <a:moveTo>
                        <a:pt x="224" y="0"/>
                      </a:moveTo>
                      <a:lnTo>
                        <a:pt x="0" y="0"/>
                      </a:lnTo>
                      <a:lnTo>
                        <a:pt x="224"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grpSp>
          <p:sp>
            <p:nvSpPr>
              <p:cNvPr id="28" name="Freeform 5"/>
              <p:cNvSpPr>
                <a:spLocks noChangeArrowheads="1"/>
              </p:cNvSpPr>
              <p:nvPr/>
            </p:nvSpPr>
            <p:spPr bwMode="auto">
              <a:xfrm>
                <a:off x="1276" y="322"/>
                <a:ext cx="245" cy="0"/>
              </a:xfrm>
              <a:custGeom>
                <a:avLst/>
                <a:gdLst>
                  <a:gd name="T0" fmla="*/ 192 w 250"/>
                  <a:gd name="T1" fmla="*/ 0 h 1"/>
                  <a:gd name="T2" fmla="*/ 0 w 250"/>
                  <a:gd name="T3" fmla="*/ 0 h 1"/>
                  <a:gd name="T4" fmla="*/ 192 w 250"/>
                  <a:gd name="T5" fmla="*/ 0 h 1"/>
                  <a:gd name="T6" fmla="*/ 0 60000 65536"/>
                  <a:gd name="T7" fmla="*/ 0 60000 65536"/>
                  <a:gd name="T8" fmla="*/ 0 60000 65536"/>
                </a:gdLst>
                <a:ahLst/>
                <a:cxnLst>
                  <a:cxn ang="T6">
                    <a:pos x="T0" y="T1"/>
                  </a:cxn>
                  <a:cxn ang="T7">
                    <a:pos x="T2" y="T3"/>
                  </a:cxn>
                  <a:cxn ang="T8">
                    <a:pos x="T4" y="T5"/>
                  </a:cxn>
                </a:cxnLst>
                <a:rect l="0" t="0" r="r" b="b"/>
                <a:pathLst>
                  <a:path w="250" h="1">
                    <a:moveTo>
                      <a:pt x="249" y="0"/>
                    </a:moveTo>
                    <a:lnTo>
                      <a:pt x="0" y="0"/>
                    </a:lnTo>
                    <a:lnTo>
                      <a:pt x="249"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29" name="Freeform 4"/>
              <p:cNvSpPr>
                <a:spLocks noChangeArrowheads="1"/>
              </p:cNvSpPr>
              <p:nvPr/>
            </p:nvSpPr>
            <p:spPr bwMode="auto">
              <a:xfrm>
                <a:off x="1030" y="240"/>
                <a:ext cx="243" cy="0"/>
              </a:xfrm>
              <a:custGeom>
                <a:avLst/>
                <a:gdLst>
                  <a:gd name="T0" fmla="*/ 190 w 248"/>
                  <a:gd name="T1" fmla="*/ 0 h 1"/>
                  <a:gd name="T2" fmla="*/ 0 w 248"/>
                  <a:gd name="T3" fmla="*/ 0 h 1"/>
                  <a:gd name="T4" fmla="*/ 190 w 248"/>
                  <a:gd name="T5" fmla="*/ 0 h 1"/>
                  <a:gd name="T6" fmla="*/ 0 60000 65536"/>
                  <a:gd name="T7" fmla="*/ 0 60000 65536"/>
                  <a:gd name="T8" fmla="*/ 0 60000 65536"/>
                </a:gdLst>
                <a:ahLst/>
                <a:cxnLst>
                  <a:cxn ang="T6">
                    <a:pos x="T0" y="T1"/>
                  </a:cxn>
                  <a:cxn ang="T7">
                    <a:pos x="T2" y="T3"/>
                  </a:cxn>
                  <a:cxn ang="T8">
                    <a:pos x="T4" y="T5"/>
                  </a:cxn>
                </a:cxnLst>
                <a:rect l="0" t="0" r="r" b="b"/>
                <a:pathLst>
                  <a:path w="248" h="1">
                    <a:moveTo>
                      <a:pt x="247" y="0"/>
                    </a:moveTo>
                    <a:lnTo>
                      <a:pt x="0" y="0"/>
                    </a:lnTo>
                    <a:lnTo>
                      <a:pt x="247" y="0"/>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30" name="Freeform 3"/>
              <p:cNvSpPr>
                <a:spLocks noChangeArrowheads="1"/>
              </p:cNvSpPr>
              <p:nvPr/>
            </p:nvSpPr>
            <p:spPr bwMode="auto">
              <a:xfrm>
                <a:off x="780" y="156"/>
                <a:ext cx="245" cy="0"/>
              </a:xfrm>
              <a:custGeom>
                <a:avLst/>
                <a:gdLst>
                  <a:gd name="T0" fmla="*/ 192 w 250"/>
                  <a:gd name="T1" fmla="*/ 0 h 4"/>
                  <a:gd name="T2" fmla="*/ 0 w 250"/>
                  <a:gd name="T3" fmla="*/ 0 h 4"/>
                  <a:gd name="T4" fmla="*/ 192 w 250"/>
                  <a:gd name="T5" fmla="*/ 0 h 4"/>
                  <a:gd name="T6" fmla="*/ 0 60000 65536"/>
                  <a:gd name="T7" fmla="*/ 0 60000 65536"/>
                  <a:gd name="T8" fmla="*/ 0 60000 65536"/>
                </a:gdLst>
                <a:ahLst/>
                <a:cxnLst>
                  <a:cxn ang="T6">
                    <a:pos x="T0" y="T1"/>
                  </a:cxn>
                  <a:cxn ang="T7">
                    <a:pos x="T2" y="T3"/>
                  </a:cxn>
                  <a:cxn ang="T8">
                    <a:pos x="T4" y="T5"/>
                  </a:cxn>
                </a:cxnLst>
                <a:rect l="0" t="0" r="r" b="b"/>
                <a:pathLst>
                  <a:path w="250" h="4">
                    <a:moveTo>
                      <a:pt x="249" y="3"/>
                    </a:moveTo>
                    <a:lnTo>
                      <a:pt x="0" y="0"/>
                    </a:lnTo>
                    <a:lnTo>
                      <a:pt x="249" y="3"/>
                    </a:lnTo>
                  </a:path>
                </a:pathLst>
              </a:custGeom>
              <a:solidFill>
                <a:srgbClr val="EDD707"/>
              </a:solidFill>
              <a:ln w="12573">
                <a:solidFill>
                  <a:srgbClr val="0066CC"/>
                </a:solid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sp>
            <p:nvSpPr>
              <p:cNvPr id="31" name="Freeform 2"/>
              <p:cNvSpPr>
                <a:spLocks noChangeArrowheads="1"/>
              </p:cNvSpPr>
              <p:nvPr/>
            </p:nvSpPr>
            <p:spPr bwMode="auto">
              <a:xfrm>
                <a:off x="1675" y="48"/>
                <a:ext cx="343" cy="354"/>
              </a:xfrm>
              <a:custGeom>
                <a:avLst/>
                <a:gdLst>
                  <a:gd name="T0" fmla="*/ 88 w 363"/>
                  <a:gd name="T1" fmla="*/ 0 h 437"/>
                  <a:gd name="T2" fmla="*/ 56 w 363"/>
                  <a:gd name="T3" fmla="*/ 2 h 437"/>
                  <a:gd name="T4" fmla="*/ 41 w 363"/>
                  <a:gd name="T5" fmla="*/ 3 h 437"/>
                  <a:gd name="T6" fmla="*/ 43 w 363"/>
                  <a:gd name="T7" fmla="*/ 9 h 437"/>
                  <a:gd name="T8" fmla="*/ 73 w 363"/>
                  <a:gd name="T9" fmla="*/ 12 h 437"/>
                  <a:gd name="T10" fmla="*/ 75 w 363"/>
                  <a:gd name="T11" fmla="*/ 23 h 437"/>
                  <a:gd name="T12" fmla="*/ 15 w 363"/>
                  <a:gd name="T13" fmla="*/ 28 h 437"/>
                  <a:gd name="T14" fmla="*/ 161 w 363"/>
                  <a:gd name="T15" fmla="*/ 28 h 437"/>
                  <a:gd name="T16" fmla="*/ 99 w 363"/>
                  <a:gd name="T17" fmla="*/ 23 h 437"/>
                  <a:gd name="T18" fmla="*/ 99 w 363"/>
                  <a:gd name="T19" fmla="*/ 12 h 437"/>
                  <a:gd name="T20" fmla="*/ 132 w 363"/>
                  <a:gd name="T21" fmla="*/ 9 h 437"/>
                  <a:gd name="T22" fmla="*/ 132 w 363"/>
                  <a:gd name="T23" fmla="*/ 3 h 437"/>
                  <a:gd name="T24" fmla="*/ 117 w 363"/>
                  <a:gd name="T25" fmla="*/ 2 h 437"/>
                  <a:gd name="T26" fmla="*/ 88 w 363"/>
                  <a:gd name="T27" fmla="*/ 0 h 4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3" h="437">
                    <a:moveTo>
                      <a:pt x="183" y="0"/>
                    </a:moveTo>
                    <a:cubicBezTo>
                      <a:pt x="162" y="0"/>
                      <a:pt x="132" y="0"/>
                      <a:pt x="116" y="8"/>
                    </a:cubicBezTo>
                    <a:cubicBezTo>
                      <a:pt x="100" y="16"/>
                      <a:pt x="91" y="26"/>
                      <a:pt x="87" y="48"/>
                    </a:cubicBezTo>
                    <a:lnTo>
                      <a:pt x="90" y="141"/>
                    </a:lnTo>
                    <a:cubicBezTo>
                      <a:pt x="101" y="164"/>
                      <a:pt x="141" y="152"/>
                      <a:pt x="152" y="186"/>
                    </a:cubicBezTo>
                    <a:lnTo>
                      <a:pt x="156" y="345"/>
                    </a:lnTo>
                    <a:cubicBezTo>
                      <a:pt x="136" y="387"/>
                      <a:pt x="0" y="422"/>
                      <a:pt x="30" y="437"/>
                    </a:cubicBezTo>
                    <a:lnTo>
                      <a:pt x="334" y="437"/>
                    </a:lnTo>
                    <a:cubicBezTo>
                      <a:pt x="363" y="422"/>
                      <a:pt x="228" y="387"/>
                      <a:pt x="207" y="345"/>
                    </a:cubicBezTo>
                    <a:lnTo>
                      <a:pt x="208" y="186"/>
                    </a:lnTo>
                    <a:cubicBezTo>
                      <a:pt x="220" y="152"/>
                      <a:pt x="265" y="164"/>
                      <a:pt x="276" y="141"/>
                    </a:cubicBezTo>
                    <a:lnTo>
                      <a:pt x="276" y="48"/>
                    </a:lnTo>
                    <a:cubicBezTo>
                      <a:pt x="271" y="26"/>
                      <a:pt x="260" y="16"/>
                      <a:pt x="245" y="8"/>
                    </a:cubicBezTo>
                    <a:cubicBezTo>
                      <a:pt x="230" y="0"/>
                      <a:pt x="205" y="0"/>
                      <a:pt x="183" y="0"/>
                    </a:cubicBezTo>
                    <a:close/>
                  </a:path>
                </a:pathLst>
              </a:custGeom>
              <a:solidFill>
                <a:srgbClr val="F8D43C"/>
              </a:solidFill>
              <a:ln w="12573">
                <a:solidFill>
                  <a:srgbClr val="0066CC"/>
                </a:solidFill>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black"/>
                  </a:solidFill>
                  <a:effectLst/>
                  <a:uLnTx/>
                  <a:uFillTx/>
                  <a:latin typeface="Palatino Linotype" panose="02040502050505030304"/>
                  <a:ea typeface="+mn-ea"/>
                  <a:cs typeface="+mn-cs"/>
                </a:endParaRPr>
              </a:p>
            </p:txBody>
          </p:sp>
        </p:grpSp>
        <p:sp>
          <p:nvSpPr>
            <p:cNvPr id="25" name="Rectangle 18"/>
            <p:cNvSpPr>
              <a:spLocks noChangeArrowheads="1"/>
            </p:cNvSpPr>
            <p:nvPr/>
          </p:nvSpPr>
          <p:spPr bwMode="auto">
            <a:xfrm>
              <a:off x="6492543" y="3913015"/>
              <a:ext cx="4460602" cy="33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defTabSz="914400">
                <a:spcBef>
                  <a:spcPct val="0"/>
                </a:spcBef>
                <a:buNone/>
                <a:defRPr/>
              </a:pPr>
              <a:r>
                <a:rPr lang="en-US" altLang="bg-BG" sz="16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NATIONAL RAILWAY</a:t>
              </a:r>
              <a:br>
                <a:rPr lang="en-US" altLang="bg-BG" sz="16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altLang="bg-BG" sz="16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INFRASTRUCTURE COMPANY</a:t>
              </a:r>
              <a:endParaRPr lang="en-US" altLang="bg-BG" sz="1600"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Title 3">
            <a:extLst>
              <a:ext uri="{FF2B5EF4-FFF2-40B4-BE49-F238E27FC236}">
                <a16:creationId xmlns:a16="http://schemas.microsoft.com/office/drawing/2014/main" id="{3BF43AF2-A896-45F0-BF7C-59950A82FBA2}"/>
              </a:ext>
            </a:extLst>
          </p:cNvPr>
          <p:cNvSpPr txBox="1">
            <a:spLocks/>
          </p:cNvSpPr>
          <p:nvPr/>
        </p:nvSpPr>
        <p:spPr>
          <a:xfrm>
            <a:off x="2446784" y="2033544"/>
            <a:ext cx="7566208" cy="997063"/>
          </a:xfrm>
          <a:prstGeom prst="rect">
            <a:avLst/>
          </a:prstGeom>
          <a:noFill/>
          <a:ln>
            <a:noFill/>
          </a:ln>
        </p:spPr>
        <p:txBody>
          <a:bodyPr vert="horz" lIns="0" tIns="0" rIns="18288" bIns="0" anchor="b">
            <a:noAutofit/>
            <a:scene3d>
              <a:camera prst="orthographicFront"/>
              <a:lightRig rig="freezing" dir="t">
                <a:rot lat="0" lon="0" rev="5640000"/>
              </a:lightRig>
            </a:scene3d>
            <a:sp3d prstMaterial="flat">
              <a:contourClr>
                <a:schemeClr val="tx2"/>
              </a:contourClr>
            </a:sp3d>
          </a:bodyPr>
          <a:lstStyle>
            <a:defPPr>
              <a:defRPr lang="bg-BG"/>
            </a:defPPr>
            <a:lvl1pPr algn="ctr">
              <a:spcBef>
                <a:spcPts val="600"/>
              </a:spcBef>
              <a:buNone/>
              <a:defRPr kumimoji="0" sz="3000" b="1">
                <a:ln>
                  <a:noFill/>
                </a:ln>
                <a:solidFill>
                  <a:schemeClr val="bg1"/>
                </a:solidFill>
                <a:effectLst/>
                <a:latin typeface="Times New Roman" panose="02020603050405020304" pitchFamily="18" charset="0"/>
                <a:ea typeface="+mj-ea"/>
                <a:cs typeface="Times New Roman" panose="02020603050405020304" pitchFamily="18" charset="0"/>
              </a:defRPr>
            </a:lvl1pPr>
          </a:lstStyle>
          <a:p>
            <a:r>
              <a:rPr lang="en-US" dirty="0">
                <a:effectLst>
                  <a:outerShdw blurRad="38100" dist="38100" dir="2700000" algn="tl">
                    <a:srgbClr val="000000">
                      <a:alpha val="43137"/>
                    </a:srgbClr>
                  </a:outerShdw>
                </a:effectLst>
              </a:rPr>
              <a:t>Integrated Intelligent Transport Systems and digitalization at NRIC</a:t>
            </a:r>
          </a:p>
        </p:txBody>
      </p:sp>
    </p:spTree>
    <p:extLst>
      <p:ext uri="{BB962C8B-B14F-4D97-AF65-F5344CB8AC3E}">
        <p14:creationId xmlns:p14="http://schemas.microsoft.com/office/powerpoint/2010/main" val="634879105"/>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2E7602-F6BA-45F6-86F5-EDCDC9DB03CD}"/>
              </a:ext>
            </a:extLst>
          </p:cNvPr>
          <p:cNvSpPr/>
          <p:nvPr/>
        </p:nvSpPr>
        <p:spPr>
          <a:xfrm>
            <a:off x="3258249" y="217925"/>
            <a:ext cx="4856351" cy="707886"/>
          </a:xfrm>
          <a:prstGeom prst="rect">
            <a:avLst/>
          </a:prstGeom>
        </p:spPr>
        <p:txBody>
          <a:bodyPr wrap="square">
            <a:spAutoFit/>
          </a:bodyPr>
          <a:lstStyle/>
          <a:p>
            <a:pPr marL="72000" algn="ctr" eaLnBrk="0" fontAlgn="base" hangingPunct="0">
              <a:spcBef>
                <a:spcPts val="600"/>
              </a:spcBef>
              <a:spcAft>
                <a:spcPts val="600"/>
              </a:spcAft>
              <a:buClr>
                <a:srgbClr val="006666"/>
              </a:buClr>
              <a:defRPr/>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Integrated Intelligent Transport Systems and digitalization at NRIC</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C89528F-1555-4679-BEAF-314210D2E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891" y="3186961"/>
            <a:ext cx="3848361" cy="337543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E53EC3F3-5EF8-459C-BDE7-325D28049FAE}"/>
              </a:ext>
            </a:extLst>
          </p:cNvPr>
          <p:cNvPicPr>
            <a:picLocks noChangeAspect="1"/>
          </p:cNvPicPr>
          <p:nvPr/>
        </p:nvPicPr>
        <p:blipFill rotWithShape="1">
          <a:blip r:embed="rId4">
            <a:extLst>
              <a:ext uri="{28A0092B-C50C-407E-A947-70E740481C1C}">
                <a14:useLocalDpi xmlns:a14="http://schemas.microsoft.com/office/drawing/2010/main" val="0"/>
              </a:ext>
            </a:extLst>
          </a:blip>
          <a:srcRect b="7311"/>
          <a:stretch/>
        </p:blipFill>
        <p:spPr>
          <a:xfrm>
            <a:off x="6299924" y="3186961"/>
            <a:ext cx="4869960" cy="3334342"/>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D4128AEB-0429-447E-9A06-CDA2C81A421B}"/>
              </a:ext>
            </a:extLst>
          </p:cNvPr>
          <p:cNvSpPr/>
          <p:nvPr/>
        </p:nvSpPr>
        <p:spPr>
          <a:xfrm>
            <a:off x="616955" y="1060549"/>
            <a:ext cx="11365938" cy="1856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ERTMS has two basic components:</a:t>
            </a:r>
            <a:br>
              <a:rPr lang="en-US"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71450" indent="-171450" fontAlgn="base">
              <a:spcBef>
                <a:spcPct val="0"/>
              </a:spcBef>
              <a:spcAft>
                <a:spcPct val="0"/>
              </a:spcAft>
              <a:buFont typeface="Wingdings" panose="05000000000000000000" pitchFamily="2" charset="2"/>
              <a:buChar char="Ø"/>
            </a:pPr>
            <a:r>
              <a:rPr lang="en-US" sz="1200" b="1" dirty="0">
                <a:solidFill>
                  <a:schemeClr val="accent4"/>
                </a:solidFill>
                <a:latin typeface="Times New Roman" panose="02020603050405020304" pitchFamily="18" charset="0"/>
                <a:cs typeface="Times New Roman" panose="02020603050405020304" pitchFamily="18" charset="0"/>
              </a:rPr>
              <a:t>ETCS, the European Train Control System</a:t>
            </a:r>
            <a:r>
              <a:rPr lang="en-US" sz="1200" dirty="0">
                <a:solidFill>
                  <a:prstClr val="white"/>
                </a:solidFill>
                <a:latin typeface="Times New Roman" panose="02020603050405020304" pitchFamily="18" charset="0"/>
                <a:cs typeface="Times New Roman" panose="02020603050405020304" pitchFamily="18" charset="0"/>
              </a:rPr>
              <a:t>, is an automatic train protection system (ATP) to replace the existing national ATP-systems;</a:t>
            </a:r>
          </a:p>
          <a:p>
            <a:pPr marL="171450" indent="-171450" fontAlgn="base">
              <a:spcBef>
                <a:spcPct val="0"/>
              </a:spcBef>
              <a:spcAft>
                <a:spcPct val="0"/>
              </a:spcAft>
              <a:buFont typeface="Wingdings" panose="05000000000000000000" pitchFamily="2" charset="2"/>
              <a:buChar char="Ø"/>
            </a:pPr>
            <a:endParaRPr lang="en-US" sz="1200" dirty="0">
              <a:solidFill>
                <a:prstClr val="white"/>
              </a:solidFill>
              <a:latin typeface="Times New Roman" panose="02020603050405020304" pitchFamily="18" charset="0"/>
              <a:cs typeface="Times New Roman" panose="02020603050405020304" pitchFamily="18" charset="0"/>
            </a:endParaRPr>
          </a:p>
          <a:p>
            <a:pPr marL="171450" indent="-171450" fontAlgn="base">
              <a:spcBef>
                <a:spcPct val="0"/>
              </a:spcBef>
              <a:spcAft>
                <a:spcPct val="0"/>
              </a:spcAft>
              <a:buFont typeface="Wingdings" panose="05000000000000000000" pitchFamily="2" charset="2"/>
              <a:buChar char="Ø"/>
            </a:pPr>
            <a:r>
              <a:rPr lang="en-US" sz="1200" b="1" dirty="0">
                <a:solidFill>
                  <a:schemeClr val="accent4"/>
                </a:solidFill>
                <a:latin typeface="Times New Roman" panose="02020603050405020304" pitchFamily="18" charset="0"/>
                <a:cs typeface="Times New Roman" panose="02020603050405020304" pitchFamily="18" charset="0"/>
              </a:rPr>
              <a:t>GSM-R</a:t>
            </a:r>
            <a:r>
              <a:rPr lang="en-US" sz="1200" dirty="0">
                <a:solidFill>
                  <a:prstClr val="white"/>
                </a:solidFill>
                <a:latin typeface="Times New Roman" panose="02020603050405020304" pitchFamily="18" charset="0"/>
                <a:cs typeface="Times New Roman" panose="02020603050405020304" pitchFamily="18" charset="0"/>
              </a:rPr>
              <a:t>, a radio system for providing voice and data communication between the track and the train, based on standard GSM using frequencies specifically reserved for rail application with certain specific and advanced functions.</a:t>
            </a:r>
          </a:p>
          <a:p>
            <a:pPr fontAlgn="base">
              <a:spcBef>
                <a:spcPct val="0"/>
              </a:spcBef>
              <a:spcAft>
                <a:spcPct val="0"/>
              </a:spcAft>
            </a:pPr>
            <a:endParaRPr lang="en-US" sz="1200" dirty="0">
              <a:solidFill>
                <a:prstClr val="white"/>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sz="1200" b="1" dirty="0">
                <a:solidFill>
                  <a:srgbClr val="FFC000"/>
                </a:solidFill>
                <a:latin typeface="Times New Roman" panose="02020603050405020304" pitchFamily="18" charset="0"/>
                <a:cs typeface="Times New Roman" panose="02020603050405020304" pitchFamily="18" charset="0"/>
              </a:rPr>
              <a:t>ERTMS </a:t>
            </a:r>
            <a:r>
              <a:rPr lang="en-US" sz="1200" dirty="0">
                <a:solidFill>
                  <a:prstClr val="white"/>
                </a:solidFill>
                <a:latin typeface="Times New Roman" panose="02020603050405020304" pitchFamily="18" charset="0"/>
                <a:cs typeface="Times New Roman" panose="02020603050405020304" pitchFamily="18" charset="0"/>
              </a:rPr>
              <a:t>aims at replacing the different national train control and command systems in Europe. The deployment of ERTMS will enable the creation of a seamless European railway system and increase European railway's competitiveness.</a:t>
            </a:r>
            <a:endParaRPr lang="bg-BG" sz="1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25671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2000"/>
                                        <p:tgtEl>
                                          <p:spTgt spid="7"/>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Effect transition="in" filter="fade">
                                      <p:cBhvr>
                                        <p:cTn id="16" dur="2000"/>
                                        <p:tgtEl>
                                          <p:spTgt spid="3"/>
                                        </p:tgtEl>
                                      </p:cBhvr>
                                    </p:animEffect>
                                  </p:childTnLst>
                                </p:cTn>
                              </p:par>
                            </p:childTnLst>
                          </p:cTn>
                        </p:par>
                        <p:par>
                          <p:cTn id="17" fill="hold">
                            <p:stCondLst>
                              <p:cond delay="40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2000" fill="hold"/>
                                        <p:tgtEl>
                                          <p:spTgt spid="6"/>
                                        </p:tgtEl>
                                        <p:attrNameLst>
                                          <p:attrName>ppt_w</p:attrName>
                                        </p:attrNameLst>
                                      </p:cBhvr>
                                      <p:tavLst>
                                        <p:tav tm="0">
                                          <p:val>
                                            <p:fltVal val="0"/>
                                          </p:val>
                                        </p:tav>
                                        <p:tav tm="100000">
                                          <p:val>
                                            <p:strVal val="#ppt_w"/>
                                          </p:val>
                                        </p:tav>
                                      </p:tavLst>
                                    </p:anim>
                                    <p:anim calcmode="lin" valueType="num">
                                      <p:cBhvr>
                                        <p:cTn id="21" dur="2000" fill="hold"/>
                                        <p:tgtEl>
                                          <p:spTgt spid="6"/>
                                        </p:tgtEl>
                                        <p:attrNameLst>
                                          <p:attrName>ppt_h</p:attrName>
                                        </p:attrNameLst>
                                      </p:cBhvr>
                                      <p:tavLst>
                                        <p:tav tm="0">
                                          <p:val>
                                            <p:fltVal val="0"/>
                                          </p:val>
                                        </p:tav>
                                        <p:tav tm="100000">
                                          <p:val>
                                            <p:strVal val="#ppt_h"/>
                                          </p:val>
                                        </p:tav>
                                      </p:tavLst>
                                    </p:anim>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2E7602-F6BA-45F6-86F5-EDCDC9DB03CD}"/>
              </a:ext>
            </a:extLst>
          </p:cNvPr>
          <p:cNvSpPr/>
          <p:nvPr/>
        </p:nvSpPr>
        <p:spPr>
          <a:xfrm>
            <a:off x="3182048" y="127606"/>
            <a:ext cx="4856351" cy="707886"/>
          </a:xfrm>
          <a:prstGeom prst="rect">
            <a:avLst/>
          </a:prstGeom>
        </p:spPr>
        <p:txBody>
          <a:bodyPr wrap="square">
            <a:spAutoFit/>
          </a:bodyPr>
          <a:lstStyle/>
          <a:p>
            <a:pPr marL="72000" algn="ctr" eaLnBrk="0" fontAlgn="base" hangingPunct="0">
              <a:spcBef>
                <a:spcPts val="600"/>
              </a:spcBef>
              <a:spcAft>
                <a:spcPts val="600"/>
              </a:spcAft>
              <a:buClr>
                <a:srgbClr val="006666"/>
              </a:buClr>
              <a:defRPr/>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Integrated Intelligent Transport Systems and digitalization at NRIC</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4128AEB-0429-447E-9A06-CDA2C81A421B}"/>
              </a:ext>
            </a:extLst>
          </p:cNvPr>
          <p:cNvSpPr/>
          <p:nvPr/>
        </p:nvSpPr>
        <p:spPr>
          <a:xfrm>
            <a:off x="539646" y="1410578"/>
            <a:ext cx="5284803" cy="4647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ERTMS brings considerable advantages:</a:t>
            </a:r>
          </a:p>
          <a:p>
            <a:pPr fontAlgn="base">
              <a:spcBef>
                <a:spcPct val="0"/>
              </a:spcBef>
              <a:spcAft>
                <a:spcPct val="0"/>
              </a:spcAft>
            </a:pPr>
            <a:endParaRPr lang="en-US"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85750" indent="-285750" fontAlgn="base">
              <a:spcBef>
                <a:spcPct val="0"/>
              </a:spcBef>
              <a:spcAft>
                <a:spcPct val="0"/>
              </a:spcAft>
              <a:buFont typeface="Wingdings" panose="05000000000000000000" pitchFamily="2" charset="2"/>
              <a:buChar char="ü"/>
            </a:pPr>
            <a:r>
              <a:rPr lang="en-US" sz="1600" dirty="0">
                <a:solidFill>
                  <a:schemeClr val="bg1"/>
                </a:solidFill>
                <a:latin typeface="Times New Roman" panose="02020603050405020304" pitchFamily="18" charset="0"/>
                <a:cs typeface="Times New Roman" panose="02020603050405020304" pitchFamily="18" charset="0"/>
              </a:rPr>
              <a:t>Increased capacity</a:t>
            </a:r>
          </a:p>
          <a:p>
            <a:pPr marL="285750" indent="-285750" fontAlgn="base">
              <a:spcBef>
                <a:spcPct val="0"/>
              </a:spcBef>
              <a:spcAft>
                <a:spcPct val="0"/>
              </a:spcAft>
              <a:buFont typeface="Wingdings" panose="05000000000000000000" pitchFamily="2" charset="2"/>
              <a:buChar char="ü"/>
            </a:pPr>
            <a:r>
              <a:rPr lang="en-US" sz="1600" dirty="0">
                <a:solidFill>
                  <a:schemeClr val="bg1"/>
                </a:solidFill>
                <a:latin typeface="Times New Roman" panose="02020603050405020304" pitchFamily="18" charset="0"/>
                <a:cs typeface="Times New Roman" panose="02020603050405020304" pitchFamily="18" charset="0"/>
              </a:rPr>
              <a:t>Higher reliability rates</a:t>
            </a:r>
          </a:p>
          <a:p>
            <a:pPr marL="285750" indent="-285750" fontAlgn="base">
              <a:spcBef>
                <a:spcPct val="0"/>
              </a:spcBef>
              <a:spcAft>
                <a:spcPct val="0"/>
              </a:spcAft>
              <a:buFont typeface="Wingdings" panose="05000000000000000000" pitchFamily="2" charset="2"/>
              <a:buChar char="ü"/>
            </a:pPr>
            <a:r>
              <a:rPr lang="en-US" sz="1600" dirty="0">
                <a:solidFill>
                  <a:schemeClr val="bg1"/>
                </a:solidFill>
                <a:latin typeface="Times New Roman" panose="02020603050405020304" pitchFamily="18" charset="0"/>
                <a:cs typeface="Times New Roman" panose="02020603050405020304" pitchFamily="18" charset="0"/>
              </a:rPr>
              <a:t>Open supply market</a:t>
            </a:r>
          </a:p>
          <a:p>
            <a:pPr marL="285750" indent="-285750" fontAlgn="base">
              <a:spcBef>
                <a:spcPct val="0"/>
              </a:spcBef>
              <a:spcAft>
                <a:spcPct val="0"/>
              </a:spcAft>
              <a:buFont typeface="Wingdings" panose="05000000000000000000" pitchFamily="2" charset="2"/>
              <a:buChar char="ü"/>
            </a:pPr>
            <a:r>
              <a:rPr lang="en-US" sz="1600" dirty="0">
                <a:solidFill>
                  <a:schemeClr val="bg1"/>
                </a:solidFill>
                <a:latin typeface="Times New Roman" panose="02020603050405020304" pitchFamily="18" charset="0"/>
                <a:cs typeface="Times New Roman" panose="02020603050405020304" pitchFamily="18" charset="0"/>
              </a:rPr>
              <a:t>Improved safety</a:t>
            </a:r>
          </a:p>
          <a:p>
            <a:pPr fontAlgn="base">
              <a:spcBef>
                <a:spcPct val="0"/>
              </a:spcBef>
              <a:spcAft>
                <a:spcPct val="0"/>
              </a:spcAft>
            </a:pPr>
            <a:endParaRPr lang="en-US" sz="1600" dirty="0">
              <a:solidFill>
                <a:schemeClr val="bg1"/>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does Europe need ERTMS?</a:t>
            </a:r>
          </a:p>
          <a:p>
            <a:pPr fontAlgn="base">
              <a:spcBef>
                <a:spcPct val="0"/>
              </a:spcBef>
              <a:spcAft>
                <a:spcPct val="0"/>
              </a:spcAft>
            </a:pPr>
            <a:endParaRPr lang="en-US"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fontAlgn="base">
              <a:spcBef>
                <a:spcPct val="0"/>
              </a:spcBef>
              <a:spcAft>
                <a:spcPct val="0"/>
              </a:spcAft>
            </a:pPr>
            <a:r>
              <a:rPr lang="en-US" sz="1600" dirty="0">
                <a:solidFill>
                  <a:schemeClr val="bg1"/>
                </a:solidFill>
                <a:latin typeface="Times New Roman" panose="02020603050405020304" pitchFamily="18" charset="0"/>
                <a:cs typeface="Times New Roman" panose="02020603050405020304" pitchFamily="18" charset="0"/>
              </a:rPr>
              <a:t>Currently there are more than 20 train control systems across the European Union. Each train used by a national rail company has to be equipped with at least one system but sometimes more, just to be able to run safely within that one country. Each system is stand-alone and non-interoperable, and therefore requires extensive integration, engineering effort, raising total delivery costs for cross-border traffic. This restricts competition and hampers the competitiveness of the European rail sector vis-à-vis road transport by creating technical barriers to international journeys. </a:t>
            </a:r>
            <a:br>
              <a:rPr lang="en-US"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bg-BG" sz="1200" dirty="0">
              <a:solidFill>
                <a:prstClr val="white"/>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51B4CE8-83F2-4AE6-B9C5-C0DA85B8B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460" y="887248"/>
            <a:ext cx="4008185" cy="2926221"/>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E95E6B6F-EBEE-4C92-A40C-43CFB7E42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399" y="3927172"/>
            <a:ext cx="3965169" cy="28032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410525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2000"/>
                                        <p:tgtEl>
                                          <p:spTgt spid="7"/>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childTnLst>
                                </p:cTn>
                              </p:par>
                            </p:childTnLst>
                          </p:cTn>
                        </p:par>
                        <p:par>
                          <p:cTn id="17" fill="hold">
                            <p:stCondLst>
                              <p:cond delay="40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2000" fill="hold"/>
                                        <p:tgtEl>
                                          <p:spTgt spid="9"/>
                                        </p:tgtEl>
                                        <p:attrNameLst>
                                          <p:attrName>ppt_w</p:attrName>
                                        </p:attrNameLst>
                                      </p:cBhvr>
                                      <p:tavLst>
                                        <p:tav tm="0">
                                          <p:val>
                                            <p:fltVal val="0"/>
                                          </p:val>
                                        </p:tav>
                                        <p:tav tm="100000">
                                          <p:val>
                                            <p:strVal val="#ppt_w"/>
                                          </p:val>
                                        </p:tav>
                                      </p:tavLst>
                                    </p:anim>
                                    <p:anim calcmode="lin" valueType="num">
                                      <p:cBhvr>
                                        <p:cTn id="21" dur="2000" fill="hold"/>
                                        <p:tgtEl>
                                          <p:spTgt spid="9"/>
                                        </p:tgtEl>
                                        <p:attrNameLst>
                                          <p:attrName>ppt_h</p:attrName>
                                        </p:attrNameLst>
                                      </p:cBhvr>
                                      <p:tavLst>
                                        <p:tav tm="0">
                                          <p:val>
                                            <p:fltVal val="0"/>
                                          </p:val>
                                        </p:tav>
                                        <p:tav tm="100000">
                                          <p:val>
                                            <p:strVal val="#ppt_h"/>
                                          </p:val>
                                        </p:tav>
                                      </p:tavLst>
                                    </p:anim>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2E7602-F6BA-45F6-86F5-EDCDC9DB03CD}"/>
              </a:ext>
            </a:extLst>
          </p:cNvPr>
          <p:cNvSpPr/>
          <p:nvPr/>
        </p:nvSpPr>
        <p:spPr>
          <a:xfrm>
            <a:off x="3205799" y="481549"/>
            <a:ext cx="4856351" cy="707886"/>
          </a:xfrm>
          <a:prstGeom prst="rect">
            <a:avLst/>
          </a:prstGeom>
        </p:spPr>
        <p:txBody>
          <a:bodyPr wrap="square">
            <a:spAutoFit/>
          </a:bodyPr>
          <a:lstStyle/>
          <a:p>
            <a:pPr marL="72000" algn="ctr" eaLnBrk="0" fontAlgn="base" hangingPunct="0">
              <a:spcBef>
                <a:spcPts val="600"/>
              </a:spcBef>
              <a:spcAft>
                <a:spcPts val="600"/>
              </a:spcAft>
              <a:buClr>
                <a:srgbClr val="006666"/>
              </a:buClr>
              <a:defRPr/>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Integrated Intelligent Transport Systems and digitalization at NRIC</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4128AEB-0429-447E-9A06-CDA2C81A421B}"/>
              </a:ext>
            </a:extLst>
          </p:cNvPr>
          <p:cNvSpPr/>
          <p:nvPr/>
        </p:nvSpPr>
        <p:spPr>
          <a:xfrm>
            <a:off x="196445" y="481549"/>
            <a:ext cx="11799109" cy="6141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ERTMS development in Bulgaria</a:t>
            </a:r>
          </a:p>
          <a:p>
            <a:pPr fontAlgn="base">
              <a:spcBef>
                <a:spcPct val="0"/>
              </a:spcBef>
              <a:spcAft>
                <a:spcPct val="0"/>
              </a:spcAft>
            </a:pPr>
            <a:endParaRPr lang="en-US"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85750" indent="-285750" fontAlgn="base">
              <a:spcBef>
                <a:spcPct val="0"/>
              </a:spcBef>
              <a:spcAft>
                <a:spcPct val="0"/>
              </a:spcAft>
              <a:buFont typeface="Wingdings" panose="05000000000000000000" pitchFamily="2" charset="2"/>
              <a:buChar char="ü"/>
            </a:pPr>
            <a:r>
              <a:rPr lang="en-US" sz="1600" dirty="0">
                <a:solidFill>
                  <a:schemeClr val="bg1"/>
                </a:solidFill>
                <a:latin typeface="Times New Roman" panose="02020603050405020304" pitchFamily="18" charset="0"/>
                <a:cs typeface="Times New Roman" panose="02020603050405020304" pitchFamily="18" charset="0"/>
              </a:rPr>
              <a:t>Railway sections </a:t>
            </a:r>
            <a:r>
              <a:rPr lang="en-US" sz="1600" b="1" dirty="0">
                <a:solidFill>
                  <a:srgbClr val="FFC000"/>
                </a:solidFill>
                <a:latin typeface="Times New Roman" panose="02020603050405020304" pitchFamily="18" charset="0"/>
                <a:cs typeface="Times New Roman" panose="02020603050405020304" pitchFamily="18" charset="0"/>
              </a:rPr>
              <a:t>Sofia</a:t>
            </a:r>
            <a:r>
              <a:rPr lang="bg-BG" sz="1600" b="1" dirty="0">
                <a:solidFill>
                  <a:srgbClr val="FFC000"/>
                </a:solidFill>
                <a:latin typeface="Times New Roman" panose="02020603050405020304" pitchFamily="18" charset="0"/>
                <a:cs typeface="Times New Roman" panose="02020603050405020304" pitchFamily="18" charset="0"/>
              </a:rPr>
              <a:t> – </a:t>
            </a:r>
            <a:r>
              <a:rPr lang="en-US" sz="1600" b="1" dirty="0">
                <a:solidFill>
                  <a:srgbClr val="FFC000"/>
                </a:solidFill>
                <a:latin typeface="Times New Roman" panose="02020603050405020304" pitchFamily="18" charset="0"/>
                <a:cs typeface="Times New Roman" panose="02020603050405020304" pitchFamily="18" charset="0"/>
              </a:rPr>
              <a:t>Septemvri and</a:t>
            </a:r>
            <a:r>
              <a:rPr lang="bg-BG" sz="1600" b="1" dirty="0">
                <a:solidFill>
                  <a:srgbClr val="FFC000"/>
                </a:solidFill>
                <a:latin typeface="Times New Roman" panose="02020603050405020304" pitchFamily="18" charset="0"/>
                <a:cs typeface="Times New Roman" panose="02020603050405020304" pitchFamily="18" charset="0"/>
              </a:rPr>
              <a:t> </a:t>
            </a:r>
            <a:r>
              <a:rPr lang="en-GB" sz="1600" b="1" dirty="0">
                <a:solidFill>
                  <a:srgbClr val="FFC000"/>
                </a:solidFill>
                <a:latin typeface="Times New Roman" panose="02020603050405020304" pitchFamily="18" charset="0"/>
                <a:cs typeface="Times New Roman" panose="02020603050405020304" pitchFamily="18" charset="0"/>
              </a:rPr>
              <a:t>Plovdiv - Stara Zagora sections - </a:t>
            </a:r>
            <a:r>
              <a:rPr lang="en-GB" sz="1600" dirty="0">
                <a:solidFill>
                  <a:schemeClr val="bg1"/>
                </a:solidFill>
                <a:latin typeface="Times New Roman" panose="02020603050405020304" pitchFamily="18" charset="0"/>
                <a:cs typeface="Times New Roman" panose="02020603050405020304" pitchFamily="18" charset="0"/>
              </a:rPr>
              <a:t>equipped with the EBICAB - 700 system (TSI CCS Annex B) - linear length 184 km</a:t>
            </a:r>
            <a:r>
              <a:rPr lang="en-US" sz="1600" b="1" dirty="0">
                <a:solidFill>
                  <a:srgbClr val="FFC000"/>
                </a:solidFill>
                <a:latin typeface="Times New Roman" panose="02020603050405020304" pitchFamily="18" charset="0"/>
                <a:cs typeface="Times New Roman" panose="02020603050405020304" pitchFamily="18" charset="0"/>
              </a:rPr>
              <a:t>;</a:t>
            </a:r>
          </a:p>
          <a:p>
            <a:pPr marL="285750" indent="-285750" fontAlgn="base">
              <a:spcBef>
                <a:spcPct val="0"/>
              </a:spcBef>
              <a:spcAft>
                <a:spcPct val="0"/>
              </a:spcAft>
              <a:buFont typeface="Wingdings" panose="05000000000000000000" pitchFamily="2" charset="2"/>
              <a:buChar char="ü"/>
            </a:pPr>
            <a:r>
              <a:rPr lang="en-US" sz="1600" dirty="0">
                <a:solidFill>
                  <a:schemeClr val="bg1"/>
                </a:solidFill>
                <a:latin typeface="Times New Roman" panose="02020603050405020304" pitchFamily="18" charset="0"/>
                <a:cs typeface="Times New Roman" panose="02020603050405020304" pitchFamily="18" charset="0"/>
              </a:rPr>
              <a:t>Railway sections</a:t>
            </a:r>
            <a:r>
              <a:rPr lang="ru-RU" sz="1600" dirty="0">
                <a:solidFill>
                  <a:schemeClr val="bg1"/>
                </a:solidFill>
                <a:latin typeface="Times New Roman" panose="02020603050405020304" pitchFamily="18" charset="0"/>
                <a:cs typeface="Times New Roman" panose="02020603050405020304" pitchFamily="18" charset="0"/>
              </a:rPr>
              <a:t> </a:t>
            </a:r>
            <a:r>
              <a:rPr lang="en-US" sz="1600" b="1" dirty="0">
                <a:solidFill>
                  <a:srgbClr val="FFC000"/>
                </a:solidFill>
                <a:latin typeface="Times New Roman" panose="02020603050405020304" pitchFamily="18" charset="0"/>
                <a:cs typeface="Times New Roman" panose="02020603050405020304" pitchFamily="18" charset="0"/>
              </a:rPr>
              <a:t>Plovdiv node and Stara Zagora – Burgas </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equipped with ETCS Level 1 (SRS ver. 1.2.0 / 1998) - linear length 233 km;</a:t>
            </a:r>
          </a:p>
          <a:p>
            <a:pPr marL="285750" indent="-285750" fontAlgn="base">
              <a:spcBef>
                <a:spcPct val="0"/>
              </a:spcBef>
              <a:spcAft>
                <a:spcPct val="0"/>
              </a:spcAft>
              <a:buFont typeface="Wingdings" panose="05000000000000000000" pitchFamily="2" charset="2"/>
              <a:buChar char="ü"/>
            </a:pPr>
            <a:r>
              <a:rPr lang="en-US" sz="1600" dirty="0">
                <a:solidFill>
                  <a:schemeClr val="bg1"/>
                </a:solidFill>
                <a:latin typeface="Times New Roman" panose="02020603050405020304" pitchFamily="18" charset="0"/>
                <a:cs typeface="Times New Roman" panose="02020603050405020304" pitchFamily="18" charset="0"/>
              </a:rPr>
              <a:t>Railway section</a:t>
            </a:r>
            <a:r>
              <a:rPr lang="ru-RU" sz="1600" dirty="0">
                <a:solidFill>
                  <a:schemeClr val="bg1"/>
                </a:solidFill>
                <a:latin typeface="Times New Roman" panose="02020603050405020304" pitchFamily="18" charset="0"/>
                <a:cs typeface="Times New Roman" panose="02020603050405020304" pitchFamily="18" charset="0"/>
              </a:rPr>
              <a:t> </a:t>
            </a:r>
            <a:r>
              <a:rPr lang="en-US" sz="1600" b="1" dirty="0">
                <a:solidFill>
                  <a:srgbClr val="FFC000"/>
                </a:solidFill>
                <a:latin typeface="Times New Roman" panose="02020603050405020304" pitchFamily="18" charset="0"/>
                <a:cs typeface="Times New Roman" panose="02020603050405020304" pitchFamily="18" charset="0"/>
              </a:rPr>
              <a:t>Plovdiv</a:t>
            </a:r>
            <a:r>
              <a:rPr lang="ru-RU" sz="1600" b="1" dirty="0">
                <a:solidFill>
                  <a:srgbClr val="FFC000"/>
                </a:solidFill>
                <a:latin typeface="Times New Roman" panose="02020603050405020304" pitchFamily="18" charset="0"/>
                <a:cs typeface="Times New Roman" panose="02020603050405020304" pitchFamily="18" charset="0"/>
              </a:rPr>
              <a:t> – </a:t>
            </a:r>
            <a:r>
              <a:rPr lang="en-US" sz="1600" b="1" dirty="0">
                <a:solidFill>
                  <a:srgbClr val="FFC000"/>
                </a:solidFill>
                <a:latin typeface="Times New Roman" panose="02020603050405020304" pitchFamily="18" charset="0"/>
                <a:cs typeface="Times New Roman" panose="02020603050405020304" pitchFamily="18" charset="0"/>
              </a:rPr>
              <a:t>Svilengrad</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 equipped with ETCS Level 1 (SRS ver. 2.3.0d) and GSM-R for voice communication - 143 km;</a:t>
            </a:r>
          </a:p>
          <a:p>
            <a:pPr marL="285750" indent="-285750" fontAlgn="base">
              <a:spcBef>
                <a:spcPct val="0"/>
              </a:spcBef>
              <a:spcAft>
                <a:spcPct val="0"/>
              </a:spcAft>
              <a:buFont typeface="Wingdings" panose="05000000000000000000" pitchFamily="2" charset="2"/>
              <a:buChar char="ü"/>
            </a:pPr>
            <a:r>
              <a:rPr lang="en-US" sz="1600" dirty="0">
                <a:solidFill>
                  <a:schemeClr val="bg1"/>
                </a:solidFill>
                <a:latin typeface="Times New Roman" panose="02020603050405020304" pitchFamily="18" charset="0"/>
                <a:cs typeface="Times New Roman" panose="02020603050405020304" pitchFamily="18" charset="0"/>
              </a:rPr>
              <a:t>Railway section</a:t>
            </a:r>
            <a:r>
              <a:rPr lang="bg-BG" sz="1600" dirty="0">
                <a:solidFill>
                  <a:schemeClr val="bg1"/>
                </a:solidFill>
                <a:latin typeface="Times New Roman" panose="02020603050405020304" pitchFamily="18" charset="0"/>
                <a:cs typeface="Times New Roman" panose="02020603050405020304" pitchFamily="18" charset="0"/>
              </a:rPr>
              <a:t> </a:t>
            </a:r>
            <a:r>
              <a:rPr lang="en-US" sz="1600" b="1" dirty="0">
                <a:solidFill>
                  <a:srgbClr val="FFC000"/>
                </a:solidFill>
                <a:latin typeface="Times New Roman" panose="02020603050405020304" pitchFamily="18" charset="0"/>
                <a:cs typeface="Times New Roman" panose="02020603050405020304" pitchFamily="18" charset="0"/>
              </a:rPr>
              <a:t>Septemvri</a:t>
            </a:r>
            <a:r>
              <a:rPr lang="bg-BG" sz="1600" b="1" dirty="0">
                <a:solidFill>
                  <a:srgbClr val="FFC000"/>
                </a:solidFill>
                <a:latin typeface="Times New Roman" panose="02020603050405020304" pitchFamily="18" charset="0"/>
                <a:cs typeface="Times New Roman" panose="02020603050405020304" pitchFamily="18" charset="0"/>
              </a:rPr>
              <a:t> – </a:t>
            </a:r>
            <a:r>
              <a:rPr lang="en-US" sz="1600" b="1" dirty="0">
                <a:solidFill>
                  <a:srgbClr val="FFC000"/>
                </a:solidFill>
                <a:latin typeface="Times New Roman" panose="02020603050405020304" pitchFamily="18" charset="0"/>
                <a:cs typeface="Times New Roman" panose="02020603050405020304" pitchFamily="18" charset="0"/>
              </a:rPr>
              <a:t>Plovdiv</a:t>
            </a:r>
            <a:r>
              <a:rPr lang="bg-BG" sz="1600" dirty="0">
                <a:solidFill>
                  <a:schemeClr val="bg1"/>
                </a:solidFill>
                <a:latin typeface="Times New Roman" panose="02020603050405020304" pitchFamily="18" charset="0"/>
                <a:cs typeface="Times New Roman" panose="02020603050405020304" pitchFamily="18" charset="0"/>
              </a:rPr>
              <a:t> – </a:t>
            </a:r>
            <a:r>
              <a:rPr lang="en-US" sz="1600" dirty="0">
                <a:solidFill>
                  <a:schemeClr val="bg1"/>
                </a:solidFill>
                <a:latin typeface="Times New Roman" panose="02020603050405020304" pitchFamily="18" charset="0"/>
                <a:cs typeface="Times New Roman" panose="02020603050405020304" pitchFamily="18" charset="0"/>
              </a:rPr>
              <a:t>equipped with ETCS Level 1 (SRS ver. 2.3.0d)  - linear length</a:t>
            </a:r>
            <a:r>
              <a:rPr lang="bg-BG" sz="1600" dirty="0">
                <a:solidFill>
                  <a:schemeClr val="bg1"/>
                </a:solidFill>
                <a:latin typeface="Times New Roman" panose="02020603050405020304" pitchFamily="18" charset="0"/>
                <a:cs typeface="Times New Roman" panose="02020603050405020304" pitchFamily="18" charset="0"/>
              </a:rPr>
              <a:t> 53 </a:t>
            </a:r>
            <a:r>
              <a:rPr lang="en-US" sz="1600" dirty="0">
                <a:solidFill>
                  <a:schemeClr val="bg1"/>
                </a:solidFill>
                <a:latin typeface="Times New Roman" panose="02020603050405020304" pitchFamily="18" charset="0"/>
                <a:cs typeface="Times New Roman" panose="02020603050405020304" pitchFamily="18" charset="0"/>
              </a:rPr>
              <a:t>km</a:t>
            </a:r>
          </a:p>
          <a:p>
            <a:pPr marL="285750" indent="-285750" fontAlgn="base">
              <a:spcBef>
                <a:spcPct val="0"/>
              </a:spcBef>
              <a:spcAft>
                <a:spcPct val="0"/>
              </a:spcAft>
              <a:buFont typeface="Wingdings" panose="05000000000000000000" pitchFamily="2" charset="2"/>
              <a:buChar char="ü"/>
            </a:pPr>
            <a:r>
              <a:rPr lang="en-US" sz="1600" dirty="0">
                <a:solidFill>
                  <a:schemeClr val="bg1"/>
                </a:solidFill>
                <a:latin typeface="Times New Roman" panose="02020603050405020304" pitchFamily="18" charset="0"/>
                <a:cs typeface="Times New Roman" panose="02020603050405020304" pitchFamily="18" charset="0"/>
              </a:rPr>
              <a:t>Railway section</a:t>
            </a:r>
            <a:r>
              <a:rPr lang="ru-RU" sz="1600" dirty="0">
                <a:solidFill>
                  <a:schemeClr val="bg1"/>
                </a:solidFill>
                <a:latin typeface="Times New Roman" panose="02020603050405020304" pitchFamily="18" charset="0"/>
                <a:cs typeface="Times New Roman" panose="02020603050405020304" pitchFamily="18" charset="0"/>
              </a:rPr>
              <a:t> </a:t>
            </a:r>
            <a:r>
              <a:rPr lang="en-US" sz="1600" b="1" dirty="0">
                <a:solidFill>
                  <a:srgbClr val="FFC000"/>
                </a:solidFill>
                <a:latin typeface="Times New Roman" panose="02020603050405020304" pitchFamily="18" charset="0"/>
                <a:cs typeface="Times New Roman" panose="02020603050405020304" pitchFamily="18" charset="0"/>
              </a:rPr>
              <a:t>Sofia</a:t>
            </a:r>
            <a:r>
              <a:rPr lang="ru-RU" sz="1600" b="1" dirty="0">
                <a:solidFill>
                  <a:srgbClr val="FFC000"/>
                </a:solidFill>
                <a:latin typeface="Times New Roman" panose="02020603050405020304" pitchFamily="18" charset="0"/>
                <a:cs typeface="Times New Roman" panose="02020603050405020304" pitchFamily="18" charset="0"/>
              </a:rPr>
              <a:t> – </a:t>
            </a:r>
            <a:r>
              <a:rPr lang="en-US" sz="1600" b="1" dirty="0">
                <a:solidFill>
                  <a:srgbClr val="FFC000"/>
                </a:solidFill>
                <a:latin typeface="Times New Roman" panose="02020603050405020304" pitchFamily="18" charset="0"/>
                <a:cs typeface="Times New Roman" panose="02020603050405020304" pitchFamily="18" charset="0"/>
              </a:rPr>
              <a:t>Plovdiv</a:t>
            </a:r>
            <a:r>
              <a:rPr lang="ru-RU" sz="1600" b="1" dirty="0">
                <a:solidFill>
                  <a:srgbClr val="FFC000"/>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equipped wit</a:t>
            </a:r>
            <a:r>
              <a:rPr lang="ru-RU" sz="1600" dirty="0">
                <a:solidFill>
                  <a:schemeClr val="bg1"/>
                </a:solidFill>
                <a:latin typeface="Times New Roman" panose="02020603050405020304" pitchFamily="18" charset="0"/>
                <a:cs typeface="Times New Roman" panose="02020603050405020304" pitchFamily="18" charset="0"/>
              </a:rPr>
              <a:t> GSM-R </a:t>
            </a:r>
            <a:r>
              <a:rPr lang="en-US" sz="1600" dirty="0">
                <a:solidFill>
                  <a:schemeClr val="bg1"/>
                </a:solidFill>
                <a:latin typeface="Times New Roman" panose="02020603050405020304" pitchFamily="18" charset="0"/>
                <a:cs typeface="Times New Roman" panose="02020603050405020304" pitchFamily="18" charset="0"/>
              </a:rPr>
              <a:t>for voice communication </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linear length </a:t>
            </a:r>
            <a:r>
              <a:rPr lang="ru-RU" sz="1600" dirty="0">
                <a:solidFill>
                  <a:schemeClr val="bg1"/>
                </a:solidFill>
                <a:latin typeface="Times New Roman" panose="02020603050405020304" pitchFamily="18" charset="0"/>
                <a:cs typeface="Times New Roman" panose="02020603050405020304" pitchFamily="18" charset="0"/>
              </a:rPr>
              <a:t>155 </a:t>
            </a:r>
            <a:r>
              <a:rPr lang="en-US" sz="1600" dirty="0">
                <a:solidFill>
                  <a:schemeClr val="bg1"/>
                </a:solidFill>
                <a:latin typeface="Times New Roman" panose="02020603050405020304" pitchFamily="18" charset="0"/>
                <a:cs typeface="Times New Roman" panose="02020603050405020304" pitchFamily="18" charset="0"/>
              </a:rPr>
              <a:t>km</a:t>
            </a:r>
            <a:r>
              <a:rPr lang="ru-RU" sz="1600" dirty="0">
                <a:solidFill>
                  <a:schemeClr val="bg1"/>
                </a:solidFill>
                <a:latin typeface="Times New Roman" panose="02020603050405020304" pitchFamily="18" charset="0"/>
                <a:cs typeface="Times New Roman" panose="02020603050405020304" pitchFamily="18" charset="0"/>
              </a:rPr>
              <a:t>;</a:t>
            </a:r>
            <a:endParaRPr lang="en-US" sz="1600" dirty="0">
              <a:solidFill>
                <a:schemeClr val="bg1"/>
              </a:solidFill>
              <a:latin typeface="Times New Roman" panose="02020603050405020304" pitchFamily="18" charset="0"/>
              <a:cs typeface="Times New Roman" panose="02020603050405020304" pitchFamily="18" charset="0"/>
            </a:endParaRPr>
          </a:p>
          <a:p>
            <a:pPr marL="285750" indent="-285750" fontAlgn="base">
              <a:spcBef>
                <a:spcPct val="0"/>
              </a:spcBef>
              <a:spcAft>
                <a:spcPct val="0"/>
              </a:spcAft>
              <a:buFont typeface="Wingdings" panose="05000000000000000000" pitchFamily="2" charset="2"/>
              <a:buChar char="ü"/>
            </a:pPr>
            <a:r>
              <a:rPr lang="en-US" sz="1600" dirty="0">
                <a:solidFill>
                  <a:schemeClr val="bg1"/>
                </a:solidFill>
                <a:latin typeface="Times New Roman" panose="02020603050405020304" pitchFamily="18" charset="0"/>
                <a:cs typeface="Times New Roman" panose="02020603050405020304" pitchFamily="18" charset="0"/>
              </a:rPr>
              <a:t>Automatic velocity control system for trains </a:t>
            </a:r>
            <a:r>
              <a:rPr lang="ru-RU" sz="1600" dirty="0">
                <a:solidFill>
                  <a:schemeClr val="bg1"/>
                </a:solidFill>
                <a:latin typeface="Times New Roman" panose="02020603050405020304" pitchFamily="18" charset="0"/>
                <a:cs typeface="Times New Roman" panose="02020603050405020304" pitchFamily="18" charset="0"/>
              </a:rPr>
              <a:t>(</a:t>
            </a:r>
            <a:r>
              <a:rPr lang="en-US" sz="1600" dirty="0">
                <a:solidFill>
                  <a:schemeClr val="bg1"/>
                </a:solidFill>
                <a:latin typeface="Times New Roman" panose="02020603050405020304" pitchFamily="18" charset="0"/>
                <a:cs typeface="Times New Roman" panose="02020603050405020304" pitchFamily="18" charset="0"/>
              </a:rPr>
              <a:t>ALS</a:t>
            </a:r>
            <a:r>
              <a:rPr lang="ru-RU" sz="1600" dirty="0">
                <a:solidFill>
                  <a:schemeClr val="bg1"/>
                </a:solidFill>
                <a:latin typeface="Times New Roman" panose="02020603050405020304" pitchFamily="18" charset="0"/>
                <a:cs typeface="Times New Roman" panose="02020603050405020304" pitchFamily="18" charset="0"/>
              </a:rPr>
              <a:t> – </a:t>
            </a:r>
            <a:r>
              <a:rPr lang="en-GB" sz="1600" dirty="0">
                <a:solidFill>
                  <a:schemeClr val="bg1"/>
                </a:solidFill>
                <a:latin typeface="Times New Roman" panose="02020603050405020304" pitchFamily="18" charset="0"/>
                <a:cs typeface="Times New Roman" panose="02020603050405020304" pitchFamily="18" charset="0"/>
              </a:rPr>
              <a:t>Automatic locomotive signalling</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railway direction </a:t>
            </a:r>
            <a:r>
              <a:rPr lang="en-US" sz="1600" b="1" dirty="0">
                <a:solidFill>
                  <a:srgbClr val="FFC000"/>
                </a:solidFill>
                <a:latin typeface="Times New Roman" panose="02020603050405020304" pitchFamily="18" charset="0"/>
                <a:cs typeface="Times New Roman" panose="02020603050405020304" pitchFamily="18" charset="0"/>
              </a:rPr>
              <a:t>Sofia</a:t>
            </a:r>
            <a:r>
              <a:rPr lang="ru-RU" sz="1600" b="1" dirty="0">
                <a:solidFill>
                  <a:srgbClr val="FFC000"/>
                </a:solidFill>
                <a:latin typeface="Times New Roman" panose="02020603050405020304" pitchFamily="18" charset="0"/>
                <a:cs typeface="Times New Roman" panose="02020603050405020304" pitchFamily="18" charset="0"/>
              </a:rPr>
              <a:t> – </a:t>
            </a:r>
            <a:r>
              <a:rPr lang="en-US" sz="1600" b="1" dirty="0">
                <a:solidFill>
                  <a:srgbClr val="FFC000"/>
                </a:solidFill>
                <a:latin typeface="Times New Roman" panose="02020603050405020304" pitchFamily="18" charset="0"/>
                <a:cs typeface="Times New Roman" panose="02020603050405020304" pitchFamily="18" charset="0"/>
              </a:rPr>
              <a:t>Plovdiv</a:t>
            </a:r>
            <a:r>
              <a:rPr lang="ru-RU" sz="1600" b="1" dirty="0">
                <a:solidFill>
                  <a:srgbClr val="FFC000"/>
                </a:solidFill>
                <a:latin typeface="Times New Roman" panose="02020603050405020304" pitchFamily="18" charset="0"/>
                <a:cs typeface="Times New Roman" panose="02020603050405020304" pitchFamily="18" charset="0"/>
              </a:rPr>
              <a:t> – </a:t>
            </a:r>
            <a:r>
              <a:rPr lang="en-US" sz="1600" b="1" dirty="0">
                <a:solidFill>
                  <a:srgbClr val="FFC000"/>
                </a:solidFill>
                <a:latin typeface="Times New Roman" panose="02020603050405020304" pitchFamily="18" charset="0"/>
                <a:cs typeface="Times New Roman" panose="02020603050405020304" pitchFamily="18" charset="0"/>
              </a:rPr>
              <a:t>Stara Zagora </a:t>
            </a:r>
            <a:r>
              <a:rPr lang="ru-RU" sz="1600" b="1" dirty="0">
                <a:solidFill>
                  <a:srgbClr val="FFC000"/>
                </a:solidFill>
                <a:latin typeface="Times New Roman" panose="02020603050405020304" pitchFamily="18" charset="0"/>
                <a:cs typeface="Times New Roman" panose="02020603050405020304" pitchFamily="18" charset="0"/>
              </a:rPr>
              <a:t>– </a:t>
            </a:r>
            <a:r>
              <a:rPr lang="en-US" sz="1600" b="1" dirty="0">
                <a:solidFill>
                  <a:srgbClr val="FFC000"/>
                </a:solidFill>
                <a:latin typeface="Times New Roman" panose="02020603050405020304" pitchFamily="18" charset="0"/>
                <a:cs typeface="Times New Roman" panose="02020603050405020304" pitchFamily="18" charset="0"/>
              </a:rPr>
              <a:t>Burgas</a:t>
            </a:r>
            <a:r>
              <a:rPr lang="ru-RU" sz="1600" dirty="0">
                <a:solidFill>
                  <a:schemeClr val="bg1"/>
                </a:solidFill>
                <a:latin typeface="Times New Roman" panose="02020603050405020304" pitchFamily="18" charset="0"/>
                <a:cs typeface="Times New Roman" panose="02020603050405020304" pitchFamily="18" charset="0"/>
              </a:rPr>
              <a:t>;</a:t>
            </a:r>
            <a:endParaRPr lang="en-US" sz="1600" dirty="0">
              <a:solidFill>
                <a:schemeClr val="bg1"/>
              </a:solidFill>
              <a:latin typeface="Times New Roman" panose="02020603050405020304" pitchFamily="18" charset="0"/>
              <a:cs typeface="Times New Roman" panose="02020603050405020304" pitchFamily="18" charset="0"/>
            </a:endParaRPr>
          </a:p>
          <a:p>
            <a:pPr marL="285750" indent="-285750" fontAlgn="base">
              <a:spcBef>
                <a:spcPct val="0"/>
              </a:spcBef>
              <a:spcAft>
                <a:spcPct val="0"/>
              </a:spcAft>
              <a:buFont typeface="Wingdings" panose="05000000000000000000" pitchFamily="2" charset="2"/>
              <a:buChar char="ü"/>
            </a:pPr>
            <a:r>
              <a:rPr lang="en-US" sz="1600" dirty="0">
                <a:solidFill>
                  <a:schemeClr val="bg1"/>
                </a:solidFill>
                <a:latin typeface="Times New Roman" panose="02020603050405020304" pitchFamily="18" charset="0"/>
                <a:cs typeface="Times New Roman" panose="02020603050405020304" pitchFamily="18" charset="0"/>
              </a:rPr>
              <a:t>Railway section</a:t>
            </a:r>
            <a:r>
              <a:rPr lang="ru-RU" sz="1600" dirty="0">
                <a:solidFill>
                  <a:schemeClr val="bg1"/>
                </a:solidFill>
                <a:latin typeface="Times New Roman" panose="02020603050405020304" pitchFamily="18" charset="0"/>
                <a:cs typeface="Times New Roman" panose="02020603050405020304" pitchFamily="18" charset="0"/>
              </a:rPr>
              <a:t> </a:t>
            </a:r>
            <a:r>
              <a:rPr lang="en-US" sz="1600" b="1" dirty="0">
                <a:solidFill>
                  <a:srgbClr val="FFC000"/>
                </a:solidFill>
                <a:latin typeface="Times New Roman" panose="02020603050405020304" pitchFamily="18" charset="0"/>
                <a:cs typeface="Times New Roman" panose="02020603050405020304" pitchFamily="18" charset="0"/>
              </a:rPr>
              <a:t>Plovdiv</a:t>
            </a:r>
            <a:r>
              <a:rPr lang="ru-RU" sz="1600" b="1" dirty="0">
                <a:solidFill>
                  <a:srgbClr val="FFC000"/>
                </a:solidFill>
                <a:latin typeface="Times New Roman" panose="02020603050405020304" pitchFamily="18" charset="0"/>
                <a:cs typeface="Times New Roman" panose="02020603050405020304" pitchFamily="18" charset="0"/>
              </a:rPr>
              <a:t> - </a:t>
            </a:r>
            <a:r>
              <a:rPr lang="en-US" sz="1600" b="1" dirty="0">
                <a:solidFill>
                  <a:srgbClr val="FFC000"/>
                </a:solidFill>
                <a:latin typeface="Times New Roman" panose="02020603050405020304" pitchFamily="18" charset="0"/>
                <a:cs typeface="Times New Roman" panose="02020603050405020304" pitchFamily="18" charset="0"/>
              </a:rPr>
              <a:t>Stara Zagora </a:t>
            </a:r>
            <a:r>
              <a:rPr lang="ru-RU" sz="1600" dirty="0">
                <a:solidFill>
                  <a:schemeClr val="bg1"/>
                </a:solidFill>
                <a:latin typeface="Times New Roman" panose="02020603050405020304" pitchFamily="18" charset="0"/>
                <a:cs typeface="Times New Roman" panose="02020603050405020304" pitchFamily="18" charset="0"/>
              </a:rPr>
              <a:t>(</a:t>
            </a:r>
            <a:r>
              <a:rPr lang="en-US" sz="1600" dirty="0">
                <a:solidFill>
                  <a:schemeClr val="bg1"/>
                </a:solidFill>
                <a:latin typeface="Times New Roman" panose="02020603050405020304" pitchFamily="18" charset="0"/>
                <a:cs typeface="Times New Roman" panose="02020603050405020304" pitchFamily="18" charset="0"/>
              </a:rPr>
              <a:t>without</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Plovdiv node</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it is equipped with balises</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produced by ZAT- Sofia</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 type of balises suitable for JZG 703 system.</a:t>
            </a:r>
          </a:p>
          <a:p>
            <a:pPr marL="285750" indent="-285750" fontAlgn="base">
              <a:spcBef>
                <a:spcPct val="0"/>
              </a:spcBef>
              <a:spcAft>
                <a:spcPct val="0"/>
              </a:spcAft>
              <a:buFont typeface="Wingdings" panose="05000000000000000000" pitchFamily="2" charset="2"/>
              <a:buChar char="ü"/>
            </a:pPr>
            <a:r>
              <a:rPr lang="en-US" sz="1600" dirty="0">
                <a:solidFill>
                  <a:schemeClr val="bg1"/>
                </a:solidFill>
                <a:latin typeface="Times New Roman" panose="02020603050405020304" pitchFamily="18" charset="0"/>
                <a:cs typeface="Times New Roman" panose="02020603050405020304" pitchFamily="18" charset="0"/>
              </a:rPr>
              <a:t>Railway section</a:t>
            </a:r>
            <a:r>
              <a:rPr lang="ru-RU" sz="1600" dirty="0">
                <a:solidFill>
                  <a:schemeClr val="bg1"/>
                </a:solidFill>
                <a:latin typeface="Times New Roman" panose="02020603050405020304" pitchFamily="18" charset="0"/>
                <a:cs typeface="Times New Roman" panose="02020603050405020304" pitchFamily="18" charset="0"/>
              </a:rPr>
              <a:t> </a:t>
            </a:r>
            <a:r>
              <a:rPr lang="en-US" sz="1600" b="1" dirty="0">
                <a:solidFill>
                  <a:srgbClr val="FFC000"/>
                </a:solidFill>
                <a:latin typeface="Times New Roman" panose="02020603050405020304" pitchFamily="18" charset="0"/>
                <a:cs typeface="Times New Roman" panose="02020603050405020304" pitchFamily="18" charset="0"/>
              </a:rPr>
              <a:t>Stara Zagora </a:t>
            </a:r>
            <a:r>
              <a:rPr lang="ru-RU" sz="1600" b="1" dirty="0">
                <a:solidFill>
                  <a:srgbClr val="FFC000"/>
                </a:solidFill>
                <a:latin typeface="Times New Roman" panose="02020603050405020304" pitchFamily="18" charset="0"/>
                <a:cs typeface="Times New Roman" panose="02020603050405020304" pitchFamily="18" charset="0"/>
              </a:rPr>
              <a:t>-</a:t>
            </a:r>
            <a:r>
              <a:rPr lang="en-US" sz="1600" b="1" dirty="0">
                <a:solidFill>
                  <a:srgbClr val="FFC000"/>
                </a:solidFill>
                <a:latin typeface="Times New Roman" panose="02020603050405020304" pitchFamily="18" charset="0"/>
                <a:cs typeface="Times New Roman" panose="02020603050405020304" pitchFamily="18" charset="0"/>
              </a:rPr>
              <a:t> Burgas</a:t>
            </a:r>
            <a:r>
              <a:rPr lang="ru-RU" sz="1600" b="1" dirty="0">
                <a:solidFill>
                  <a:srgbClr val="FFC000"/>
                </a:solidFill>
                <a:latin typeface="Times New Roman" panose="02020603050405020304" pitchFamily="18" charset="0"/>
                <a:cs typeface="Times New Roman" panose="02020603050405020304" pitchFamily="18" charset="0"/>
              </a:rPr>
              <a:t> </a:t>
            </a:r>
            <a:r>
              <a:rPr lang="en-US" sz="1600" b="1" dirty="0">
                <a:solidFill>
                  <a:srgbClr val="FFC000"/>
                </a:solidFill>
                <a:latin typeface="Times New Roman" panose="02020603050405020304" pitchFamily="18" charset="0"/>
                <a:cs typeface="Times New Roman" panose="02020603050405020304" pitchFamily="18" charset="0"/>
              </a:rPr>
              <a:t>and Plovdiv node</a:t>
            </a:r>
            <a:r>
              <a:rPr lang="ru-RU" sz="1600" b="1" dirty="0">
                <a:solidFill>
                  <a:srgbClr val="FFC000"/>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are equipped with an ETCS level 1, name </a:t>
            </a:r>
            <a:r>
              <a:rPr lang="ru-RU" sz="1600" dirty="0">
                <a:solidFill>
                  <a:schemeClr val="bg1"/>
                </a:solidFill>
                <a:latin typeface="Times New Roman" panose="02020603050405020304" pitchFamily="18" charset="0"/>
                <a:cs typeface="Times New Roman" panose="02020603050405020304" pitchFamily="18" charset="0"/>
              </a:rPr>
              <a:t>ALTRACS BDZ. </a:t>
            </a:r>
            <a:r>
              <a:rPr lang="en-US" sz="1600" dirty="0">
                <a:solidFill>
                  <a:schemeClr val="bg1"/>
                </a:solidFill>
                <a:latin typeface="Times New Roman" panose="02020603050405020304" pitchFamily="18" charset="0"/>
                <a:cs typeface="Times New Roman" panose="02020603050405020304" pitchFamily="18" charset="0"/>
              </a:rPr>
              <a:t>The system provider is ALCATEL, Austria, the project is funded by PHARE</a:t>
            </a:r>
            <a:r>
              <a:rPr lang="ru-RU" sz="1600" dirty="0">
                <a:solidFill>
                  <a:schemeClr val="bg1"/>
                </a:solidFill>
                <a:latin typeface="Times New Roman" panose="02020603050405020304" pitchFamily="18" charset="0"/>
                <a:cs typeface="Times New Roman" panose="02020603050405020304" pitchFamily="18" charset="0"/>
              </a:rPr>
              <a:t>;</a:t>
            </a:r>
            <a:endParaRPr lang="en-US" sz="1600" dirty="0">
              <a:solidFill>
                <a:schemeClr val="bg1"/>
              </a:solidFill>
              <a:latin typeface="Times New Roman" panose="02020603050405020304" pitchFamily="18" charset="0"/>
              <a:cs typeface="Times New Roman" panose="02020603050405020304" pitchFamily="18" charset="0"/>
            </a:endParaRPr>
          </a:p>
          <a:p>
            <a:pPr marL="285750" indent="-285750" fontAlgn="base">
              <a:spcBef>
                <a:spcPct val="0"/>
              </a:spcBef>
              <a:spcAft>
                <a:spcPct val="0"/>
              </a:spcAft>
              <a:buFont typeface="Wingdings" panose="05000000000000000000" pitchFamily="2" charset="2"/>
              <a:buChar char="ü"/>
            </a:pPr>
            <a:r>
              <a:rPr lang="en-US" sz="1600" dirty="0">
                <a:solidFill>
                  <a:schemeClr val="bg1"/>
                </a:solidFill>
                <a:latin typeface="Times New Roman" panose="02020603050405020304" pitchFamily="18" charset="0"/>
                <a:cs typeface="Times New Roman" panose="02020603050405020304" pitchFamily="18" charset="0"/>
              </a:rPr>
              <a:t>Railway line </a:t>
            </a:r>
            <a:r>
              <a:rPr lang="en-US" sz="1600" b="1" dirty="0">
                <a:solidFill>
                  <a:srgbClr val="FFC000"/>
                </a:solidFill>
                <a:latin typeface="Times New Roman" panose="02020603050405020304" pitchFamily="18" charset="0"/>
                <a:cs typeface="Times New Roman" panose="02020603050405020304" pitchFamily="18" charset="0"/>
              </a:rPr>
              <a:t>Plovdiv </a:t>
            </a:r>
            <a:r>
              <a:rPr lang="bg-BG" sz="1600" b="1" dirty="0">
                <a:solidFill>
                  <a:srgbClr val="FFC000"/>
                </a:solidFill>
                <a:latin typeface="Times New Roman" panose="02020603050405020304" pitchFamily="18" charset="0"/>
                <a:cs typeface="Times New Roman" panose="02020603050405020304" pitchFamily="18" charset="0"/>
              </a:rPr>
              <a:t>-</a:t>
            </a:r>
            <a:r>
              <a:rPr lang="en-US" sz="1600" b="1" dirty="0">
                <a:solidFill>
                  <a:srgbClr val="FFC000"/>
                </a:solidFill>
                <a:latin typeface="Times New Roman" panose="02020603050405020304" pitchFamily="18" charset="0"/>
                <a:cs typeface="Times New Roman" panose="02020603050405020304" pitchFamily="18" charset="0"/>
              </a:rPr>
              <a:t> </a:t>
            </a:r>
            <a:r>
              <a:rPr lang="en-US" sz="1600" b="1" dirty="0" err="1">
                <a:solidFill>
                  <a:srgbClr val="FFC000"/>
                </a:solidFill>
                <a:latin typeface="Times New Roman" panose="02020603050405020304" pitchFamily="18" charset="0"/>
                <a:cs typeface="Times New Roman" panose="02020603050405020304" pitchFamily="18" charset="0"/>
              </a:rPr>
              <a:t>Svilengard</a:t>
            </a:r>
            <a:r>
              <a:rPr lang="bg-BG" sz="1600" b="1" dirty="0">
                <a:solidFill>
                  <a:srgbClr val="FFC000"/>
                </a:solidFill>
                <a:latin typeface="Times New Roman" panose="02020603050405020304" pitchFamily="18" charset="0"/>
                <a:cs typeface="Times New Roman" panose="02020603050405020304" pitchFamily="18" charset="0"/>
              </a:rPr>
              <a:t>-</a:t>
            </a:r>
            <a:r>
              <a:rPr lang="en-US" sz="1600" b="1" dirty="0">
                <a:solidFill>
                  <a:srgbClr val="FFC000"/>
                </a:solidFill>
                <a:latin typeface="Times New Roman" panose="02020603050405020304" pitchFamily="18" charset="0"/>
                <a:cs typeface="Times New Roman" panose="02020603050405020304" pitchFamily="18" charset="0"/>
              </a:rPr>
              <a:t>Turkish</a:t>
            </a:r>
            <a:r>
              <a:rPr lang="bg-BG" sz="1600" b="1" dirty="0">
                <a:solidFill>
                  <a:srgbClr val="FFC000"/>
                </a:solidFill>
                <a:latin typeface="Times New Roman" panose="02020603050405020304" pitchFamily="18" charset="0"/>
                <a:cs typeface="Times New Roman" panose="02020603050405020304" pitchFamily="18" charset="0"/>
              </a:rPr>
              <a:t>/</a:t>
            </a:r>
            <a:r>
              <a:rPr lang="en-US" sz="1600" b="1" dirty="0">
                <a:solidFill>
                  <a:srgbClr val="FFC000"/>
                </a:solidFill>
                <a:latin typeface="Times New Roman" panose="02020603050405020304" pitchFamily="18" charset="0"/>
                <a:cs typeface="Times New Roman" panose="02020603050405020304" pitchFamily="18" charset="0"/>
              </a:rPr>
              <a:t>Greek borders </a:t>
            </a:r>
            <a:r>
              <a:rPr lang="en-US" sz="1600" dirty="0">
                <a:solidFill>
                  <a:schemeClr val="bg1"/>
                </a:solidFill>
                <a:latin typeface="Times New Roman" panose="02020603050405020304" pitchFamily="18" charset="0"/>
                <a:cs typeface="Times New Roman" panose="02020603050405020304" pitchFamily="18" charset="0"/>
              </a:rPr>
              <a:t>- implementation of ERTMS (ETСS Level 1 + GSM-R).</a:t>
            </a:r>
          </a:p>
        </p:txBody>
      </p:sp>
      <p:sp>
        <p:nvSpPr>
          <p:cNvPr id="2" name="Rectangle 1">
            <a:extLst>
              <a:ext uri="{FF2B5EF4-FFF2-40B4-BE49-F238E27FC236}">
                <a16:creationId xmlns:a16="http://schemas.microsoft.com/office/drawing/2014/main" id="{1F36AD4E-72CF-4B07-A97C-0A917833F622}"/>
              </a:ext>
            </a:extLst>
          </p:cNvPr>
          <p:cNvSpPr/>
          <p:nvPr/>
        </p:nvSpPr>
        <p:spPr>
          <a:xfrm>
            <a:off x="9156038" y="5939381"/>
            <a:ext cx="3213762" cy="91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rgbClr val="FFCB2B"/>
                </a:solidFill>
                <a:latin typeface="Times New Roman" panose="02020603050405020304" pitchFamily="18" charset="0"/>
                <a:cs typeface="Times New Roman" panose="02020603050405020304" pitchFamily="18" charset="0"/>
              </a:rPr>
              <a:t>Source: NATIONAL IMPLEMENTATION PLAN</a:t>
            </a:r>
          </a:p>
          <a:p>
            <a:r>
              <a:rPr lang="en-US" sz="1000" dirty="0">
                <a:solidFill>
                  <a:srgbClr val="FFCB2B"/>
                </a:solidFill>
                <a:latin typeface="Times New Roman" panose="02020603050405020304" pitchFamily="18" charset="0"/>
                <a:cs typeface="Times New Roman" panose="02020603050405020304" pitchFamily="18" charset="0"/>
              </a:rPr>
              <a:t>of the technical specification for interoperability</a:t>
            </a:r>
          </a:p>
          <a:p>
            <a:r>
              <a:rPr lang="en-US" sz="1000" dirty="0">
                <a:solidFill>
                  <a:srgbClr val="FFCB2B"/>
                </a:solidFill>
                <a:latin typeface="Times New Roman" panose="02020603050405020304" pitchFamily="18" charset="0"/>
                <a:cs typeface="Times New Roman" panose="02020603050405020304" pitchFamily="18" charset="0"/>
              </a:rPr>
              <a:t>on the Control-Command and Signaling Subsystems</a:t>
            </a:r>
          </a:p>
          <a:p>
            <a:r>
              <a:rPr lang="en-US" sz="1000" dirty="0">
                <a:solidFill>
                  <a:srgbClr val="FFCB2B"/>
                </a:solidFill>
                <a:latin typeface="Times New Roman" panose="02020603050405020304" pitchFamily="18" charset="0"/>
                <a:cs typeface="Times New Roman" panose="02020603050405020304" pitchFamily="18" charset="0"/>
              </a:rPr>
              <a:t>of the rail system in the European Union</a:t>
            </a:r>
            <a:endParaRPr lang="bg-BG" sz="1000" dirty="0">
              <a:solidFill>
                <a:srgbClr val="FFCB2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17513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2E7602-F6BA-45F6-86F5-EDCDC9DB03CD}"/>
              </a:ext>
            </a:extLst>
          </p:cNvPr>
          <p:cNvSpPr/>
          <p:nvPr/>
        </p:nvSpPr>
        <p:spPr>
          <a:xfrm>
            <a:off x="3557067" y="186732"/>
            <a:ext cx="4856351" cy="707886"/>
          </a:xfrm>
          <a:prstGeom prst="rect">
            <a:avLst/>
          </a:prstGeom>
        </p:spPr>
        <p:txBody>
          <a:bodyPr wrap="square">
            <a:spAutoFit/>
          </a:bodyPr>
          <a:lstStyle/>
          <a:p>
            <a:pPr marL="72000" algn="ctr" eaLnBrk="0" fontAlgn="base" hangingPunct="0">
              <a:spcBef>
                <a:spcPts val="600"/>
              </a:spcBef>
              <a:spcAft>
                <a:spcPts val="600"/>
              </a:spcAft>
              <a:buClr>
                <a:srgbClr val="006666"/>
              </a:buClr>
              <a:defRPr/>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Integrated Intelligent Transport Systems and digitalization at NRIC</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F36AD4E-72CF-4B07-A97C-0A917833F622}"/>
              </a:ext>
            </a:extLst>
          </p:cNvPr>
          <p:cNvSpPr/>
          <p:nvPr/>
        </p:nvSpPr>
        <p:spPr>
          <a:xfrm>
            <a:off x="9194138" y="5939381"/>
            <a:ext cx="3366162" cy="91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rgbClr val="FFCB2B"/>
                </a:solidFill>
                <a:latin typeface="Times New Roman" panose="02020603050405020304" pitchFamily="18" charset="0"/>
                <a:cs typeface="Times New Roman" panose="02020603050405020304" pitchFamily="18" charset="0"/>
              </a:rPr>
              <a:t>Source: NATIONAL IMPLEMENTATION PLAN</a:t>
            </a:r>
          </a:p>
          <a:p>
            <a:r>
              <a:rPr lang="en-US" sz="1000" dirty="0">
                <a:solidFill>
                  <a:srgbClr val="FFCB2B"/>
                </a:solidFill>
                <a:latin typeface="Times New Roman" panose="02020603050405020304" pitchFamily="18" charset="0"/>
                <a:cs typeface="Times New Roman" panose="02020603050405020304" pitchFamily="18" charset="0"/>
              </a:rPr>
              <a:t>of the technical specification for interoperability</a:t>
            </a:r>
          </a:p>
          <a:p>
            <a:r>
              <a:rPr lang="en-US" sz="1000" dirty="0">
                <a:solidFill>
                  <a:srgbClr val="FFCB2B"/>
                </a:solidFill>
                <a:latin typeface="Times New Roman" panose="02020603050405020304" pitchFamily="18" charset="0"/>
                <a:cs typeface="Times New Roman" panose="02020603050405020304" pitchFamily="18" charset="0"/>
              </a:rPr>
              <a:t>on the Control-Command and Signaling Subsystems</a:t>
            </a:r>
          </a:p>
          <a:p>
            <a:r>
              <a:rPr lang="en-US" sz="1000" dirty="0">
                <a:solidFill>
                  <a:srgbClr val="FFCB2B"/>
                </a:solidFill>
                <a:latin typeface="Times New Roman" panose="02020603050405020304" pitchFamily="18" charset="0"/>
                <a:cs typeface="Times New Roman" panose="02020603050405020304" pitchFamily="18" charset="0"/>
              </a:rPr>
              <a:t>of the rail system in the European Union</a:t>
            </a:r>
            <a:endParaRPr lang="bg-BG" sz="1000" dirty="0">
              <a:solidFill>
                <a:srgbClr val="FFCB2B"/>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C0A0BAE-7313-4B7D-B794-FD40D4120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422" y="1011404"/>
            <a:ext cx="7311155" cy="45446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F09DE589-4F55-4816-B3D2-118FFD8F9F74}"/>
              </a:ext>
            </a:extLst>
          </p:cNvPr>
          <p:cNvSpPr/>
          <p:nvPr/>
        </p:nvSpPr>
        <p:spPr>
          <a:xfrm>
            <a:off x="245709" y="5672804"/>
            <a:ext cx="6152156" cy="1085829"/>
          </a:xfrm>
          <a:prstGeom prst="rect">
            <a:avLst/>
          </a:prstGeom>
          <a:solidFill>
            <a:srgbClr val="FFFFFF"/>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spcBef>
                <a:spcPct val="0"/>
              </a:spcBef>
              <a:spcAft>
                <a:spcPct val="0"/>
              </a:spcAft>
            </a:pPr>
            <a:r>
              <a:rPr lang="en-US" sz="1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Vidin-Sofia-Radomir – ETCS level 1 + GSM-R</a:t>
            </a:r>
          </a:p>
          <a:p>
            <a:pPr algn="l" fontAlgn="base">
              <a:spcBef>
                <a:spcPct val="0"/>
              </a:spcBef>
              <a:spcAft>
                <a:spcPct val="0"/>
              </a:spcAft>
            </a:pPr>
            <a:r>
              <a:rPr lang="en-US" sz="1400" b="1" dirty="0" err="1">
                <a:solidFill>
                  <a:srgbClr val="26BC6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Kalotina</a:t>
            </a:r>
            <a:r>
              <a:rPr lang="en-US" sz="1400" b="1" dirty="0">
                <a:solidFill>
                  <a:srgbClr val="26BC6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Sofia – Plovdiv – Svilengrad - </a:t>
            </a:r>
            <a:r>
              <a:rPr lang="en-US" sz="1400" b="1" dirty="0" err="1">
                <a:solidFill>
                  <a:srgbClr val="26BC6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Kapalkule</a:t>
            </a:r>
            <a:r>
              <a:rPr lang="en-US" sz="1400" b="1" dirty="0">
                <a:solidFill>
                  <a:srgbClr val="26BC6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ETCS level 1 + GSM-R</a:t>
            </a:r>
          </a:p>
          <a:p>
            <a:pPr algn="l" fontAlgn="base">
              <a:spcBef>
                <a:spcPct val="0"/>
              </a:spcBef>
              <a:spcAft>
                <a:spcPct val="0"/>
              </a:spcAft>
            </a:pPr>
            <a:r>
              <a:rPr lang="en-US" sz="1400" b="1" dirty="0">
                <a:solidFill>
                  <a:srgbClr val="DFA5A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Plovdiv - Karnobat – Burgas / Sindel ETCS level 1 + GSM – R</a:t>
            </a:r>
          </a:p>
          <a:p>
            <a:pPr algn="l" fontAlgn="base">
              <a:spcBef>
                <a:spcPct val="0"/>
              </a:spcBef>
              <a:spcAft>
                <a:spcPct val="0"/>
              </a:spcAft>
            </a:pPr>
            <a:r>
              <a:rPr lang="en-US" sz="1400" b="1" dirty="0">
                <a:solidFill>
                  <a:srgbClr val="9DBEE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Ruse – Varna ETCS level 1 + GSM- R</a:t>
            </a:r>
          </a:p>
          <a:p>
            <a:pPr algn="l" fontAlgn="base">
              <a:spcBef>
                <a:spcPct val="0"/>
              </a:spcBef>
              <a:spcAft>
                <a:spcPct val="0"/>
              </a:spcAft>
            </a:pPr>
            <a:r>
              <a:rPr lang="en-US" sz="1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Radomir - </a:t>
            </a:r>
            <a:r>
              <a:rPr lang="en-US" sz="1400" b="1" dirty="0" err="1">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Gyueshevo</a:t>
            </a:r>
            <a:r>
              <a:rPr lang="en-US" sz="1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ETCS level 1 + GSM-R</a:t>
            </a:r>
            <a:endParaRPr lang="bg-BG" sz="1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7F812E3-5058-4679-9C36-3415DD48D30E}"/>
              </a:ext>
            </a:extLst>
          </p:cNvPr>
          <p:cNvSpPr/>
          <p:nvPr/>
        </p:nvSpPr>
        <p:spPr>
          <a:xfrm>
            <a:off x="3182087" y="1081905"/>
            <a:ext cx="5606313" cy="338554"/>
          </a:xfrm>
          <a:prstGeom prst="rect">
            <a:avLst/>
          </a:prstGeom>
        </p:spPr>
        <p:txBody>
          <a:bodyPr wrap="square">
            <a:spAutoFit/>
          </a:bodyPr>
          <a:lstStyle/>
          <a:p>
            <a:pPr marL="72000" algn="ctr" eaLnBrk="0" fontAlgn="base" hangingPunct="0">
              <a:spcBef>
                <a:spcPts val="600"/>
              </a:spcBef>
              <a:spcAft>
                <a:spcPts val="600"/>
              </a:spcAft>
              <a:buClr>
                <a:srgbClr val="006666"/>
              </a:buClr>
              <a:defRPr/>
            </a:pPr>
            <a:r>
              <a:rPr lang="en-US" sz="1600" b="1" dirty="0">
                <a:latin typeface="Times New Roman" panose="02020603050405020304" pitchFamily="18" charset="0"/>
                <a:cs typeface="Times New Roman" panose="02020603050405020304" pitchFamily="18" charset="0"/>
              </a:rPr>
              <a:t>Main directions part of the ERTMS deployment plan</a:t>
            </a:r>
            <a:endParaRPr lang="bg-BG"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61216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3000"/>
                                        <p:tgtEl>
                                          <p:spTgt spid="10"/>
                                        </p:tgtEl>
                                      </p:cBhvr>
                                    </p:animEffect>
                                  </p:childTnLst>
                                </p:cTn>
                              </p:par>
                            </p:childTnLst>
                          </p:cTn>
                        </p:par>
                        <p:par>
                          <p:cTn id="11" fill="hold">
                            <p:stCondLst>
                              <p:cond delay="30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3000" fill="hold"/>
                                        <p:tgtEl>
                                          <p:spTgt spid="8"/>
                                        </p:tgtEl>
                                        <p:attrNameLst>
                                          <p:attrName>ppt_w</p:attrName>
                                        </p:attrNameLst>
                                      </p:cBhvr>
                                      <p:tavLst>
                                        <p:tav tm="0">
                                          <p:val>
                                            <p:fltVal val="0"/>
                                          </p:val>
                                        </p:tav>
                                        <p:tav tm="100000">
                                          <p:val>
                                            <p:strVal val="#ppt_w"/>
                                          </p:val>
                                        </p:tav>
                                      </p:tavLst>
                                    </p:anim>
                                    <p:anim calcmode="lin" valueType="num">
                                      <p:cBhvr>
                                        <p:cTn id="15" dur="3000" fill="hold"/>
                                        <p:tgtEl>
                                          <p:spTgt spid="8"/>
                                        </p:tgtEl>
                                        <p:attrNameLst>
                                          <p:attrName>ppt_h</p:attrName>
                                        </p:attrNameLst>
                                      </p:cBhvr>
                                      <p:tavLst>
                                        <p:tav tm="0">
                                          <p:val>
                                            <p:fltVal val="0"/>
                                          </p:val>
                                        </p:tav>
                                        <p:tav tm="100000">
                                          <p:val>
                                            <p:strVal val="#ppt_h"/>
                                          </p:val>
                                        </p:tav>
                                      </p:tavLst>
                                    </p:anim>
                                    <p:animEffect transition="in" filter="fade">
                                      <p:cBhvr>
                                        <p:cTn id="16" dur="3000"/>
                                        <p:tgtEl>
                                          <p:spTgt spid="8"/>
                                        </p:tgtEl>
                                      </p:cBhvr>
                                    </p:animEffect>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2E7602-F6BA-45F6-86F5-EDCDC9DB03CD}"/>
              </a:ext>
            </a:extLst>
          </p:cNvPr>
          <p:cNvSpPr/>
          <p:nvPr/>
        </p:nvSpPr>
        <p:spPr>
          <a:xfrm>
            <a:off x="3667824" y="259677"/>
            <a:ext cx="4856351" cy="707886"/>
          </a:xfrm>
          <a:prstGeom prst="rect">
            <a:avLst/>
          </a:prstGeom>
        </p:spPr>
        <p:txBody>
          <a:bodyPr wrap="square">
            <a:spAutoFit/>
          </a:bodyPr>
          <a:lstStyle/>
          <a:p>
            <a:pPr marL="72000" algn="ctr" eaLnBrk="0" fontAlgn="base" hangingPunct="0">
              <a:spcBef>
                <a:spcPts val="600"/>
              </a:spcBef>
              <a:spcAft>
                <a:spcPts val="600"/>
              </a:spcAft>
              <a:buClr>
                <a:srgbClr val="006666"/>
              </a:buClr>
              <a:defRPr/>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Integrated Intelligent Transport Systems and digitalization at NRIC</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C30849C2-390C-45C9-81A2-C6BA059C0EDA}"/>
              </a:ext>
            </a:extLst>
          </p:cNvPr>
          <p:cNvSpPr/>
          <p:nvPr/>
        </p:nvSpPr>
        <p:spPr>
          <a:xfrm>
            <a:off x="414903" y="1053827"/>
            <a:ext cx="10706986" cy="5613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Resource Planning and Management System </a:t>
            </a:r>
            <a:r>
              <a:rPr lang="en-GB"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(SAP ERP)</a:t>
            </a:r>
            <a:endParaRPr lang="bg-BG"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46088" indent="-446088"/>
            <a:r>
              <a:rPr lang="en-US" sz="1400" dirty="0">
                <a:latin typeface="Times New Roman" panose="02020603050405020304" pitchFamily="18" charset="0"/>
                <a:cs typeface="Times New Roman" panose="02020603050405020304" pitchFamily="18" charset="0"/>
              </a:rPr>
              <a:t>In 2015, NRIC implemented a Resource Planning and Management System (SAP ERP).</a:t>
            </a:r>
          </a:p>
          <a:p>
            <a:r>
              <a:rPr lang="en-US" sz="1400" dirty="0">
                <a:latin typeface="Times New Roman" panose="02020603050405020304" pitchFamily="18" charset="0"/>
                <a:cs typeface="Times New Roman" panose="02020603050405020304" pitchFamily="18" charset="0"/>
              </a:rPr>
              <a:t>RPMS integrates the functions of the old specialized systems for finance, purchase, repair and maintenance of the railway infrastructure, human resources, production, warehouse and replaces them with a single integrated software system, logically divided into modules operating on a single database.</a:t>
            </a:r>
          </a:p>
          <a:p>
            <a:endParaRPr lang="bg-BG" sz="1400" dirty="0">
              <a:latin typeface="Times New Roman" panose="02020603050405020304" pitchFamily="18" charset="0"/>
              <a:cs typeface="Times New Roman" panose="02020603050405020304" pitchFamily="18" charset="0"/>
            </a:endParaRPr>
          </a:p>
          <a:p>
            <a:pPr marL="712788" lvl="0" indent="-26670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Module controlling </a:t>
            </a:r>
            <a:r>
              <a:rPr lang="bg-BG" sz="1400" dirty="0">
                <a:latin typeface="Times New Roman" panose="02020603050405020304" pitchFamily="18" charset="0"/>
                <a:cs typeface="Times New Roman" panose="02020603050405020304" pitchFamily="18" charset="0"/>
              </a:rPr>
              <a:t>(CO)</a:t>
            </a:r>
          </a:p>
          <a:p>
            <a:pPr marL="712788" lvl="0" indent="-26670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Module Material Economy </a:t>
            </a:r>
            <a:r>
              <a:rPr lang="bg-BG" sz="1400" dirty="0">
                <a:latin typeface="Times New Roman" panose="02020603050405020304" pitchFamily="18" charset="0"/>
                <a:cs typeface="Times New Roman" panose="02020603050405020304" pitchFamily="18" charset="0"/>
              </a:rPr>
              <a:t>(MM)</a:t>
            </a:r>
          </a:p>
          <a:p>
            <a:pPr marL="712788" lvl="0" indent="-26670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Maintenance and repair module </a:t>
            </a:r>
            <a:r>
              <a:rPr lang="bg-BG" sz="1400" dirty="0">
                <a:latin typeface="Times New Roman" panose="02020603050405020304" pitchFamily="18" charset="0"/>
                <a:cs typeface="Times New Roman" panose="02020603050405020304" pitchFamily="18" charset="0"/>
              </a:rPr>
              <a:t>(PM)</a:t>
            </a:r>
          </a:p>
          <a:p>
            <a:pPr marL="712788" lvl="0" indent="-26670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Sales and distribution module </a:t>
            </a:r>
            <a:r>
              <a:rPr lang="bg-BG" sz="1400" dirty="0">
                <a:latin typeface="Times New Roman" panose="02020603050405020304" pitchFamily="18" charset="0"/>
                <a:cs typeface="Times New Roman" panose="02020603050405020304" pitchFamily="18" charset="0"/>
              </a:rPr>
              <a:t>(SD) </a:t>
            </a:r>
          </a:p>
          <a:p>
            <a:pPr marL="712788" lvl="0" indent="-26670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Financial Management module </a:t>
            </a:r>
            <a:r>
              <a:rPr lang="bg-BG" sz="1400" dirty="0">
                <a:latin typeface="Times New Roman" panose="02020603050405020304" pitchFamily="18" charset="0"/>
                <a:cs typeface="Times New Roman" panose="02020603050405020304" pitchFamily="18" charset="0"/>
              </a:rPr>
              <a:t>(FM)</a:t>
            </a:r>
          </a:p>
          <a:p>
            <a:pPr marL="712788" lvl="0" indent="-26670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Project Management module </a:t>
            </a:r>
            <a:r>
              <a:rPr lang="bg-BG" sz="1400" dirty="0">
                <a:latin typeface="Times New Roman" panose="02020603050405020304" pitchFamily="18" charset="0"/>
                <a:cs typeface="Times New Roman" panose="02020603050405020304" pitchFamily="18" charset="0"/>
              </a:rPr>
              <a:t>(PS)</a:t>
            </a:r>
          </a:p>
          <a:p>
            <a:pPr marL="712788" lvl="0" indent="-26670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Human Resources Management module </a:t>
            </a:r>
            <a:r>
              <a:rPr lang="bg-BG" sz="1400" dirty="0">
                <a:latin typeface="Times New Roman" panose="02020603050405020304" pitchFamily="18" charset="0"/>
                <a:cs typeface="Times New Roman" panose="02020603050405020304" pitchFamily="18" charset="0"/>
              </a:rPr>
              <a:t>(HR)</a:t>
            </a:r>
          </a:p>
          <a:p>
            <a:pPr marL="712788" lvl="0" indent="-26670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Finance module </a:t>
            </a:r>
            <a:r>
              <a:rPr lang="bg-BG" sz="1400" dirty="0">
                <a:latin typeface="Times New Roman" panose="02020603050405020304" pitchFamily="18" charset="0"/>
                <a:cs typeface="Times New Roman" panose="02020603050405020304" pitchFamily="18" charset="0"/>
              </a:rPr>
              <a:t>(FI / FIAA)</a:t>
            </a:r>
          </a:p>
          <a:p>
            <a:pPr marL="712788" lvl="0" indent="-26670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Reporting information system  (</a:t>
            </a:r>
            <a:r>
              <a:rPr lang="bg-BG" sz="1400" dirty="0">
                <a:latin typeface="Times New Roman" panose="02020603050405020304" pitchFamily="18" charset="0"/>
                <a:cs typeface="Times New Roman" panose="02020603050405020304" pitchFamily="18" charset="0"/>
              </a:rPr>
              <a:t>BW</a:t>
            </a:r>
            <a:r>
              <a:rPr lang="en-US" sz="1400" dirty="0">
                <a:latin typeface="Times New Roman" panose="02020603050405020304" pitchFamily="18" charset="0"/>
                <a:cs typeface="Times New Roman" panose="02020603050405020304" pitchFamily="18" charset="0"/>
              </a:rPr>
              <a:t>)</a:t>
            </a:r>
            <a:r>
              <a:rPr lang="bg-BG" sz="1400" dirty="0">
                <a:latin typeface="Times New Roman" panose="02020603050405020304" pitchFamily="18" charset="0"/>
                <a:cs typeface="Times New Roman" panose="02020603050405020304" pitchFamily="18" charset="0"/>
              </a:rPr>
              <a:t>	</a:t>
            </a:r>
          </a:p>
          <a:p>
            <a:pPr marL="712788" lvl="0" indent="-26670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Document management system (</a:t>
            </a:r>
            <a:r>
              <a:rPr lang="bg-BG" sz="1400" dirty="0">
                <a:latin typeface="Times New Roman" panose="02020603050405020304" pitchFamily="18" charset="0"/>
                <a:cs typeface="Times New Roman" panose="02020603050405020304" pitchFamily="18" charset="0"/>
              </a:rPr>
              <a:t>DMS</a:t>
            </a:r>
            <a:r>
              <a:rPr lang="en-US" sz="1400" dirty="0">
                <a:latin typeface="Times New Roman" panose="02020603050405020304" pitchFamily="18" charset="0"/>
                <a:cs typeface="Times New Roman" panose="02020603050405020304" pitchFamily="18" charset="0"/>
              </a:rPr>
              <a:t>)</a:t>
            </a:r>
            <a:r>
              <a:rPr lang="bg-BG" sz="1400" dirty="0">
                <a:latin typeface="Times New Roman" panose="02020603050405020304" pitchFamily="18" charset="0"/>
                <a:cs typeface="Times New Roman" panose="02020603050405020304" pitchFamily="18" charset="0"/>
              </a:rPr>
              <a:t>	</a:t>
            </a:r>
          </a:p>
          <a:p>
            <a:r>
              <a:rPr lang="bg-BG" sz="1200" dirty="0">
                <a:latin typeface="Times New Roman" panose="02020603050405020304" pitchFamily="18" charset="0"/>
                <a:cs typeface="Times New Roman" panose="02020603050405020304" pitchFamily="18" charset="0"/>
              </a:rPr>
              <a:t> </a:t>
            </a:r>
          </a:p>
          <a:p>
            <a:r>
              <a:rPr lang="en-US"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goals achieved with the introduction of RPMS</a:t>
            </a:r>
            <a:r>
              <a:rPr lang="bg-BG"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are</a:t>
            </a:r>
            <a:r>
              <a:rPr lang="bg-BG"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bg-BG" sz="14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Improving the efficiency and effectiveness of the management of SE NRIC  in planning and implementing investment projects, as well as accelerating the process of project implementation.</a:t>
            </a:r>
          </a:p>
          <a:p>
            <a:pPr marL="285750" lvl="0" indent="-28575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Achieving transparency in the management of SE NRIC and introducing good business practices;</a:t>
            </a:r>
          </a:p>
          <a:p>
            <a:pPr marL="285750" lvl="0" indent="-28575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Improvement of management and control over resources and optimization of the processes for maintenance and operation of the constructed railway infrastructure.</a:t>
            </a:r>
            <a:endParaRPr lang="bg-BG"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34428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2E7602-F6BA-45F6-86F5-EDCDC9DB03CD}"/>
              </a:ext>
            </a:extLst>
          </p:cNvPr>
          <p:cNvSpPr/>
          <p:nvPr/>
        </p:nvSpPr>
        <p:spPr>
          <a:xfrm>
            <a:off x="3182048" y="127606"/>
            <a:ext cx="4856351" cy="707886"/>
          </a:xfrm>
          <a:prstGeom prst="rect">
            <a:avLst/>
          </a:prstGeom>
        </p:spPr>
        <p:txBody>
          <a:bodyPr wrap="square">
            <a:spAutoFit/>
          </a:bodyPr>
          <a:lstStyle/>
          <a:p>
            <a:pPr marL="72000" algn="ctr" eaLnBrk="0" fontAlgn="base" hangingPunct="0">
              <a:spcBef>
                <a:spcPts val="600"/>
              </a:spcBef>
              <a:spcAft>
                <a:spcPts val="600"/>
              </a:spcAft>
              <a:buClr>
                <a:srgbClr val="006666"/>
              </a:buClr>
              <a:defRPr/>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Integrated Intelligent Transport Systems and digitalization at NRIC</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C30849C2-390C-45C9-81A2-C6BA059C0EDA}"/>
              </a:ext>
            </a:extLst>
          </p:cNvPr>
          <p:cNvSpPr/>
          <p:nvPr/>
        </p:nvSpPr>
        <p:spPr>
          <a:xfrm>
            <a:off x="435933" y="1095168"/>
            <a:ext cx="11621387" cy="5762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Geographic information system </a:t>
            </a:r>
            <a:r>
              <a:rPr lang="bg-BG"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GIS</a:t>
            </a:r>
            <a:r>
              <a:rPr lang="bg-BG"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bg-BG" sz="1400" b="1" dirty="0">
                <a:latin typeface="Times New Roman" panose="02020603050405020304" pitchFamily="18" charset="0"/>
                <a:cs typeface="Times New Roman" panose="02020603050405020304" pitchFamily="18" charset="0"/>
              </a:rPr>
              <a:t> </a:t>
            </a:r>
            <a:endParaRPr lang="bg-BG"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In 2010 the NRIC has implemented a Geographic Information System</a:t>
            </a:r>
            <a:r>
              <a:rPr lang="bg-BG"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ArcGIS ESRI).</a:t>
            </a:r>
            <a:endParaRPr lang="bg-BG" sz="1400" dirty="0">
              <a:latin typeface="Times New Roman" panose="02020603050405020304" pitchFamily="18" charset="0"/>
              <a:cs typeface="Times New Roman" panose="02020603050405020304" pitchFamily="18" charset="0"/>
            </a:endParaRPr>
          </a:p>
          <a:p>
            <a:r>
              <a:rPr lang="en-GB" sz="1400" dirty="0">
                <a:latin typeface="Times New Roman" panose="02020603050405020304" pitchFamily="18" charset="0"/>
                <a:cs typeface="Times New Roman" panose="02020603050405020304" pitchFamily="18" charset="0"/>
              </a:rPr>
              <a:t>GIS</a:t>
            </a:r>
            <a:r>
              <a:rPr lang="bg-BG"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provide an integrated solution to the problems related to the improvement of the efficiency and effectiveness of the work of the NRIC, the ability to consolidate all data related to the objects, facilities and material assets of the NRIC into a single database and update the available information related to them, and all facilities, objects and tangible assets, buildings and properties should be accessible on an electronic map, depending on their location.</a:t>
            </a:r>
            <a:endParaRPr lang="bg-BG"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This system helps to operate and manage the resources of NRIC, as well as to make decisions related to the design and extension of the railway network. </a:t>
            </a:r>
            <a:r>
              <a:rPr lang="en-GB" sz="1400" dirty="0">
                <a:latin typeface="Times New Roman" panose="02020603050405020304" pitchFamily="18" charset="0"/>
                <a:cs typeface="Times New Roman" panose="02020603050405020304" pitchFamily="18" charset="0"/>
              </a:rPr>
              <a:t>GIS</a:t>
            </a:r>
            <a:r>
              <a:rPr lang="bg-BG"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for</a:t>
            </a:r>
            <a:r>
              <a:rPr lang="bg-BG"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SE NRIC</a:t>
            </a:r>
            <a:r>
              <a:rPr lang="bg-BG"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was designed and implemented with Centralized Architecture, which means creating and maintaining a centralized database and providing on-line access for all users to the functions and capabilities of the system. With</a:t>
            </a:r>
            <a:r>
              <a:rPr lang="bg-BG"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GIS</a:t>
            </a:r>
            <a:r>
              <a:rPr lang="bg-BG"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for NRIC work over </a:t>
            </a:r>
            <a:r>
              <a:rPr lang="bg-BG" sz="1400" dirty="0">
                <a:latin typeface="Times New Roman" panose="02020603050405020304" pitchFamily="18" charset="0"/>
                <a:cs typeface="Times New Roman" panose="02020603050405020304" pitchFamily="18" charset="0"/>
              </a:rPr>
              <a:t>200 </a:t>
            </a:r>
            <a:r>
              <a:rPr lang="en-US" sz="1400" dirty="0">
                <a:latin typeface="Times New Roman" panose="02020603050405020304" pitchFamily="18" charset="0"/>
                <a:cs typeface="Times New Roman" panose="02020603050405020304" pitchFamily="18" charset="0"/>
              </a:rPr>
              <a:t>users</a:t>
            </a:r>
            <a:r>
              <a:rPr lang="bg-BG"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as the system has been developed with the following subsystems and modules:</a:t>
            </a:r>
            <a:endParaRPr lang="bg-BG" sz="14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Subsystem</a:t>
            </a:r>
            <a:r>
              <a:rPr lang="bg-BG"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Permanent way”</a:t>
            </a:r>
            <a:r>
              <a:rPr lang="bg-BG" sz="1400" dirty="0">
                <a:latin typeface="Times New Roman" panose="02020603050405020304" pitchFamily="18" charset="0"/>
                <a:cs typeface="Times New Roman" panose="02020603050405020304" pitchFamily="18" charset="0"/>
              </a:rPr>
              <a:t>;</a:t>
            </a:r>
          </a:p>
          <a:p>
            <a:pPr marL="285750" lvl="0" indent="-28575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Subsystem</a:t>
            </a:r>
            <a:r>
              <a:rPr lang="bg-BG"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Cadastre and property register</a:t>
            </a:r>
            <a:r>
              <a:rPr lang="en-US" sz="1400" dirty="0">
                <a:latin typeface="Times New Roman" panose="02020603050405020304" pitchFamily="18" charset="0"/>
                <a:cs typeface="Times New Roman" panose="02020603050405020304" pitchFamily="18" charset="0"/>
              </a:rPr>
              <a:t>”</a:t>
            </a:r>
            <a:r>
              <a:rPr lang="bg-BG" sz="1400" dirty="0">
                <a:latin typeface="Times New Roman" panose="02020603050405020304" pitchFamily="18" charset="0"/>
                <a:cs typeface="Times New Roman" panose="02020603050405020304" pitchFamily="18" charset="0"/>
              </a:rPr>
              <a:t>;</a:t>
            </a:r>
          </a:p>
          <a:p>
            <a:pPr marL="285750" lvl="0" indent="-28575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Module</a:t>
            </a:r>
            <a:r>
              <a:rPr lang="bg-BG"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 Digital drawing archive</a:t>
            </a:r>
            <a:r>
              <a:rPr lang="en-US" sz="1400" dirty="0">
                <a:latin typeface="Times New Roman" panose="02020603050405020304" pitchFamily="18" charset="0"/>
                <a:cs typeface="Times New Roman" panose="02020603050405020304" pitchFamily="18" charset="0"/>
              </a:rPr>
              <a:t>”</a:t>
            </a:r>
            <a:r>
              <a:rPr lang="bg-BG" sz="1400" dirty="0">
                <a:latin typeface="Times New Roman" panose="02020603050405020304" pitchFamily="18" charset="0"/>
                <a:cs typeface="Times New Roman" panose="02020603050405020304" pitchFamily="18" charset="0"/>
              </a:rPr>
              <a:t>;</a:t>
            </a:r>
          </a:p>
          <a:p>
            <a:pPr marL="285750" lvl="0" indent="-28575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Module</a:t>
            </a:r>
            <a:r>
              <a:rPr lang="bg-BG"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 Administration</a:t>
            </a:r>
            <a:r>
              <a:rPr lang="en-US" sz="1400" dirty="0">
                <a:latin typeface="Times New Roman" panose="02020603050405020304" pitchFamily="18" charset="0"/>
                <a:cs typeface="Times New Roman" panose="02020603050405020304" pitchFamily="18" charset="0"/>
              </a:rPr>
              <a:t>”</a:t>
            </a:r>
            <a:r>
              <a:rPr lang="bg-BG" sz="1400" dirty="0">
                <a:latin typeface="Times New Roman" panose="02020603050405020304" pitchFamily="18" charset="0"/>
                <a:cs typeface="Times New Roman" panose="02020603050405020304" pitchFamily="18" charset="0"/>
              </a:rPr>
              <a:t>;</a:t>
            </a:r>
          </a:p>
          <a:p>
            <a:pPr marL="285750" lvl="0" indent="-28575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WEB</a:t>
            </a:r>
            <a:r>
              <a:rPr lang="bg-BG"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Module</a:t>
            </a:r>
            <a:r>
              <a:rPr lang="bg-BG"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endParaRPr lang="bg-BG"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goals achieved with the introduction of GIS are </a:t>
            </a:r>
            <a:r>
              <a:rPr lang="bg-BG"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p>
            <a:endParaRPr lang="bg-BG" sz="14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Development and validation of intelligent transport systems</a:t>
            </a:r>
            <a:r>
              <a:rPr lang="bg-BG" sz="1400" dirty="0">
                <a:latin typeface="Times New Roman" panose="02020603050405020304" pitchFamily="18" charset="0"/>
                <a:cs typeface="Times New Roman" panose="02020603050405020304" pitchFamily="18" charset="0"/>
              </a:rPr>
              <a:t>;</a:t>
            </a:r>
          </a:p>
          <a:p>
            <a:pPr marL="285750" lvl="0" indent="-28575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Specialized railway asset management systems have been developed</a:t>
            </a:r>
            <a:r>
              <a:rPr lang="bg-BG" sz="1400" dirty="0">
                <a:latin typeface="Times New Roman" panose="02020603050405020304" pitchFamily="18" charset="0"/>
                <a:cs typeface="Times New Roman" panose="02020603050405020304" pitchFamily="18" charset="0"/>
              </a:rPr>
              <a:t>;</a:t>
            </a:r>
          </a:p>
          <a:p>
            <a:pPr marL="285750" lvl="0" indent="-28575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A register for inventory of railway infrastructure assets has been prepared, which is a prerequisite for concluding  </a:t>
            </a:r>
            <a:r>
              <a:rPr lang="bg-BG" sz="1400" dirty="0" err="1">
                <a:latin typeface="Times New Roman" panose="02020603050405020304" pitchFamily="18" charset="0"/>
                <a:cs typeface="Times New Roman" panose="02020603050405020304" pitchFamily="18" charset="0"/>
              </a:rPr>
              <a:t>MACs</a:t>
            </a:r>
            <a:r>
              <a:rPr lang="bg-BG"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multiannual financing contracts</a:t>
            </a:r>
            <a:r>
              <a:rPr lang="bg-BG"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and infrastructure maintenance;</a:t>
            </a:r>
            <a:endParaRPr lang="bg-BG" sz="14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Improved efficiency and effectiveness in managing railway infrastructure</a:t>
            </a:r>
            <a:r>
              <a:rPr lang="bg-BG" sz="1400" dirty="0">
                <a:latin typeface="Times New Roman" panose="02020603050405020304" pitchFamily="18" charset="0"/>
                <a:cs typeface="Times New Roman" panose="02020603050405020304" pitchFamily="18" charset="0"/>
              </a:rPr>
              <a:t>;</a:t>
            </a:r>
          </a:p>
          <a:p>
            <a:pPr marL="285750" lvl="0" indent="-285750">
              <a:buFont typeface="Wingdings" panose="05000000000000000000" pitchFamily="2" charset="2"/>
              <a:buChar char="Ø"/>
            </a:pPr>
            <a:r>
              <a:rPr lang="en-US" sz="1400" dirty="0">
                <a:latin typeface="Times New Roman" panose="02020603050405020304" pitchFamily="18" charset="0"/>
                <a:cs typeface="Times New Roman" panose="02020603050405020304" pitchFamily="18" charset="0"/>
              </a:rPr>
              <a:t>Collaboration between individual NRIC departments and directorates facilitated</a:t>
            </a:r>
            <a:r>
              <a:rPr lang="bg-BG" sz="1400"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endParaRPr lang="bg-BG" sz="1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bg-BG" sz="1100" b="1" dirty="0">
                <a:latin typeface="Times New Roman" panose="02020603050405020304" pitchFamily="18" charset="0"/>
                <a:cs typeface="Times New Roman" panose="02020603050405020304" pitchFamily="18" charset="0"/>
              </a:rPr>
              <a:t> </a:t>
            </a:r>
            <a:endParaRPr lang="bg-BG" sz="1100" dirty="0">
              <a:latin typeface="Times New Roman" panose="02020603050405020304" pitchFamily="18" charset="0"/>
              <a:cs typeface="Times New Roman" panose="02020603050405020304" pitchFamily="18" charset="0"/>
            </a:endParaRPr>
          </a:p>
          <a:p>
            <a:r>
              <a:rPr lang="bg-BG" sz="11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891687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2E7602-F6BA-45F6-86F5-EDCDC9DB03CD}"/>
              </a:ext>
            </a:extLst>
          </p:cNvPr>
          <p:cNvSpPr/>
          <p:nvPr/>
        </p:nvSpPr>
        <p:spPr>
          <a:xfrm>
            <a:off x="3553736" y="317373"/>
            <a:ext cx="4856351" cy="707886"/>
          </a:xfrm>
          <a:prstGeom prst="rect">
            <a:avLst/>
          </a:prstGeom>
        </p:spPr>
        <p:txBody>
          <a:bodyPr wrap="square">
            <a:spAutoFit/>
          </a:bodyPr>
          <a:lstStyle/>
          <a:p>
            <a:pPr marL="72000" algn="ctr" eaLnBrk="0" fontAlgn="base" hangingPunct="0">
              <a:spcBef>
                <a:spcPts val="600"/>
              </a:spcBef>
              <a:spcAft>
                <a:spcPts val="600"/>
              </a:spcAft>
              <a:buClr>
                <a:srgbClr val="006666"/>
              </a:buClr>
              <a:defRPr/>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Integrated Intelligent Transport Systems and digitalization at NRIC</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ounded Rectangle 1">
            <a:extLst>
              <a:ext uri="{FF2B5EF4-FFF2-40B4-BE49-F238E27FC236}">
                <a16:creationId xmlns:a16="http://schemas.microsoft.com/office/drawing/2014/main" id="{B5373F86-D2FA-4534-B4E9-9168809A4BE0}"/>
              </a:ext>
            </a:extLst>
          </p:cNvPr>
          <p:cNvSpPr/>
          <p:nvPr/>
        </p:nvSpPr>
        <p:spPr>
          <a:xfrm>
            <a:off x="2185101" y="1892598"/>
            <a:ext cx="7821797" cy="450587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nSpc>
                <a:spcPct val="115000"/>
              </a:lnSpc>
              <a:spcAft>
                <a:spcPts val="0"/>
              </a:spcAft>
            </a:pPr>
            <a:r>
              <a:rPr lang="bg-BG" sz="1100" dirty="0">
                <a:solidFill>
                  <a:srgbClr val="00206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nSpc>
                <a:spcPct val="115000"/>
              </a:lnSpc>
              <a:spcAft>
                <a:spcPts val="0"/>
              </a:spcAft>
            </a:pPr>
            <a:r>
              <a:rPr lang="bg-BG" sz="1100" dirty="0">
                <a:solidFill>
                  <a:srgbClr val="000000"/>
                </a:solidFill>
                <a:effectLst/>
                <a:latin typeface="Arial" panose="020B0604020202020204" pitchFamily="34" charset="0"/>
                <a:ea typeface="Times New Roman" panose="02020603050405020304" pitchFamily="18" charset="0"/>
              </a:rPr>
              <a:t> </a:t>
            </a:r>
          </a:p>
          <a:p>
            <a:pPr>
              <a:lnSpc>
                <a:spcPct val="115000"/>
              </a:lnSpc>
              <a:spcAft>
                <a:spcPts val="0"/>
              </a:spcAft>
            </a:pPr>
            <a:r>
              <a:rPr lang="bg-BG" sz="1100" dirty="0">
                <a:solidFill>
                  <a:srgbClr val="000000"/>
                </a:solidFill>
                <a:effectLst/>
                <a:latin typeface="Arial" panose="020B0604020202020204" pitchFamily="34" charset="0"/>
                <a:ea typeface="Times New Roman" panose="02020603050405020304" pitchFamily="18" charset="0"/>
              </a:rPr>
              <a:t> </a:t>
            </a:r>
          </a:p>
          <a:p>
            <a:pPr>
              <a:lnSpc>
                <a:spcPct val="115000"/>
              </a:lnSpc>
              <a:spcAft>
                <a:spcPts val="0"/>
              </a:spcAft>
            </a:pPr>
            <a:r>
              <a:rPr lang="bg-BG" sz="1100" dirty="0">
                <a:solidFill>
                  <a:srgbClr val="000000"/>
                </a:solidFill>
                <a:effectLst/>
                <a:latin typeface="Arial" panose="020B0604020202020204" pitchFamily="34" charset="0"/>
                <a:ea typeface="Times New Roman" panose="02020603050405020304" pitchFamily="18" charset="0"/>
              </a:rPr>
              <a:t> </a:t>
            </a:r>
          </a:p>
          <a:p>
            <a:pPr>
              <a:lnSpc>
                <a:spcPct val="115000"/>
              </a:lnSpc>
              <a:spcAft>
                <a:spcPts val="0"/>
              </a:spcAft>
            </a:pPr>
            <a:r>
              <a:rPr lang="bg-BG" sz="1100" dirty="0">
                <a:solidFill>
                  <a:srgbClr val="000000"/>
                </a:solidFill>
                <a:effectLst/>
                <a:latin typeface="Arial" panose="020B0604020202020204" pitchFamily="34" charset="0"/>
                <a:ea typeface="Times New Roman" panose="02020603050405020304" pitchFamily="18" charset="0"/>
              </a:rPr>
              <a:t> </a:t>
            </a:r>
          </a:p>
          <a:p>
            <a:pPr>
              <a:lnSpc>
                <a:spcPct val="115000"/>
              </a:lnSpc>
              <a:spcAft>
                <a:spcPts val="0"/>
              </a:spcAft>
            </a:pPr>
            <a:r>
              <a:rPr lang="bg-BG" sz="1100" dirty="0">
                <a:solidFill>
                  <a:srgbClr val="000000"/>
                </a:solidFill>
                <a:effectLst/>
                <a:latin typeface="Arial" panose="020B0604020202020204" pitchFamily="34" charset="0"/>
                <a:ea typeface="Times New Roman" panose="02020603050405020304" pitchFamily="18" charset="0"/>
              </a:rPr>
              <a:t> </a:t>
            </a:r>
          </a:p>
          <a:p>
            <a:pPr>
              <a:lnSpc>
                <a:spcPct val="115000"/>
              </a:lnSpc>
              <a:spcAft>
                <a:spcPts val="0"/>
              </a:spcAft>
            </a:pPr>
            <a:r>
              <a:rPr lang="bg-BG" sz="1100" dirty="0">
                <a:solidFill>
                  <a:srgbClr val="000000"/>
                </a:solidFill>
                <a:effectLst/>
                <a:latin typeface="Arial" panose="020B0604020202020204" pitchFamily="34" charset="0"/>
                <a:ea typeface="Times New Roman" panose="02020603050405020304" pitchFamily="18" charset="0"/>
              </a:rPr>
              <a:t> </a:t>
            </a:r>
          </a:p>
          <a:p>
            <a:pPr>
              <a:lnSpc>
                <a:spcPct val="115000"/>
              </a:lnSpc>
              <a:spcAft>
                <a:spcPts val="0"/>
              </a:spcAft>
            </a:pPr>
            <a:r>
              <a:rPr lang="bg-BG" sz="1100" dirty="0">
                <a:solidFill>
                  <a:srgbClr val="000000"/>
                </a:solidFill>
                <a:effectLst/>
                <a:latin typeface="Arial" panose="020B0604020202020204" pitchFamily="34" charset="0"/>
                <a:ea typeface="Times New Roman" panose="02020603050405020304" pitchFamily="18" charset="0"/>
              </a:rPr>
              <a:t> </a:t>
            </a:r>
          </a:p>
          <a:p>
            <a:pPr>
              <a:lnSpc>
                <a:spcPct val="115000"/>
              </a:lnSpc>
              <a:spcAft>
                <a:spcPts val="0"/>
              </a:spcAft>
            </a:pPr>
            <a:r>
              <a:rPr lang="bg-BG" sz="1100" dirty="0">
                <a:solidFill>
                  <a:srgbClr val="000000"/>
                </a:solidFill>
                <a:effectLst/>
                <a:latin typeface="Arial" panose="020B0604020202020204" pitchFamily="34" charset="0"/>
                <a:ea typeface="Times New Roman" panose="02020603050405020304" pitchFamily="18" charset="0"/>
              </a:rPr>
              <a:t> </a:t>
            </a:r>
          </a:p>
        </p:txBody>
      </p:sp>
      <p:sp>
        <p:nvSpPr>
          <p:cNvPr id="7" name="Text Box 2">
            <a:extLst>
              <a:ext uri="{FF2B5EF4-FFF2-40B4-BE49-F238E27FC236}">
                <a16:creationId xmlns:a16="http://schemas.microsoft.com/office/drawing/2014/main" id="{92D3579A-96B8-4746-83A1-7C29F6334498}"/>
              </a:ext>
            </a:extLst>
          </p:cNvPr>
          <p:cNvSpPr txBox="1">
            <a:spLocks noChangeArrowheads="1"/>
          </p:cNvSpPr>
          <p:nvPr/>
        </p:nvSpPr>
        <p:spPr bwMode="auto">
          <a:xfrm>
            <a:off x="2495973" y="3467822"/>
            <a:ext cx="2970830" cy="891407"/>
          </a:xfrm>
          <a:prstGeom prst="rect">
            <a:avLst/>
          </a:prstGeom>
          <a:solidFill>
            <a:srgbClr val="92D050"/>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0"/>
              </a:spcAft>
            </a:pPr>
            <a:r>
              <a:rPr lang="bg-BG" sz="1000" dirty="0">
                <a:solidFill>
                  <a:srgbClr val="00000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en-US" sz="1000" dirty="0">
                <a:solidFill>
                  <a:srgbClr val="000000"/>
                </a:solidFill>
                <a:effectLst/>
                <a:latin typeface="Arial" panose="020B0604020202020204" pitchFamily="34" charset="0"/>
                <a:ea typeface="Times New Roman" panose="02020603050405020304" pitchFamily="18" charset="0"/>
              </a:rPr>
              <a:t>Subsystem</a:t>
            </a:r>
            <a:r>
              <a:rPr lang="bg-BG" sz="1000" dirty="0">
                <a:solidFill>
                  <a:srgbClr val="00000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000" dirty="0">
                <a:solidFill>
                  <a:srgbClr val="000000"/>
                </a:solidFill>
                <a:effectLst/>
                <a:latin typeface="Arial" panose="020B0604020202020204" pitchFamily="34" charset="0"/>
                <a:ea typeface="Times New Roman" panose="02020603050405020304" pitchFamily="18" charset="0"/>
              </a:rPr>
              <a:t>„</a:t>
            </a:r>
            <a:r>
              <a:rPr lang="en-US" sz="1000" dirty="0">
                <a:solidFill>
                  <a:srgbClr val="000000"/>
                </a:solidFill>
                <a:latin typeface="Arial" panose="020B0604020202020204" pitchFamily="34" charset="0"/>
                <a:ea typeface="Times New Roman" panose="02020603050405020304" pitchFamily="18" charset="0"/>
              </a:rPr>
              <a:t>Permanent way</a:t>
            </a:r>
            <a:r>
              <a:rPr lang="bg-BG" sz="1000" dirty="0">
                <a:solidFill>
                  <a:srgbClr val="000000"/>
                </a:solidFill>
                <a:effectLst/>
                <a:latin typeface="Arial" panose="020B0604020202020204" pitchFamily="34" charset="0"/>
                <a:ea typeface="Times New Roman" panose="02020603050405020304" pitchFamily="18" charset="0"/>
              </a:rPr>
              <a:t>”</a:t>
            </a:r>
            <a:endParaRPr lang="bg-BG" sz="1100" dirty="0">
              <a:solidFill>
                <a:srgbClr val="000000"/>
              </a:solidFill>
              <a:effectLst/>
              <a:latin typeface="Arial" panose="020B0604020202020204" pitchFamily="34" charset="0"/>
              <a:ea typeface="Times New Roman" panose="02020603050405020304" pitchFamily="18" charset="0"/>
            </a:endParaRPr>
          </a:p>
        </p:txBody>
      </p:sp>
      <p:sp>
        <p:nvSpPr>
          <p:cNvPr id="8" name="Text Box 2">
            <a:extLst>
              <a:ext uri="{FF2B5EF4-FFF2-40B4-BE49-F238E27FC236}">
                <a16:creationId xmlns:a16="http://schemas.microsoft.com/office/drawing/2014/main" id="{15479EB9-02C9-4330-AC2C-A10377AF3A62}"/>
              </a:ext>
            </a:extLst>
          </p:cNvPr>
          <p:cNvSpPr txBox="1">
            <a:spLocks noChangeArrowheads="1"/>
          </p:cNvSpPr>
          <p:nvPr/>
        </p:nvSpPr>
        <p:spPr bwMode="auto">
          <a:xfrm>
            <a:off x="6244047" y="3467822"/>
            <a:ext cx="3100436" cy="891407"/>
          </a:xfrm>
          <a:prstGeom prst="rect">
            <a:avLst/>
          </a:prstGeom>
          <a:solidFill>
            <a:srgbClr val="FF0000"/>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0"/>
              </a:spcAft>
            </a:pPr>
            <a:r>
              <a:rPr lang="bg-BG" sz="1000" dirty="0">
                <a:solidFill>
                  <a:srgbClr val="00000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en-US" sz="1000" dirty="0">
                <a:solidFill>
                  <a:srgbClr val="000000"/>
                </a:solidFill>
                <a:latin typeface="Arial" panose="020B0604020202020204" pitchFamily="34" charset="0"/>
                <a:ea typeface="Times New Roman" panose="02020603050405020304" pitchFamily="18" charset="0"/>
              </a:rPr>
              <a:t>Subsystem</a:t>
            </a:r>
            <a:r>
              <a:rPr lang="bg-BG" sz="1000" dirty="0">
                <a:solidFill>
                  <a:srgbClr val="000000"/>
                </a:solidFill>
                <a:effectLst/>
                <a:latin typeface="Arial" panose="020B0604020202020204" pitchFamily="34" charset="0"/>
                <a:ea typeface="Times New Roman" panose="02020603050405020304" pitchFamily="18" charset="0"/>
              </a:rPr>
              <a:t> </a:t>
            </a:r>
            <a:endParaRPr lang="bg-BG" sz="1100" dirty="0">
              <a:solidFill>
                <a:srgbClr val="000000"/>
              </a:solidFill>
              <a:effectLst/>
              <a:latin typeface="Arial" panose="020B0604020202020204" pitchFamily="34" charset="0"/>
              <a:ea typeface="Times New Roman" panose="02020603050405020304" pitchFamily="18" charset="0"/>
            </a:endParaRPr>
          </a:p>
          <a:p>
            <a:pPr algn="ctr">
              <a:lnSpc>
                <a:spcPct val="115000"/>
              </a:lnSpc>
              <a:spcAft>
                <a:spcPts val="0"/>
              </a:spcAft>
            </a:pPr>
            <a:r>
              <a:rPr lang="bg-BG" sz="1000" dirty="0">
                <a:solidFill>
                  <a:srgbClr val="000000"/>
                </a:solidFill>
                <a:effectLst/>
                <a:latin typeface="Arial" panose="020B0604020202020204" pitchFamily="34" charset="0"/>
                <a:ea typeface="Times New Roman" panose="02020603050405020304" pitchFamily="18" charset="0"/>
              </a:rPr>
              <a:t>„</a:t>
            </a:r>
            <a:r>
              <a:rPr lang="en-GB" sz="1000" dirty="0">
                <a:solidFill>
                  <a:srgbClr val="000000"/>
                </a:solidFill>
                <a:latin typeface="Arial" panose="020B0604020202020204" pitchFamily="34" charset="0"/>
                <a:ea typeface="Times New Roman" panose="02020603050405020304" pitchFamily="18" charset="0"/>
              </a:rPr>
              <a:t> Cadastre and property register</a:t>
            </a:r>
            <a:r>
              <a:rPr lang="bg-BG" sz="1000" dirty="0">
                <a:solidFill>
                  <a:srgbClr val="000000"/>
                </a:solidFill>
                <a:effectLst/>
                <a:latin typeface="Arial" panose="020B0604020202020204" pitchFamily="34" charset="0"/>
                <a:ea typeface="Times New Roman" panose="02020603050405020304" pitchFamily="18" charset="0"/>
              </a:rPr>
              <a:t>”</a:t>
            </a:r>
            <a:endParaRPr lang="bg-BG" sz="1100" dirty="0">
              <a:solidFill>
                <a:srgbClr val="000000"/>
              </a:solidFill>
              <a:effectLst/>
              <a:latin typeface="Arial" panose="020B0604020202020204" pitchFamily="34" charset="0"/>
              <a:ea typeface="Times New Roman" panose="02020603050405020304" pitchFamily="18" charset="0"/>
            </a:endParaRPr>
          </a:p>
        </p:txBody>
      </p:sp>
      <p:sp>
        <p:nvSpPr>
          <p:cNvPr id="9" name="Text Box 2">
            <a:extLst>
              <a:ext uri="{FF2B5EF4-FFF2-40B4-BE49-F238E27FC236}">
                <a16:creationId xmlns:a16="http://schemas.microsoft.com/office/drawing/2014/main" id="{4C18B8AB-7D64-4E23-8947-89C9A5F9A5E9}"/>
              </a:ext>
            </a:extLst>
          </p:cNvPr>
          <p:cNvSpPr txBox="1">
            <a:spLocks noChangeArrowheads="1"/>
          </p:cNvSpPr>
          <p:nvPr/>
        </p:nvSpPr>
        <p:spPr bwMode="auto">
          <a:xfrm>
            <a:off x="3260878" y="4697069"/>
            <a:ext cx="5812185" cy="350050"/>
          </a:xfrm>
          <a:prstGeom prst="rect">
            <a:avLst/>
          </a:prstGeom>
          <a:solidFill>
            <a:srgbClr val="FFFF00"/>
          </a:solidFill>
          <a:ln w="9525">
            <a:solidFill>
              <a:srgbClr val="000000"/>
            </a:solidFill>
            <a:miter lim="800000"/>
            <a:headEnd/>
            <a:tailEnd/>
          </a:ln>
        </p:spPr>
        <p:txBody>
          <a:bodyPr rot="0" vert="horz" wrap="square" lIns="91440" tIns="45720" rIns="91440" bIns="45720" anchor="ctr" anchorCtr="0">
            <a:noAutofit/>
          </a:bodyPr>
          <a:lstStyle/>
          <a:p>
            <a:pPr algn="ctr">
              <a:lnSpc>
                <a:spcPct val="115000"/>
              </a:lnSpc>
              <a:spcAft>
                <a:spcPts val="0"/>
              </a:spcAft>
            </a:pPr>
            <a:r>
              <a:rPr lang="en-GB" sz="1000" dirty="0">
                <a:solidFill>
                  <a:srgbClr val="000000"/>
                </a:solidFill>
                <a:latin typeface="Arial" panose="020B0604020202020204" pitchFamily="34" charset="0"/>
                <a:ea typeface="Times New Roman" panose="02020603050405020304" pitchFamily="18" charset="0"/>
              </a:rPr>
              <a:t>Digital Drawing Archive module</a:t>
            </a:r>
            <a:endParaRPr lang="bg-BG" sz="1100" dirty="0">
              <a:solidFill>
                <a:srgbClr val="000000"/>
              </a:solidFill>
              <a:effectLst/>
              <a:latin typeface="Arial" panose="020B0604020202020204" pitchFamily="34" charset="0"/>
              <a:ea typeface="Times New Roman" panose="02020603050405020304" pitchFamily="18" charset="0"/>
            </a:endParaRPr>
          </a:p>
        </p:txBody>
      </p:sp>
      <p:sp>
        <p:nvSpPr>
          <p:cNvPr id="10" name="Text Box 2">
            <a:extLst>
              <a:ext uri="{FF2B5EF4-FFF2-40B4-BE49-F238E27FC236}">
                <a16:creationId xmlns:a16="http://schemas.microsoft.com/office/drawing/2014/main" id="{537B2D3C-9E2C-465D-8A9B-DC322F3FD246}"/>
              </a:ext>
            </a:extLst>
          </p:cNvPr>
          <p:cNvSpPr txBox="1">
            <a:spLocks noChangeArrowheads="1"/>
          </p:cNvSpPr>
          <p:nvPr/>
        </p:nvSpPr>
        <p:spPr bwMode="auto">
          <a:xfrm>
            <a:off x="3260878" y="5356466"/>
            <a:ext cx="5812185" cy="350050"/>
          </a:xfrm>
          <a:prstGeom prst="rect">
            <a:avLst/>
          </a:prstGeom>
          <a:solidFill>
            <a:srgbClr val="00B0F0"/>
          </a:solidFill>
          <a:ln w="9525">
            <a:solidFill>
              <a:srgbClr val="000000"/>
            </a:solidFill>
            <a:miter lim="800000"/>
            <a:headEnd/>
            <a:tailEnd/>
          </a:ln>
        </p:spPr>
        <p:txBody>
          <a:bodyPr rot="0" vert="horz" wrap="square" lIns="91440" tIns="45720" rIns="91440" bIns="45720" anchor="ctr" anchorCtr="0">
            <a:noAutofit/>
          </a:bodyPr>
          <a:lstStyle/>
          <a:p>
            <a:pPr algn="ctr">
              <a:lnSpc>
                <a:spcPct val="115000"/>
              </a:lnSpc>
              <a:spcAft>
                <a:spcPts val="0"/>
              </a:spcAft>
            </a:pPr>
            <a:r>
              <a:rPr lang="en-GB" sz="1000" dirty="0">
                <a:solidFill>
                  <a:srgbClr val="000000"/>
                </a:solidFill>
                <a:latin typeface="Arial" panose="020B0604020202020204" pitchFamily="34" charset="0"/>
                <a:ea typeface="Times New Roman" panose="02020603050405020304" pitchFamily="18" charset="0"/>
              </a:rPr>
              <a:t>Administration module</a:t>
            </a:r>
            <a:endParaRPr lang="bg-BG" sz="1100" dirty="0">
              <a:solidFill>
                <a:srgbClr val="000000"/>
              </a:solidFill>
              <a:effectLst/>
              <a:latin typeface="Arial" panose="020B0604020202020204" pitchFamily="34" charset="0"/>
              <a:ea typeface="Times New Roman" panose="02020603050405020304" pitchFamily="18" charset="0"/>
            </a:endParaRPr>
          </a:p>
        </p:txBody>
      </p:sp>
      <p:sp>
        <p:nvSpPr>
          <p:cNvPr id="11" name="Text Box 2">
            <a:extLst>
              <a:ext uri="{FF2B5EF4-FFF2-40B4-BE49-F238E27FC236}">
                <a16:creationId xmlns:a16="http://schemas.microsoft.com/office/drawing/2014/main" id="{385A8FFE-B1DD-4CFD-855B-FCF202DAB8B1}"/>
              </a:ext>
            </a:extLst>
          </p:cNvPr>
          <p:cNvSpPr txBox="1">
            <a:spLocks noChangeArrowheads="1"/>
          </p:cNvSpPr>
          <p:nvPr/>
        </p:nvSpPr>
        <p:spPr bwMode="auto">
          <a:xfrm>
            <a:off x="3075820" y="2771794"/>
            <a:ext cx="5812185" cy="35005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lnSpc>
                <a:spcPct val="115000"/>
              </a:lnSpc>
              <a:spcAft>
                <a:spcPts val="0"/>
              </a:spcAft>
            </a:pPr>
            <a:r>
              <a:rPr lang="en-US" sz="1000" dirty="0">
                <a:solidFill>
                  <a:srgbClr val="000000"/>
                </a:solidFill>
                <a:effectLst/>
                <a:latin typeface="Arial" panose="020B0604020202020204" pitchFamily="34" charset="0"/>
                <a:ea typeface="Times New Roman" panose="02020603050405020304" pitchFamily="18" charset="0"/>
              </a:rPr>
              <a:t>Web module</a:t>
            </a:r>
            <a:endParaRPr lang="bg-BG" sz="1100" dirty="0">
              <a:solidFill>
                <a:srgbClr val="000000"/>
              </a:solidFill>
              <a:effectLst/>
              <a:latin typeface="Arial" panose="020B0604020202020204" pitchFamily="34" charset="0"/>
              <a:ea typeface="Times New Roman" panose="02020603050405020304" pitchFamily="18" charset="0"/>
            </a:endParaRPr>
          </a:p>
        </p:txBody>
      </p:sp>
      <p:sp>
        <p:nvSpPr>
          <p:cNvPr id="12" name="Rectangle 11">
            <a:extLst>
              <a:ext uri="{FF2B5EF4-FFF2-40B4-BE49-F238E27FC236}">
                <a16:creationId xmlns:a16="http://schemas.microsoft.com/office/drawing/2014/main" id="{79EB9711-F347-4518-821C-ED7896DCEA8A}"/>
              </a:ext>
            </a:extLst>
          </p:cNvPr>
          <p:cNvSpPr/>
          <p:nvPr/>
        </p:nvSpPr>
        <p:spPr>
          <a:xfrm>
            <a:off x="4031653" y="1270367"/>
            <a:ext cx="4856352"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Geographical information system (GIS)</a:t>
            </a:r>
            <a:endParaRPr lang="bg-BG" sz="1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bg-BG" sz="1400" b="1" dirty="0">
                <a:solidFill>
                  <a:schemeClr val="bg1"/>
                </a:solidFill>
                <a:latin typeface="Times New Roman" panose="02020603050405020304" pitchFamily="18" charset="0"/>
                <a:cs typeface="Times New Roman" panose="02020603050405020304" pitchFamily="18" charset="0"/>
              </a:rPr>
              <a:t> </a:t>
            </a:r>
            <a:endParaRPr lang="bg-BG" sz="1400" dirty="0">
              <a:solidFill>
                <a:schemeClr val="bg1"/>
              </a:solidFill>
              <a:latin typeface="Times New Roman" panose="02020603050405020304" pitchFamily="18" charset="0"/>
              <a:cs typeface="Times New Roman" panose="02020603050405020304" pitchFamily="18" charset="0"/>
            </a:endParaRPr>
          </a:p>
          <a:p>
            <a:endParaRPr lang="bg-BG" sz="1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96787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3000"/>
                                        <p:tgtEl>
                                          <p:spTgt spid="12"/>
                                        </p:tgtEl>
                                      </p:cBhvr>
                                    </p:animEffect>
                                  </p:childTnLst>
                                </p:cTn>
                              </p:par>
                            </p:childTnLst>
                          </p:cTn>
                        </p:par>
                        <p:par>
                          <p:cTn id="11" fill="hold">
                            <p:stCondLst>
                              <p:cond delay="3000"/>
                            </p:stCondLst>
                            <p:childTnLst>
                              <p:par>
                                <p:cTn id="12" presetID="21"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2E7602-F6BA-45F6-86F5-EDCDC9DB03CD}"/>
              </a:ext>
            </a:extLst>
          </p:cNvPr>
          <p:cNvSpPr/>
          <p:nvPr/>
        </p:nvSpPr>
        <p:spPr>
          <a:xfrm>
            <a:off x="3553736" y="458050"/>
            <a:ext cx="4856351" cy="707886"/>
          </a:xfrm>
          <a:prstGeom prst="rect">
            <a:avLst/>
          </a:prstGeom>
        </p:spPr>
        <p:txBody>
          <a:bodyPr wrap="square">
            <a:spAutoFit/>
          </a:bodyPr>
          <a:lstStyle/>
          <a:p>
            <a:pPr marL="72000" algn="ctr" eaLnBrk="0" fontAlgn="base" hangingPunct="0">
              <a:spcBef>
                <a:spcPts val="600"/>
              </a:spcBef>
              <a:spcAft>
                <a:spcPts val="600"/>
              </a:spcAft>
              <a:buClr>
                <a:srgbClr val="006666"/>
              </a:buClr>
              <a:defRPr/>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Integrated Intelligent Transport Systems and digitalization at NRIC</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9EB9711-F347-4518-821C-ED7896DCEA8A}"/>
              </a:ext>
            </a:extLst>
          </p:cNvPr>
          <p:cNvSpPr/>
          <p:nvPr/>
        </p:nvSpPr>
        <p:spPr>
          <a:xfrm>
            <a:off x="220146" y="1381416"/>
            <a:ext cx="6667180" cy="2821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Times New Roman" panose="02020603050405020304" pitchFamily="18" charset="0"/>
                <a:cs typeface="Times New Roman" panose="02020603050405020304" pitchFamily="18" charset="0"/>
              </a:rPr>
              <a:t>Problems and challenges that could be solved by automating and dropping </a:t>
            </a:r>
          </a:p>
          <a:p>
            <a:pPr algn="ctr"/>
            <a:r>
              <a:rPr lang="en-US" sz="1400" b="1" dirty="0">
                <a:solidFill>
                  <a:schemeClr val="bg1"/>
                </a:solidFill>
                <a:latin typeface="Times New Roman" panose="02020603050405020304" pitchFamily="18" charset="0"/>
                <a:cs typeface="Times New Roman" panose="02020603050405020304" pitchFamily="18" charset="0"/>
              </a:rPr>
              <a:t>manual labor or human intervention</a:t>
            </a:r>
          </a:p>
          <a:p>
            <a:pPr algn="ctr"/>
            <a:r>
              <a:rPr lang="bg-BG" sz="1400" dirty="0">
                <a:solidFill>
                  <a:srgbClr val="FFC000"/>
                </a:solidFill>
                <a:latin typeface="Times New Roman" panose="02020603050405020304" pitchFamily="18" charset="0"/>
                <a:cs typeface="Times New Roman" panose="02020603050405020304" pitchFamily="18" charset="0"/>
              </a:rPr>
              <a:t> </a:t>
            </a:r>
            <a:endParaRPr lang="en-US" sz="1400" dirty="0">
              <a:solidFill>
                <a:srgbClr val="FFC000"/>
              </a:solidFill>
              <a:latin typeface="Times New Roman" panose="02020603050405020304" pitchFamily="18" charset="0"/>
              <a:cs typeface="Times New Roman" panose="02020603050405020304" pitchFamily="18" charset="0"/>
            </a:endParaRPr>
          </a:p>
          <a:p>
            <a:pPr algn="ctr"/>
            <a:r>
              <a:rPr lang="en-US" sz="1400" b="1" dirty="0">
                <a:solidFill>
                  <a:srgbClr val="FFC000"/>
                </a:solidFill>
                <a:latin typeface="Times New Roman" panose="02020603050405020304" pitchFamily="18" charset="0"/>
                <a:cs typeface="Times New Roman" panose="02020603050405020304" pitchFamily="18" charset="0"/>
              </a:rPr>
              <a:t>Such problems and challenges faced by NRIC are currently:</a:t>
            </a:r>
          </a:p>
          <a:p>
            <a:pPr algn="ctr"/>
            <a:endParaRPr lang="en-US" sz="1400" dirty="0">
              <a:solidFill>
                <a:schemeClr val="bg1"/>
              </a:solidFill>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ü"/>
            </a:pPr>
            <a:r>
              <a:rPr lang="en-US" sz="1400" dirty="0">
                <a:solidFill>
                  <a:schemeClr val="bg1"/>
                </a:solidFill>
                <a:latin typeface="Times New Roman" panose="02020603050405020304" pitchFamily="18" charset="0"/>
                <a:cs typeface="Times New Roman" panose="02020603050405020304" pitchFamily="18" charset="0"/>
              </a:rPr>
              <a:t>inspection of the catenary - done by drone from the air; </a:t>
            </a:r>
          </a:p>
          <a:p>
            <a:pPr marL="285750" indent="-285750" algn="ctr">
              <a:buFont typeface="Wingdings" panose="05000000000000000000" pitchFamily="2" charset="2"/>
              <a:buChar char="ü"/>
            </a:pPr>
            <a:endParaRPr lang="en-US" sz="1400" dirty="0">
              <a:solidFill>
                <a:schemeClr val="bg1"/>
              </a:solidFill>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ü"/>
            </a:pPr>
            <a:r>
              <a:rPr lang="en-US" sz="1400" dirty="0">
                <a:solidFill>
                  <a:schemeClr val="bg1"/>
                </a:solidFill>
                <a:latin typeface="Times New Roman" panose="02020603050405020304" pitchFamily="18" charset="0"/>
                <a:cs typeface="Times New Roman" panose="02020603050405020304" pitchFamily="18" charset="0"/>
              </a:rPr>
              <a:t>automation of railway repair and renewal processes; </a:t>
            </a:r>
          </a:p>
          <a:p>
            <a:pPr marL="285750" indent="-285750" algn="ctr">
              <a:buFont typeface="Wingdings" panose="05000000000000000000" pitchFamily="2" charset="2"/>
              <a:buChar char="ü"/>
            </a:pPr>
            <a:endParaRPr lang="en-US" sz="1400" dirty="0">
              <a:solidFill>
                <a:schemeClr val="bg1"/>
              </a:solidFill>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ü"/>
            </a:pPr>
            <a:r>
              <a:rPr lang="en-US" sz="1400" dirty="0">
                <a:solidFill>
                  <a:schemeClr val="bg1"/>
                </a:solidFill>
                <a:latin typeface="Times New Roman" panose="02020603050405020304" pitchFamily="18" charset="0"/>
                <a:cs typeface="Times New Roman" panose="02020603050405020304" pitchFamily="18" charset="0"/>
              </a:rPr>
              <a:t>periodic control of the railway infrastructure – done by drone from the air;</a:t>
            </a:r>
          </a:p>
          <a:p>
            <a:pPr algn="ctr"/>
            <a:r>
              <a:rPr lang="en-US" sz="1400" dirty="0">
                <a:solidFill>
                  <a:schemeClr val="bg1"/>
                </a:solidFill>
                <a:latin typeface="Times New Roman" panose="02020603050405020304" pitchFamily="18" charset="0"/>
                <a:cs typeface="Times New Roman" panose="02020603050405020304" pitchFamily="18" charset="0"/>
              </a:rPr>
              <a:t> </a:t>
            </a:r>
          </a:p>
          <a:p>
            <a:pPr marL="285750" indent="-285750" algn="ctr">
              <a:buFont typeface="Wingdings" panose="05000000000000000000" pitchFamily="2" charset="2"/>
              <a:buChar char="ü"/>
            </a:pPr>
            <a:r>
              <a:rPr lang="en-US" sz="1400" dirty="0">
                <a:solidFill>
                  <a:schemeClr val="bg1"/>
                </a:solidFill>
                <a:latin typeface="Times New Roman" panose="02020603050405020304" pitchFamily="18" charset="0"/>
                <a:cs typeface="Times New Roman" panose="02020603050405020304" pitchFamily="18" charset="0"/>
              </a:rPr>
              <a:t>automatic switching on and off of lighting in stations, especially platforms.</a:t>
            </a:r>
            <a:endParaRPr lang="bg-BG" sz="1400" dirty="0">
              <a:solidFill>
                <a:schemeClr val="bg1"/>
              </a:solidFill>
              <a:latin typeface="Times New Roman" panose="02020603050405020304" pitchFamily="18" charset="0"/>
              <a:cs typeface="Times New Roman" panose="02020603050405020304" pitchFamily="18" charset="0"/>
            </a:endParaRPr>
          </a:p>
          <a:p>
            <a:pPr algn="ctr"/>
            <a:endParaRPr lang="bg-BG" sz="1100"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0B0C587-9D9D-4393-A12F-B163E94F08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6827" y="1538115"/>
            <a:ext cx="3781769" cy="3781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52ADB583-3169-4ED9-93EB-C2FB5E3F2D3F}"/>
              </a:ext>
            </a:extLst>
          </p:cNvPr>
          <p:cNvPicPr>
            <a:picLocks noChangeAspect="1"/>
          </p:cNvPicPr>
          <p:nvPr/>
        </p:nvPicPr>
        <p:blipFill rotWithShape="1">
          <a:blip r:embed="rId4">
            <a:extLst>
              <a:ext uri="{28A0092B-C50C-407E-A947-70E740481C1C}">
                <a14:useLocalDpi xmlns:a14="http://schemas.microsoft.com/office/drawing/2010/main" val="0"/>
              </a:ext>
            </a:extLst>
          </a:blip>
          <a:srcRect r="-285" b="11992"/>
          <a:stretch/>
        </p:blipFill>
        <p:spPr>
          <a:xfrm>
            <a:off x="2522105" y="4343290"/>
            <a:ext cx="2063262" cy="1953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31935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0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20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a:extLst>
              <a:ext uri="{FF2B5EF4-FFF2-40B4-BE49-F238E27FC236}">
                <a16:creationId xmlns:a16="http://schemas.microsoft.com/office/drawing/2014/main" id="{0B90CB53-413B-452F-8E22-1602B57A39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440" y="3806336"/>
            <a:ext cx="3371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Rectangle 119">
            <a:extLst>
              <a:ext uri="{FF2B5EF4-FFF2-40B4-BE49-F238E27FC236}">
                <a16:creationId xmlns:a16="http://schemas.microsoft.com/office/drawing/2014/main" id="{6760261A-8F4E-4647-B870-C801A34715CA}"/>
              </a:ext>
            </a:extLst>
          </p:cNvPr>
          <p:cNvSpPr/>
          <p:nvPr/>
        </p:nvSpPr>
        <p:spPr>
          <a:xfrm>
            <a:off x="4959823" y="4351235"/>
            <a:ext cx="2748509" cy="461665"/>
          </a:xfrm>
          <a:prstGeom prst="rect">
            <a:avLst/>
          </a:prstGeom>
          <a:effectLst>
            <a:outerShdw blurRad="50800" dist="38100" dir="2700000" algn="tl" rotWithShape="0">
              <a:prstClr val="black">
                <a:alpha val="40000"/>
              </a:prstClr>
            </a:outerShdw>
          </a:effectLst>
        </p:spPr>
        <p:txBody>
          <a:bodyPr wrap="none">
            <a:spAutoFit/>
          </a:bodyPr>
          <a:lstStyle/>
          <a:p>
            <a:pPr algn="ctr" eaLnBrk="0" fontAlgn="base" hangingPunct="0">
              <a:spcBef>
                <a:spcPct val="0"/>
              </a:spcBef>
              <a:spcAft>
                <a:spcPct val="0"/>
              </a:spcAft>
            </a:pPr>
            <a:r>
              <a:rPr lang="af-ZA"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www.rail-infra.com</a:t>
            </a:r>
          </a:p>
        </p:txBody>
      </p:sp>
      <p:sp>
        <p:nvSpPr>
          <p:cNvPr id="134" name="Rectangle 133">
            <a:extLst>
              <a:ext uri="{FF2B5EF4-FFF2-40B4-BE49-F238E27FC236}">
                <a16:creationId xmlns:a16="http://schemas.microsoft.com/office/drawing/2014/main" id="{743776D8-FDBC-4EA8-9DC8-C540CCD7E8D5}"/>
              </a:ext>
            </a:extLst>
          </p:cNvPr>
          <p:cNvSpPr/>
          <p:nvPr/>
        </p:nvSpPr>
        <p:spPr>
          <a:xfrm>
            <a:off x="2834047" y="2314180"/>
            <a:ext cx="7000065" cy="928293"/>
          </a:xfrm>
          <a:prstGeom prst="rect">
            <a:avLst/>
          </a:prstGeom>
          <a:noFill/>
          <a:ln>
            <a:noFill/>
          </a:ln>
        </p:spPr>
        <p:txBody>
          <a:bodyPr vert="horz" lIns="0" tIns="0" rIns="18288" bIns="0" anchor="b">
            <a:noAutofit/>
            <a:scene3d>
              <a:camera prst="orthographicFront"/>
              <a:lightRig rig="freezing" dir="t">
                <a:rot lat="0" lon="0" rev="5640000"/>
              </a:lightRig>
            </a:scene3d>
            <a:sp3d prstMaterial="flat">
              <a:contourClr>
                <a:schemeClr val="tx2"/>
              </a:contourClr>
            </a:sp3d>
          </a:bodyPr>
          <a:lstStyle/>
          <a:p>
            <a:pPr algn="ctr">
              <a:spcBef>
                <a:spcPts val="600"/>
              </a:spcBef>
            </a:pPr>
            <a:r>
              <a:rPr lang="en-US" altLang="bg-BG" sz="3000" b="1" dirty="0">
                <a:solidFill>
                  <a:srgbClr val="FFC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THANK YOU FOR YOUR ATTENTION!</a:t>
            </a:r>
            <a:endParaRPr lang="bg-BG" sz="3000" b="1" dirty="0">
              <a:solidFill>
                <a:srgbClr val="FFC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pic>
        <p:nvPicPr>
          <p:cNvPr id="6" name="Picture 5">
            <a:extLst>
              <a:ext uri="{FF2B5EF4-FFF2-40B4-BE49-F238E27FC236}">
                <a16:creationId xmlns:a16="http://schemas.microsoft.com/office/drawing/2014/main" id="{99AEF5E8-9F06-4DD7-8F40-BF8A9AB07AC0}"/>
              </a:ext>
            </a:extLst>
          </p:cNvPr>
          <p:cNvPicPr>
            <a:picLocks noChangeAspect="1"/>
          </p:cNvPicPr>
          <p:nvPr/>
        </p:nvPicPr>
        <p:blipFill rotWithShape="1">
          <a:blip r:embed="rId3">
            <a:extLst>
              <a:ext uri="{28A0092B-C50C-407E-A947-70E740481C1C}">
                <a14:useLocalDpi xmlns:a14="http://schemas.microsoft.com/office/drawing/2010/main" val="0"/>
              </a:ext>
            </a:extLst>
          </a:blip>
          <a:srcRect l="2545" t="16206" r="1932" b="11761"/>
          <a:stretch/>
        </p:blipFill>
        <p:spPr>
          <a:xfrm>
            <a:off x="9124429" y="711727"/>
            <a:ext cx="1419367" cy="125559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53E7BC6-45C4-4470-9F24-F7BD52603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426" y="776896"/>
            <a:ext cx="2477243" cy="11252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07317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wipe(left)">
                                      <p:cBhvr>
                                        <p:cTn id="10" dur="2000"/>
                                        <p:tgtEl>
                                          <p:spTgt spid="134"/>
                                        </p:tgtEl>
                                      </p:cBhvr>
                                    </p:animEffect>
                                  </p:childTnLst>
                                </p:cTn>
                              </p:par>
                              <p:par>
                                <p:cTn id="11" presetID="22" presetClass="entr" presetSubtype="8" fill="hold" grpId="1" nodeType="withEffect">
                                  <p:stCondLst>
                                    <p:cond delay="0"/>
                                  </p:stCondLst>
                                  <p:childTnLst>
                                    <p:set>
                                      <p:cBhvr>
                                        <p:cTn id="12" dur="1" fill="hold">
                                          <p:stCondLst>
                                            <p:cond delay="0"/>
                                          </p:stCondLst>
                                        </p:cTn>
                                        <p:tgtEl>
                                          <p:spTgt spid="120">
                                            <p:txEl>
                                              <p:pRg st="0" end="0"/>
                                            </p:txEl>
                                          </p:spTgt>
                                        </p:tgtEl>
                                        <p:attrNameLst>
                                          <p:attrName>style.visibility</p:attrName>
                                        </p:attrNameLst>
                                      </p:cBhvr>
                                      <p:to>
                                        <p:strVal val="visible"/>
                                      </p:to>
                                    </p:set>
                                    <p:animEffect transition="in" filter="wipe(left)">
                                      <p:cBhvr>
                                        <p:cTn id="13" dur="2000"/>
                                        <p:tgtEl>
                                          <p:spTgt spid="120">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20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wipe(left)">
                                      <p:cBhvr>
                                        <p:cTn id="19" dur="2000"/>
                                        <p:tgtEl>
                                          <p:spTgt spid="1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wipe(left)">
                                      <p:cBhvr>
                                        <p:cTn id="22" dur="2000"/>
                                        <p:tgtEl>
                                          <p:spTgt spid="120"/>
                                        </p:tgtEl>
                                      </p:cBhvr>
                                    </p:animEffect>
                                  </p:childTnLst>
                                </p:cTn>
                              </p:par>
                            </p:childTnLst>
                          </p:cTn>
                        </p:par>
                        <p:par>
                          <p:cTn id="23" fill="hold">
                            <p:stCondLst>
                              <p:cond delay="2000"/>
                            </p:stCondLst>
                            <p:childTnLst>
                              <p:par>
                                <p:cTn id="24" presetID="19" presetClass="emph" presetSubtype="0" fill="hold" nodeType="afterEffect">
                                  <p:stCondLst>
                                    <p:cond delay="0"/>
                                  </p:stCondLst>
                                  <p:childTnLst>
                                    <p:animClr clrSpc="rgb" dir="cw">
                                      <p:cBhvr override="childStyle">
                                        <p:cTn id="25" dur="2000" fill="hold"/>
                                        <p:tgtEl>
                                          <p:spTgt spid="120">
                                            <p:txEl>
                                              <p:pRg st="0" end="0"/>
                                            </p:txEl>
                                          </p:spTgt>
                                        </p:tgtEl>
                                        <p:attrNameLst>
                                          <p:attrName>style.color</p:attrName>
                                        </p:attrNameLst>
                                      </p:cBhvr>
                                      <p:to>
                                        <a:srgbClr val="FFC000"/>
                                      </p:to>
                                    </p:animClr>
                                    <p:animClr clrSpc="rgb" dir="cw">
                                      <p:cBhvr>
                                        <p:cTn id="26" dur="2000" fill="hold"/>
                                        <p:tgtEl>
                                          <p:spTgt spid="120">
                                            <p:txEl>
                                              <p:pRg st="0" end="0"/>
                                            </p:txEl>
                                          </p:spTgt>
                                        </p:tgtEl>
                                        <p:attrNameLst>
                                          <p:attrName>fillcolor</p:attrName>
                                        </p:attrNameLst>
                                      </p:cBhvr>
                                      <p:to>
                                        <a:srgbClr val="FFC000"/>
                                      </p:to>
                                    </p:animClr>
                                    <p:set>
                                      <p:cBhvr>
                                        <p:cTn id="27" dur="2000" fill="hold"/>
                                        <p:tgtEl>
                                          <p:spTgt spid="120">
                                            <p:txEl>
                                              <p:pRg st="0" end="0"/>
                                            </p:txEl>
                                          </p:spTgt>
                                        </p:tgtEl>
                                        <p:attrNameLst>
                                          <p:attrName>fill.type</p:attrName>
                                        </p:attrNameLst>
                                      </p:cBhvr>
                                      <p:to>
                                        <p:strVal val="solid"/>
                                      </p:to>
                                    </p:set>
                                    <p:set>
                                      <p:cBhvr>
                                        <p:cTn id="28" dur="2000" fill="hold"/>
                                        <p:tgtEl>
                                          <p:spTgt spid="120">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0" grpId="1" build="allAtOnce"/>
      <p:bldP spid="1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84B4-6108-4003-B59B-392F28745656}"/>
              </a:ext>
            </a:extLst>
          </p:cNvPr>
          <p:cNvSpPr>
            <a:spLocks noGrp="1"/>
          </p:cNvSpPr>
          <p:nvPr>
            <p:ph type="title"/>
          </p:nvPr>
        </p:nvSpPr>
        <p:spPr>
          <a:xfrm>
            <a:off x="3380582" y="689867"/>
            <a:ext cx="4885282" cy="285207"/>
          </a:xfrm>
        </p:spPr>
        <p:txBody>
          <a:bodyPr>
            <a:noAutofit/>
          </a:bodyPr>
          <a:lstStyle/>
          <a:p>
            <a:pPr algn="ct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TEN-T on the territory of Bulgaria</a:t>
            </a:r>
            <a:endParaRPr lang="en-US" sz="2000" dirty="0">
              <a:solidFill>
                <a:srgbClr val="FFC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5EA2CAE-DB8E-487B-AEB5-E456FBFEFA92}"/>
              </a:ext>
            </a:extLst>
          </p:cNvPr>
          <p:cNvSpPr>
            <a:spLocks noGrp="1"/>
          </p:cNvSpPr>
          <p:nvPr>
            <p:ph idx="1"/>
          </p:nvPr>
        </p:nvSpPr>
        <p:spPr>
          <a:xfrm>
            <a:off x="336823" y="1544980"/>
            <a:ext cx="5486400" cy="3849500"/>
          </a:xfrm>
        </p:spPr>
        <p:txBody>
          <a:bodyPr>
            <a:normAutofit/>
          </a:bodyPr>
          <a:lstStyle/>
          <a:p>
            <a:pPr lvl="0">
              <a:lnSpc>
                <a:spcPct val="90000"/>
              </a:lnSpc>
              <a:spcBef>
                <a:spcPts val="1000"/>
              </a:spcBef>
              <a:buClr>
                <a:schemeClr val="bg1"/>
              </a:buClr>
              <a:buFont typeface="Wingdings" panose="05000000000000000000" pitchFamily="2" charset="2"/>
              <a:buChar char="Ø"/>
            </a:pPr>
            <a:r>
              <a:rPr lang="en-GB" sz="1400" b="1" dirty="0">
                <a:solidFill>
                  <a:schemeClr val="bg1"/>
                </a:solidFill>
                <a:latin typeface="Times New Roman" panose="02020603050405020304" pitchFamily="18" charset="0"/>
                <a:cs typeface="Times New Roman" panose="02020603050405020304" pitchFamily="18" charset="0"/>
              </a:rPr>
              <a:t>Austria, Bulgaria, Cyprus, Czech Republic, Germany, Greece, Hungary, Romania, and Slovak Republic</a:t>
            </a:r>
            <a:endParaRPr lang="bg-BG" sz="1400" b="1" dirty="0">
              <a:solidFill>
                <a:schemeClr val="bg1"/>
              </a:solidFill>
              <a:latin typeface="Times New Roman" panose="02020603050405020304" pitchFamily="18" charset="0"/>
              <a:cs typeface="Times New Roman" panose="02020603050405020304" pitchFamily="18" charset="0"/>
            </a:endParaRPr>
          </a:p>
          <a:p>
            <a:pPr marL="896938" lvl="1" indent="-457200">
              <a:lnSpc>
                <a:spcPct val="110000"/>
              </a:lnSpc>
              <a:spcBef>
                <a:spcPts val="500"/>
              </a:spcBef>
              <a:buFont typeface="Arial" panose="020B0604020202020204" pitchFamily="34" charset="0"/>
              <a:buChar char="•"/>
            </a:pPr>
            <a:r>
              <a:rPr lang="bg-BG" sz="1400" dirty="0">
                <a:solidFill>
                  <a:schemeClr val="bg1"/>
                </a:solidFill>
                <a:latin typeface="Times New Roman" panose="02020603050405020304" pitchFamily="18" charset="0"/>
                <a:cs typeface="Times New Roman" panose="02020603050405020304" pitchFamily="18" charset="0"/>
              </a:rPr>
              <a:t>5 900 </a:t>
            </a:r>
            <a:r>
              <a:rPr lang="fr-FR" sz="1400" dirty="0">
                <a:solidFill>
                  <a:schemeClr val="bg1"/>
                </a:solidFill>
                <a:latin typeface="Times New Roman" panose="02020603050405020304" pitchFamily="18" charset="0"/>
                <a:cs typeface="Times New Roman" panose="02020603050405020304" pitchFamily="18" charset="0"/>
              </a:rPr>
              <a:t>km</a:t>
            </a:r>
            <a:r>
              <a:rPr lang="en-US" sz="1400" dirty="0">
                <a:solidFill>
                  <a:schemeClr val="bg1"/>
                </a:solidFill>
                <a:latin typeface="Times New Roman" panose="02020603050405020304" pitchFamily="18" charset="0"/>
                <a:cs typeface="Times New Roman" panose="02020603050405020304" pitchFamily="18" charset="0"/>
              </a:rPr>
              <a:t> rail network</a:t>
            </a:r>
            <a:endParaRPr lang="bg-BG" sz="1400" dirty="0">
              <a:solidFill>
                <a:schemeClr val="bg1"/>
              </a:solidFill>
              <a:latin typeface="Times New Roman" panose="02020603050405020304" pitchFamily="18" charset="0"/>
              <a:cs typeface="Times New Roman" panose="02020603050405020304" pitchFamily="18" charset="0"/>
            </a:endParaRPr>
          </a:p>
          <a:p>
            <a:pPr marL="896938" lvl="1" indent="-457200">
              <a:lnSpc>
                <a:spcPct val="110000"/>
              </a:lnSpc>
              <a:spcBef>
                <a:spcPts val="500"/>
              </a:spcBef>
              <a:buFont typeface="Arial" panose="020B0604020202020204" pitchFamily="34" charset="0"/>
              <a:buChar char="•"/>
            </a:pPr>
            <a:r>
              <a:rPr lang="bg-BG" sz="1400" dirty="0">
                <a:solidFill>
                  <a:schemeClr val="bg1"/>
                </a:solidFill>
                <a:latin typeface="Times New Roman" panose="02020603050405020304" pitchFamily="18" charset="0"/>
                <a:cs typeface="Times New Roman" panose="02020603050405020304" pitchFamily="18" charset="0"/>
              </a:rPr>
              <a:t>5 400 </a:t>
            </a:r>
            <a:r>
              <a:rPr lang="fr-FR" sz="1400" dirty="0">
                <a:solidFill>
                  <a:schemeClr val="bg1"/>
                </a:solidFill>
                <a:latin typeface="Times New Roman" panose="02020603050405020304" pitchFamily="18" charset="0"/>
                <a:cs typeface="Times New Roman" panose="02020603050405020304" pitchFamily="18" charset="0"/>
              </a:rPr>
              <a:t>km</a:t>
            </a:r>
            <a:r>
              <a:rPr lang="bg-BG" sz="1400" dirty="0">
                <a:solidFill>
                  <a:schemeClr val="bg1"/>
                </a:solidFill>
                <a:latin typeface="Times New Roman" panose="02020603050405020304" pitchFamily="18" charset="0"/>
                <a:cs typeface="Times New Roman" panose="02020603050405020304" pitchFamily="18" charset="0"/>
              </a:rPr>
              <a:t> </a:t>
            </a:r>
            <a:r>
              <a:rPr lang="en-US" sz="1400" dirty="0">
                <a:solidFill>
                  <a:schemeClr val="bg1"/>
                </a:solidFill>
                <a:latin typeface="Times New Roman" panose="02020603050405020304" pitchFamily="18" charset="0"/>
                <a:cs typeface="Times New Roman" panose="02020603050405020304" pitchFamily="18" charset="0"/>
              </a:rPr>
              <a:t>road network</a:t>
            </a:r>
            <a:endParaRPr lang="bg-BG" sz="1400" dirty="0">
              <a:solidFill>
                <a:schemeClr val="bg1"/>
              </a:solidFill>
              <a:latin typeface="Times New Roman" panose="02020603050405020304" pitchFamily="18" charset="0"/>
              <a:cs typeface="Times New Roman" panose="02020603050405020304" pitchFamily="18" charset="0"/>
            </a:endParaRPr>
          </a:p>
          <a:p>
            <a:pPr marL="896938" lvl="1" indent="-457200">
              <a:lnSpc>
                <a:spcPct val="110000"/>
              </a:lnSpc>
              <a:spcBef>
                <a:spcPts val="500"/>
              </a:spcBef>
              <a:buFont typeface="Arial" panose="020B0604020202020204" pitchFamily="34" charset="0"/>
              <a:buChar char="•"/>
            </a:pPr>
            <a:r>
              <a:rPr lang="bg-BG" sz="1400" dirty="0">
                <a:solidFill>
                  <a:schemeClr val="bg1"/>
                </a:solidFill>
                <a:latin typeface="Times New Roman" panose="02020603050405020304" pitchFamily="18" charset="0"/>
                <a:cs typeface="Times New Roman" panose="02020603050405020304" pitchFamily="18" charset="0"/>
              </a:rPr>
              <a:t>1 700 </a:t>
            </a:r>
            <a:r>
              <a:rPr lang="fr-FR" sz="1400" dirty="0">
                <a:solidFill>
                  <a:schemeClr val="bg1"/>
                </a:solidFill>
                <a:latin typeface="Times New Roman" panose="02020603050405020304" pitchFamily="18" charset="0"/>
                <a:cs typeface="Times New Roman" panose="02020603050405020304" pitchFamily="18" charset="0"/>
              </a:rPr>
              <a:t>km</a:t>
            </a:r>
            <a:r>
              <a:rPr lang="bg-BG" sz="1400" dirty="0">
                <a:solidFill>
                  <a:schemeClr val="bg1"/>
                </a:solidFill>
                <a:latin typeface="Times New Roman" panose="02020603050405020304" pitchFamily="18" charset="0"/>
                <a:cs typeface="Times New Roman" panose="02020603050405020304" pitchFamily="18" charset="0"/>
              </a:rPr>
              <a:t> </a:t>
            </a:r>
            <a:r>
              <a:rPr lang="en-US" sz="1400" dirty="0">
                <a:solidFill>
                  <a:schemeClr val="bg1"/>
                </a:solidFill>
                <a:latin typeface="Times New Roman" panose="02020603050405020304" pitchFamily="18" charset="0"/>
                <a:cs typeface="Times New Roman" panose="02020603050405020304" pitchFamily="18" charset="0"/>
              </a:rPr>
              <a:t>IWW</a:t>
            </a:r>
            <a:endParaRPr lang="bg-BG" sz="1400" dirty="0">
              <a:solidFill>
                <a:schemeClr val="bg1"/>
              </a:solidFill>
              <a:latin typeface="Times New Roman" panose="02020603050405020304" pitchFamily="18" charset="0"/>
              <a:cs typeface="Times New Roman" panose="02020603050405020304" pitchFamily="18" charset="0"/>
            </a:endParaRPr>
          </a:p>
          <a:p>
            <a:pPr marL="896938" lvl="1" indent="-457200">
              <a:lnSpc>
                <a:spcPct val="110000"/>
              </a:lnSpc>
              <a:spcBef>
                <a:spcPts val="500"/>
              </a:spcBef>
              <a:buFont typeface="Arial" panose="020B0604020202020204" pitchFamily="34" charset="0"/>
              <a:buChar char="•"/>
            </a:pPr>
            <a:r>
              <a:rPr lang="bg-BG" sz="1400" dirty="0">
                <a:solidFill>
                  <a:schemeClr val="bg1"/>
                </a:solidFill>
                <a:latin typeface="Times New Roman" panose="02020603050405020304" pitchFamily="18" charset="0"/>
                <a:cs typeface="Times New Roman" panose="02020603050405020304" pitchFamily="18" charset="0"/>
              </a:rPr>
              <a:t>15</a:t>
            </a:r>
            <a:r>
              <a:rPr lang="en-US" sz="1400" dirty="0">
                <a:solidFill>
                  <a:schemeClr val="bg1"/>
                </a:solidFill>
                <a:latin typeface="Times New Roman" panose="02020603050405020304" pitchFamily="18" charset="0"/>
                <a:cs typeface="Times New Roman" panose="02020603050405020304" pitchFamily="18" charset="0"/>
              </a:rPr>
              <a:t> U</a:t>
            </a:r>
            <a:r>
              <a:rPr lang="en-GB" sz="1400" dirty="0" err="1">
                <a:solidFill>
                  <a:schemeClr val="bg1"/>
                </a:solidFill>
                <a:latin typeface="Times New Roman" panose="02020603050405020304" pitchFamily="18" charset="0"/>
                <a:cs typeface="Times New Roman" panose="02020603050405020304" pitchFamily="18" charset="0"/>
              </a:rPr>
              <a:t>rban</a:t>
            </a:r>
            <a:r>
              <a:rPr lang="en-GB" sz="1400" dirty="0">
                <a:solidFill>
                  <a:schemeClr val="bg1"/>
                </a:solidFill>
                <a:latin typeface="Times New Roman" panose="02020603050405020304" pitchFamily="18" charset="0"/>
                <a:cs typeface="Times New Roman" panose="02020603050405020304" pitchFamily="18" charset="0"/>
              </a:rPr>
              <a:t> nodes</a:t>
            </a:r>
            <a:r>
              <a:rPr lang="bg-BG" sz="1400" dirty="0">
                <a:solidFill>
                  <a:schemeClr val="bg1"/>
                </a:solidFill>
                <a:latin typeface="Times New Roman" panose="02020603050405020304" pitchFamily="18" charset="0"/>
                <a:cs typeface="Times New Roman" panose="02020603050405020304" pitchFamily="18" charset="0"/>
              </a:rPr>
              <a:t> (</a:t>
            </a:r>
            <a:r>
              <a:rPr lang="en-US" sz="1400" dirty="0">
                <a:solidFill>
                  <a:schemeClr val="bg1"/>
                </a:solidFill>
                <a:latin typeface="Times New Roman" panose="02020603050405020304" pitchFamily="18" charset="0"/>
                <a:cs typeface="Times New Roman" panose="02020603050405020304" pitchFamily="18" charset="0"/>
              </a:rPr>
              <a:t>Sofia</a:t>
            </a:r>
            <a:r>
              <a:rPr lang="bg-BG" sz="1400" dirty="0">
                <a:solidFill>
                  <a:schemeClr val="bg1"/>
                </a:solidFill>
                <a:latin typeface="Times New Roman" panose="02020603050405020304" pitchFamily="18" charset="0"/>
                <a:cs typeface="Times New Roman" panose="02020603050405020304" pitchFamily="18" charset="0"/>
              </a:rPr>
              <a:t>)</a:t>
            </a:r>
          </a:p>
          <a:p>
            <a:pPr marL="896938" lvl="1" indent="-457200">
              <a:lnSpc>
                <a:spcPct val="110000"/>
              </a:lnSpc>
              <a:spcBef>
                <a:spcPts val="500"/>
              </a:spcBef>
              <a:buFont typeface="Arial" panose="020B0604020202020204" pitchFamily="34" charset="0"/>
              <a:buChar char="•"/>
            </a:pPr>
            <a:r>
              <a:rPr lang="bg-BG" sz="1400" dirty="0">
                <a:solidFill>
                  <a:schemeClr val="bg1"/>
                </a:solidFill>
                <a:latin typeface="Times New Roman" panose="02020603050405020304" pitchFamily="18" charset="0"/>
                <a:cs typeface="Times New Roman" panose="02020603050405020304" pitchFamily="18" charset="0"/>
              </a:rPr>
              <a:t>15 </a:t>
            </a:r>
            <a:r>
              <a:rPr lang="en-US" sz="1400" dirty="0">
                <a:solidFill>
                  <a:schemeClr val="bg1"/>
                </a:solidFill>
                <a:latin typeface="Times New Roman" panose="02020603050405020304" pitchFamily="18" charset="0"/>
                <a:cs typeface="Times New Roman" panose="02020603050405020304" pitchFamily="18" charset="0"/>
              </a:rPr>
              <a:t>Airports</a:t>
            </a:r>
            <a:r>
              <a:rPr lang="bg-BG" sz="1400" dirty="0">
                <a:solidFill>
                  <a:schemeClr val="bg1"/>
                </a:solidFill>
                <a:latin typeface="Times New Roman" panose="02020603050405020304" pitchFamily="18" charset="0"/>
                <a:cs typeface="Times New Roman" panose="02020603050405020304" pitchFamily="18" charset="0"/>
              </a:rPr>
              <a:t> (</a:t>
            </a:r>
            <a:r>
              <a:rPr lang="en-US" sz="1400" dirty="0">
                <a:solidFill>
                  <a:schemeClr val="bg1"/>
                </a:solidFill>
                <a:latin typeface="Times New Roman" panose="02020603050405020304" pitchFamily="18" charset="0"/>
                <a:cs typeface="Times New Roman" panose="02020603050405020304" pitchFamily="18" charset="0"/>
              </a:rPr>
              <a:t>Sofia</a:t>
            </a:r>
            <a:r>
              <a:rPr lang="bg-BG" sz="1400" dirty="0">
                <a:solidFill>
                  <a:schemeClr val="bg1"/>
                </a:solidFill>
                <a:latin typeface="Times New Roman" panose="02020603050405020304" pitchFamily="18" charset="0"/>
                <a:cs typeface="Times New Roman" panose="02020603050405020304" pitchFamily="18" charset="0"/>
              </a:rPr>
              <a:t>)</a:t>
            </a:r>
          </a:p>
          <a:p>
            <a:pPr marL="896938" lvl="1" indent="-457200">
              <a:lnSpc>
                <a:spcPct val="110000"/>
              </a:lnSpc>
              <a:spcBef>
                <a:spcPts val="500"/>
              </a:spcBef>
              <a:buFont typeface="Arial" panose="020B0604020202020204" pitchFamily="34" charset="0"/>
              <a:buChar char="•"/>
            </a:pPr>
            <a:r>
              <a:rPr lang="bg-BG" sz="1400" dirty="0">
                <a:solidFill>
                  <a:schemeClr val="bg1"/>
                </a:solidFill>
                <a:latin typeface="Times New Roman" panose="02020603050405020304" pitchFamily="18" charset="0"/>
                <a:cs typeface="Times New Roman" panose="02020603050405020304" pitchFamily="18" charset="0"/>
              </a:rPr>
              <a:t>10</a:t>
            </a:r>
            <a:r>
              <a:rPr lang="en-US" sz="1400" dirty="0">
                <a:solidFill>
                  <a:schemeClr val="bg1"/>
                </a:solidFill>
                <a:latin typeface="Times New Roman" panose="02020603050405020304" pitchFamily="18" charset="0"/>
                <a:cs typeface="Times New Roman" panose="02020603050405020304" pitchFamily="18" charset="0"/>
              </a:rPr>
              <a:t> Inland ports (Vidin</a:t>
            </a:r>
            <a:r>
              <a:rPr lang="bg-BG" sz="1400" dirty="0">
                <a:solidFill>
                  <a:schemeClr val="bg1"/>
                </a:solidFill>
                <a:latin typeface="Times New Roman" panose="02020603050405020304" pitchFamily="18" charset="0"/>
                <a:cs typeface="Times New Roman" panose="02020603050405020304" pitchFamily="18" charset="0"/>
              </a:rPr>
              <a:t>)</a:t>
            </a:r>
          </a:p>
          <a:p>
            <a:pPr marL="896938" lvl="1" indent="-457200">
              <a:lnSpc>
                <a:spcPct val="110000"/>
              </a:lnSpc>
              <a:spcBef>
                <a:spcPts val="500"/>
              </a:spcBef>
              <a:buFont typeface="Arial" panose="020B0604020202020204" pitchFamily="34" charset="0"/>
              <a:buChar char="•"/>
            </a:pPr>
            <a:r>
              <a:rPr lang="bg-BG" sz="1400" dirty="0">
                <a:solidFill>
                  <a:schemeClr val="bg1"/>
                </a:solidFill>
                <a:latin typeface="Times New Roman" panose="02020603050405020304" pitchFamily="18" charset="0"/>
                <a:cs typeface="Times New Roman" panose="02020603050405020304" pitchFamily="18" charset="0"/>
              </a:rPr>
              <a:t>12 </a:t>
            </a:r>
            <a:r>
              <a:rPr lang="en-US" sz="1400" dirty="0">
                <a:solidFill>
                  <a:schemeClr val="bg1"/>
                </a:solidFill>
                <a:latin typeface="Times New Roman" panose="02020603050405020304" pitchFamily="18" charset="0"/>
                <a:cs typeface="Times New Roman" panose="02020603050405020304" pitchFamily="18" charset="0"/>
              </a:rPr>
              <a:t>Maritime ports</a:t>
            </a:r>
            <a:r>
              <a:rPr lang="bg-BG"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Burgas</a:t>
            </a:r>
            <a:r>
              <a:rPr lang="bg-BG" sz="1400" dirty="0">
                <a:solidFill>
                  <a:schemeClr val="bg1"/>
                </a:solidFill>
                <a:latin typeface="Times New Roman" panose="02020603050405020304" pitchFamily="18" charset="0"/>
                <a:cs typeface="Times New Roman" panose="02020603050405020304" pitchFamily="18" charset="0"/>
              </a:rPr>
              <a:t>)</a:t>
            </a:r>
          </a:p>
          <a:p>
            <a:pPr marL="896938" lvl="1" indent="-457200">
              <a:lnSpc>
                <a:spcPct val="110000"/>
              </a:lnSpc>
              <a:spcBef>
                <a:spcPts val="500"/>
              </a:spcBef>
              <a:buFont typeface="Arial" panose="020B0604020202020204" pitchFamily="34" charset="0"/>
              <a:buChar char="•"/>
            </a:pPr>
            <a:r>
              <a:rPr lang="bg-BG" sz="1400" dirty="0">
                <a:solidFill>
                  <a:schemeClr val="bg1"/>
                </a:solidFill>
                <a:latin typeface="Times New Roman" panose="02020603050405020304" pitchFamily="18" charset="0"/>
                <a:cs typeface="Times New Roman" panose="02020603050405020304" pitchFamily="18" charset="0"/>
              </a:rPr>
              <a:t>25 </a:t>
            </a:r>
            <a:r>
              <a:rPr lang="en-US" sz="1400" dirty="0">
                <a:solidFill>
                  <a:schemeClr val="bg1"/>
                </a:solidFill>
                <a:latin typeface="Times New Roman" panose="02020603050405020304" pitchFamily="18" charset="0"/>
                <a:cs typeface="Times New Roman" panose="02020603050405020304" pitchFamily="18" charset="0"/>
              </a:rPr>
              <a:t>Road – Rail Terminals </a:t>
            </a:r>
            <a:r>
              <a:rPr lang="bg-BG" sz="1400" dirty="0">
                <a:solidFill>
                  <a:schemeClr val="bg1"/>
                </a:solidFill>
                <a:latin typeface="Times New Roman" panose="02020603050405020304" pitchFamily="18" charset="0"/>
                <a:cs typeface="Times New Roman" panose="02020603050405020304" pitchFamily="18" charset="0"/>
              </a:rPr>
              <a:t>(</a:t>
            </a:r>
            <a:r>
              <a:rPr lang="en-US" sz="1400" dirty="0">
                <a:solidFill>
                  <a:schemeClr val="bg1"/>
                </a:solidFill>
                <a:latin typeface="Times New Roman" panose="02020603050405020304" pitchFamily="18" charset="0"/>
                <a:cs typeface="Times New Roman" panose="02020603050405020304" pitchFamily="18" charset="0"/>
              </a:rPr>
              <a:t>Sofia &amp; Plovdiv</a:t>
            </a:r>
            <a:r>
              <a:rPr lang="bg-BG" sz="1400" dirty="0">
                <a:solidFill>
                  <a:schemeClr val="bg1"/>
                </a:solidFill>
                <a:latin typeface="Times New Roman" panose="02020603050405020304" pitchFamily="18" charset="0"/>
                <a:cs typeface="Times New Roman" panose="02020603050405020304" pitchFamily="18" charset="0"/>
              </a:rPr>
              <a:t>)</a:t>
            </a:r>
          </a:p>
          <a:p>
            <a:pPr lvl="0">
              <a:lnSpc>
                <a:spcPct val="90000"/>
              </a:lnSpc>
              <a:spcBef>
                <a:spcPts val="1000"/>
              </a:spcBef>
              <a:buClr>
                <a:srgbClr val="FFFFFF"/>
              </a:buClr>
              <a:buFont typeface="Wingdings" panose="05000000000000000000" pitchFamily="2" charset="2"/>
              <a:buChar char="Ø"/>
            </a:pPr>
            <a:r>
              <a:rPr lang="en-US" sz="1400" b="1" dirty="0">
                <a:solidFill>
                  <a:schemeClr val="bg1"/>
                </a:solidFill>
                <a:latin typeface="Times New Roman" panose="02020603050405020304" pitchFamily="18" charset="0"/>
                <a:cs typeface="Times New Roman" panose="02020603050405020304" pitchFamily="18" charset="0"/>
              </a:rPr>
              <a:t>OEM direction on the territory of Bulgaria</a:t>
            </a:r>
          </a:p>
          <a:p>
            <a:pPr marL="896938" lvl="1" indent="-457200">
              <a:lnSpc>
                <a:spcPct val="110000"/>
              </a:lnSpc>
              <a:spcBef>
                <a:spcPts val="500"/>
              </a:spcBef>
              <a:buFont typeface="Arial" panose="020B0604020202020204" pitchFamily="34" charset="0"/>
              <a:buChar char="•"/>
            </a:pPr>
            <a:r>
              <a:rPr lang="en-US" sz="1400" dirty="0">
                <a:solidFill>
                  <a:schemeClr val="bg1"/>
                </a:solidFill>
                <a:latin typeface="Times New Roman" panose="02020603050405020304" pitchFamily="18" charset="0"/>
                <a:cs typeface="Times New Roman" panose="02020603050405020304" pitchFamily="18" charset="0"/>
              </a:rPr>
              <a:t>Vidin-Sofia/Sofia-Plovdiv-Burgas/Plovdiv-Turkish Border/Sofia-Thessaloniki</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1DB8C93-DE87-449B-B202-4E5876ADBA1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99000"/>
                    </a14:imgEffect>
                  </a14:imgLayer>
                </a14:imgProps>
              </a:ext>
            </a:extLst>
          </a:blip>
          <a:srcRect l="3133" t="2077" r="2632" b="3307"/>
          <a:stretch/>
        </p:blipFill>
        <p:spPr>
          <a:xfrm>
            <a:off x="5936536" y="1111768"/>
            <a:ext cx="5918641" cy="5692789"/>
          </a:xfrm>
          <a:prstGeom prst="rect">
            <a:avLst/>
          </a:prstGeom>
          <a:ln>
            <a:noFill/>
          </a:ln>
          <a:effectLst>
            <a:softEdge rad="38100"/>
          </a:effectLst>
        </p:spPr>
      </p:pic>
      <p:sp>
        <p:nvSpPr>
          <p:cNvPr id="5" name="Rectangle 4">
            <a:extLst>
              <a:ext uri="{FF2B5EF4-FFF2-40B4-BE49-F238E27FC236}">
                <a16:creationId xmlns:a16="http://schemas.microsoft.com/office/drawing/2014/main" id="{93ACE211-FDB0-45FC-87FF-05BBC9F0539F}"/>
              </a:ext>
            </a:extLst>
          </p:cNvPr>
          <p:cNvSpPr/>
          <p:nvPr/>
        </p:nvSpPr>
        <p:spPr>
          <a:xfrm>
            <a:off x="340271" y="1094188"/>
            <a:ext cx="4258537" cy="369332"/>
          </a:xfrm>
          <a:prstGeom prst="rect">
            <a:avLst/>
          </a:prstGeom>
        </p:spPr>
        <p:txBody>
          <a:bodyPr wrap="none">
            <a:spAutoFit/>
          </a:bodyPr>
          <a:lstStyle/>
          <a:p>
            <a:pPr algn="ctr"/>
            <a:r>
              <a:rPr lang="en-GB"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Orient/East Med Core Network Corridor</a:t>
            </a:r>
            <a:endParaRPr lang="bg-BG"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CDF4355-F9B9-4A7D-B65F-84A111AC6790}"/>
              </a:ext>
            </a:extLst>
          </p:cNvPr>
          <p:cNvSpPr/>
          <p:nvPr/>
        </p:nvSpPr>
        <p:spPr>
          <a:xfrm>
            <a:off x="450136" y="5297942"/>
            <a:ext cx="2629887" cy="369332"/>
          </a:xfrm>
          <a:prstGeom prst="rect">
            <a:avLst/>
          </a:prstGeom>
        </p:spPr>
        <p:txBody>
          <a:bodyPr wrap="none">
            <a:spAutoFit/>
          </a:bodyPr>
          <a:lstStyle/>
          <a:p>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Rhine-Danube Corridor </a:t>
            </a:r>
            <a:endParaRPr lang="bg-BG"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109FF815-99F9-4434-A215-17DCF56D4D4F}"/>
              </a:ext>
            </a:extLst>
          </p:cNvPr>
          <p:cNvSpPr txBox="1">
            <a:spLocks/>
          </p:cNvSpPr>
          <p:nvPr/>
        </p:nvSpPr>
        <p:spPr>
          <a:xfrm>
            <a:off x="189723" y="5705380"/>
            <a:ext cx="5987142" cy="1099177"/>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defTabSz="914400"/>
            <a:endParaRPr lang="en-US" dirty="0">
              <a:solidFill>
                <a:schemeClr val="tx2">
                  <a:lumMod val="75000"/>
                </a:schemeClr>
              </a:solidFill>
            </a:endParaRPr>
          </a:p>
        </p:txBody>
      </p:sp>
      <p:sp>
        <p:nvSpPr>
          <p:cNvPr id="8" name="Content Placeholder 6">
            <a:extLst>
              <a:ext uri="{FF2B5EF4-FFF2-40B4-BE49-F238E27FC236}">
                <a16:creationId xmlns:a16="http://schemas.microsoft.com/office/drawing/2014/main" id="{D7D46EC7-D719-4DFD-BB03-D808C366EDF2}"/>
              </a:ext>
            </a:extLst>
          </p:cNvPr>
          <p:cNvSpPr txBox="1">
            <a:spLocks/>
          </p:cNvSpPr>
          <p:nvPr/>
        </p:nvSpPr>
        <p:spPr>
          <a:xfrm>
            <a:off x="211840" y="5732411"/>
            <a:ext cx="6220408" cy="845371"/>
          </a:xfrm>
          <a:prstGeom prst="rect">
            <a:avLst/>
          </a:prstGeom>
        </p:spPr>
        <p:txBody>
          <a:bodyPr vert="horz">
            <a:normAutofit lnSpcReduction="1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L="457200" indent="-371475" defTabSz="457200">
              <a:spcBef>
                <a:spcPts val="1200"/>
              </a:spcBef>
              <a:buClr>
                <a:schemeClr val="bg1"/>
              </a:buClr>
              <a:buSzTx/>
              <a:buFont typeface="Wingdings" panose="05000000000000000000" pitchFamily="2" charset="2"/>
              <a:buChar char="Ø"/>
            </a:pPr>
            <a:r>
              <a:rPr lang="en-US" sz="1400" dirty="0">
                <a:solidFill>
                  <a:schemeClr val="bg1"/>
                </a:solidFill>
                <a:latin typeface="Times New Roman" panose="02020603050405020304" pitchFamily="18" charset="0"/>
                <a:cs typeface="Times New Roman" panose="02020603050405020304" pitchFamily="18" charset="0"/>
              </a:rPr>
              <a:t>The main  link between  France, Germany, Austria, Slovakia, </a:t>
            </a:r>
            <a:br>
              <a:rPr lang="en-US" sz="1400" dirty="0">
                <a:solidFill>
                  <a:schemeClr val="bg1"/>
                </a:solidFill>
                <a:latin typeface="Times New Roman" panose="02020603050405020304" pitchFamily="18" charset="0"/>
                <a:cs typeface="Times New Roman" panose="02020603050405020304" pitchFamily="18" charset="0"/>
              </a:rPr>
            </a:br>
            <a:r>
              <a:rPr lang="en-US" sz="1400" dirty="0">
                <a:solidFill>
                  <a:schemeClr val="bg1"/>
                </a:solidFill>
                <a:latin typeface="Times New Roman" panose="02020603050405020304" pitchFamily="18" charset="0"/>
                <a:cs typeface="Times New Roman" panose="02020603050405020304" pitchFamily="18" charset="0"/>
              </a:rPr>
              <a:t>Hungary, Croatia, Romania and </a:t>
            </a:r>
            <a:r>
              <a:rPr lang="en-US" sz="1400" b="1" u="sng" dirty="0">
                <a:solidFill>
                  <a:schemeClr val="bg1"/>
                </a:solidFill>
                <a:latin typeface="Times New Roman" panose="02020603050405020304" pitchFamily="18" charset="0"/>
                <a:cs typeface="Times New Roman" panose="02020603050405020304" pitchFamily="18" charset="0"/>
              </a:rPr>
              <a:t>Bulgaria </a:t>
            </a:r>
          </a:p>
          <a:p>
            <a:pPr marL="457200" indent="-371475" defTabSz="457200">
              <a:spcBef>
                <a:spcPts val="1200"/>
              </a:spcBef>
              <a:buClr>
                <a:schemeClr val="bg1"/>
              </a:buClr>
              <a:buSzTx/>
              <a:buFont typeface="Wingdings" panose="05000000000000000000" pitchFamily="2" charset="2"/>
              <a:buChar char="Ø"/>
            </a:pPr>
            <a:r>
              <a:rPr lang="en-US" sz="1400" dirty="0">
                <a:solidFill>
                  <a:schemeClr val="bg1"/>
                </a:solidFill>
                <a:latin typeface="Times New Roman" panose="02020603050405020304" pitchFamily="18" charset="0"/>
                <a:cs typeface="Times New Roman" panose="02020603050405020304" pitchFamily="18" charset="0"/>
              </a:rPr>
              <a:t>On the territory of Bulgaria – Danube River only</a:t>
            </a:r>
            <a:endParaRPr lang="bg-BG" sz="1400" dirty="0">
              <a:solidFill>
                <a:schemeClr val="bg1"/>
              </a:solidFill>
              <a:latin typeface="Times New Roman" panose="02020603050405020304" pitchFamily="18" charset="0"/>
              <a:cs typeface="Times New Roman" panose="02020603050405020304" pitchFamily="18" charset="0"/>
            </a:endParaRPr>
          </a:p>
          <a:p>
            <a:pPr defTabSz="914400"/>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18181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30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3000"/>
                                        <p:tgtEl>
                                          <p:spTgt spid="3">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3000"/>
                                        <p:tgtEl>
                                          <p:spTgt spid="3">
                                            <p:txEl>
                                              <p:pRg st="1" end="1"/>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3000"/>
                                        <p:tgtEl>
                                          <p:spTgt spid="3">
                                            <p:txEl>
                                              <p:pRg st="2" end="2"/>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3000"/>
                                        <p:tgtEl>
                                          <p:spTgt spid="3">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3000"/>
                                        <p:tgtEl>
                                          <p:spTgt spid="3">
                                            <p:txEl>
                                              <p:pRg st="4" end="4"/>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3000"/>
                                        <p:tgtEl>
                                          <p:spTgt spid="3">
                                            <p:txEl>
                                              <p:pRg st="5" end="5"/>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3000"/>
                                        <p:tgtEl>
                                          <p:spTgt spid="3">
                                            <p:txEl>
                                              <p:pRg st="6" end="6"/>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left)">
                                      <p:cBhvr>
                                        <p:cTn id="34" dur="3000"/>
                                        <p:tgtEl>
                                          <p:spTgt spid="3">
                                            <p:txEl>
                                              <p:pRg st="7" end="7"/>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3000"/>
                                        <p:tgtEl>
                                          <p:spTgt spid="3">
                                            <p:txEl>
                                              <p:pRg st="8" end="8"/>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left)">
                                      <p:cBhvr>
                                        <p:cTn id="40" dur="3000"/>
                                        <p:tgtEl>
                                          <p:spTgt spid="3">
                                            <p:txEl>
                                              <p:pRg st="9" end="9"/>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wipe(left)">
                                      <p:cBhvr>
                                        <p:cTn id="43" dur="3000"/>
                                        <p:tgtEl>
                                          <p:spTgt spid="3">
                                            <p:txEl>
                                              <p:pRg st="10" end="1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3000"/>
                                        <p:tgtEl>
                                          <p:spTgt spid="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3000"/>
                                        <p:tgtEl>
                                          <p:spTgt spid="8"/>
                                        </p:tgtEl>
                                      </p:cBhvr>
                                    </p:animEffect>
                                  </p:childTnLst>
                                </p:cTn>
                              </p:par>
                            </p:childTnLst>
                          </p:cTn>
                        </p:par>
                        <p:par>
                          <p:cTn id="50" fill="hold">
                            <p:stCondLst>
                              <p:cond delay="3000"/>
                            </p:stCondLst>
                            <p:childTnLst>
                              <p:par>
                                <p:cTn id="51" presetID="22" presetClass="entr" presetSubtype="8"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5"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www.rail-infra.bg/assets/images/zoom_map.png">
            <a:extLst>
              <a:ext uri="{FF2B5EF4-FFF2-40B4-BE49-F238E27FC236}">
                <a16:creationId xmlns:a16="http://schemas.microsoft.com/office/drawing/2014/main" id="{C74E8537-2C7E-4B0F-B373-97CDC415CD1A}"/>
              </a:ext>
            </a:extLst>
          </p:cNvPr>
          <p:cNvPicPr/>
          <p:nvPr/>
        </p:nvPicPr>
        <p:blipFill>
          <a:blip r:embed="rId3" cstate="print">
            <a:extLst>
              <a:ext uri="{BEBA8EAE-BF5A-486C-A8C5-ECC9F3942E4B}">
                <a14:imgProps xmlns:a14="http://schemas.microsoft.com/office/drawing/2010/main">
                  <a14:imgLayer r:embed="rId4">
                    <a14:imgEffect>
                      <a14:backgroundRemoval t="717" b="93955" l="722" r="99495"/>
                    </a14:imgEffect>
                  </a14:imgLayer>
                </a14:imgProps>
              </a:ext>
              <a:ext uri="{28A0092B-C50C-407E-A947-70E740481C1C}">
                <a14:useLocalDpi xmlns:a14="http://schemas.microsoft.com/office/drawing/2010/main" val="0"/>
              </a:ext>
            </a:extLst>
          </a:blip>
          <a:srcRect/>
          <a:stretch>
            <a:fillRect/>
          </a:stretch>
        </p:blipFill>
        <p:spPr bwMode="auto">
          <a:xfrm>
            <a:off x="1848813" y="706740"/>
            <a:ext cx="8539358" cy="6010119"/>
          </a:xfrm>
          <a:prstGeom prst="rect">
            <a:avLst/>
          </a:prstGeom>
          <a:solidFill>
            <a:schemeClr val="bg1"/>
          </a:solidFill>
          <a:ln>
            <a:noFill/>
          </a:ln>
        </p:spPr>
      </p:pic>
      <p:sp>
        <p:nvSpPr>
          <p:cNvPr id="5" name="Rectangle 4">
            <a:extLst>
              <a:ext uri="{FF2B5EF4-FFF2-40B4-BE49-F238E27FC236}">
                <a16:creationId xmlns:a16="http://schemas.microsoft.com/office/drawing/2014/main" id="{1CB7E7B2-66C1-49C1-BBBC-B1DC4E12A256}"/>
              </a:ext>
            </a:extLst>
          </p:cNvPr>
          <p:cNvSpPr/>
          <p:nvPr/>
        </p:nvSpPr>
        <p:spPr>
          <a:xfrm>
            <a:off x="3161766" y="290313"/>
            <a:ext cx="5212063" cy="338554"/>
          </a:xfrm>
          <a:prstGeom prst="rect">
            <a:avLst/>
          </a:prstGeom>
        </p:spPr>
        <p:txBody>
          <a:bodyPr wrap="square">
            <a:spAutoFit/>
          </a:bodyPr>
          <a:lstStyle/>
          <a:p>
            <a:pPr marR="0" lvl="0" indent="0" algn="ctr" eaLnBrk="0" fontAlgn="base" hangingPunct="0">
              <a:lnSpc>
                <a:spcPct val="80000"/>
              </a:lnSpc>
              <a:spcBef>
                <a:spcPts val="0"/>
              </a:spcBef>
              <a:spcAft>
                <a:spcPct val="0"/>
              </a:spcAft>
              <a:buClr>
                <a:srgbClr val="006666"/>
              </a:buClr>
              <a:buSzTx/>
              <a:buFontTx/>
              <a:buNone/>
              <a:tabLst/>
              <a:defRPr/>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Railway lines in Bulgaria</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grpSp>
        <p:nvGrpSpPr>
          <p:cNvPr id="79" name="Group 78">
            <a:extLst>
              <a:ext uri="{FF2B5EF4-FFF2-40B4-BE49-F238E27FC236}">
                <a16:creationId xmlns:a16="http://schemas.microsoft.com/office/drawing/2014/main" id="{8D5A9B7B-BF8A-45D1-8D66-AF80C9A5E655}"/>
              </a:ext>
            </a:extLst>
          </p:cNvPr>
          <p:cNvGrpSpPr/>
          <p:nvPr/>
        </p:nvGrpSpPr>
        <p:grpSpPr>
          <a:xfrm>
            <a:off x="9730506" y="799387"/>
            <a:ext cx="713852" cy="868133"/>
            <a:chOff x="9725716" y="799387"/>
            <a:chExt cx="713852" cy="868133"/>
          </a:xfrm>
        </p:grpSpPr>
        <p:cxnSp>
          <p:nvCxnSpPr>
            <p:cNvPr id="11" name="Straight Arrow Connector 10">
              <a:extLst>
                <a:ext uri="{FF2B5EF4-FFF2-40B4-BE49-F238E27FC236}">
                  <a16:creationId xmlns:a16="http://schemas.microsoft.com/office/drawing/2014/main" id="{5EC3305D-7E62-4F38-A5B3-90D01133B514}"/>
                </a:ext>
              </a:extLst>
            </p:cNvPr>
            <p:cNvCxnSpPr>
              <a:cxnSpLocks/>
            </p:cNvCxnSpPr>
            <p:nvPr/>
          </p:nvCxnSpPr>
          <p:spPr>
            <a:xfrm flipV="1">
              <a:off x="9725716" y="823763"/>
              <a:ext cx="713852" cy="843757"/>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5A28C42-41EE-4757-B87E-FCD5A14F127B}"/>
                </a:ext>
              </a:extLst>
            </p:cNvPr>
            <p:cNvSpPr txBox="1"/>
            <p:nvPr/>
          </p:nvSpPr>
          <p:spPr>
            <a:xfrm rot="18558571">
              <a:off x="9594758" y="1065165"/>
              <a:ext cx="777777" cy="246221"/>
            </a:xfrm>
            <a:prstGeom prst="rect">
              <a:avLst/>
            </a:prstGeom>
            <a:noFill/>
            <a:ln>
              <a:noFill/>
            </a:ln>
          </p:spPr>
          <p:txBody>
            <a:bodyPr wrap="none" rtlCol="0">
              <a:spAutoFit/>
            </a:bodyPr>
            <a:lstStyle/>
            <a:p>
              <a:pPr algn="ctr"/>
              <a:r>
                <a:rPr lang="en-US" sz="1000" b="1" dirty="0">
                  <a:solidFill>
                    <a:schemeClr val="accent1">
                      <a:lumMod val="50000"/>
                    </a:schemeClr>
                  </a:solidFill>
                </a:rPr>
                <a:t>Constanta</a:t>
              </a:r>
              <a:endParaRPr lang="bg-BG" sz="1000" b="1" dirty="0">
                <a:solidFill>
                  <a:schemeClr val="accent1">
                    <a:lumMod val="50000"/>
                  </a:schemeClr>
                </a:solidFill>
              </a:endParaRPr>
            </a:p>
          </p:txBody>
        </p:sp>
      </p:grpSp>
      <p:grpSp>
        <p:nvGrpSpPr>
          <p:cNvPr id="70" name="Group 69">
            <a:extLst>
              <a:ext uri="{FF2B5EF4-FFF2-40B4-BE49-F238E27FC236}">
                <a16:creationId xmlns:a16="http://schemas.microsoft.com/office/drawing/2014/main" id="{A15DB611-9C63-46B0-8A11-754FD0B61842}"/>
              </a:ext>
            </a:extLst>
          </p:cNvPr>
          <p:cNvGrpSpPr/>
          <p:nvPr/>
        </p:nvGrpSpPr>
        <p:grpSpPr>
          <a:xfrm>
            <a:off x="2950028" y="812685"/>
            <a:ext cx="939484" cy="246289"/>
            <a:chOff x="2950028" y="812685"/>
            <a:chExt cx="939484" cy="246289"/>
          </a:xfrm>
        </p:grpSpPr>
        <p:cxnSp>
          <p:nvCxnSpPr>
            <p:cNvPr id="25" name="Straight Arrow Connector 24">
              <a:extLst>
                <a:ext uri="{FF2B5EF4-FFF2-40B4-BE49-F238E27FC236}">
                  <a16:creationId xmlns:a16="http://schemas.microsoft.com/office/drawing/2014/main" id="{D8BEB35D-8012-48B4-B26B-EA11A8AAE6EA}"/>
                </a:ext>
              </a:extLst>
            </p:cNvPr>
            <p:cNvCxnSpPr>
              <a:cxnSpLocks/>
            </p:cNvCxnSpPr>
            <p:nvPr/>
          </p:nvCxnSpPr>
          <p:spPr>
            <a:xfrm>
              <a:off x="3001700" y="1058906"/>
              <a:ext cx="887812" cy="68"/>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BAC00A3-F04D-42F4-98D5-B6DF7F058548}"/>
                </a:ext>
              </a:extLst>
            </p:cNvPr>
            <p:cNvSpPr txBox="1"/>
            <p:nvPr/>
          </p:nvSpPr>
          <p:spPr>
            <a:xfrm>
              <a:off x="2950028" y="812685"/>
              <a:ext cx="753292" cy="246221"/>
            </a:xfrm>
            <a:prstGeom prst="rect">
              <a:avLst/>
            </a:prstGeom>
            <a:noFill/>
            <a:ln>
              <a:noFill/>
            </a:ln>
          </p:spPr>
          <p:txBody>
            <a:bodyPr wrap="square" rtlCol="0" anchor="ctr">
              <a:spAutoFit/>
            </a:bodyPr>
            <a:lstStyle/>
            <a:p>
              <a:pPr algn="ctr"/>
              <a:r>
                <a:rPr lang="en-US" sz="1000" b="1" dirty="0">
                  <a:solidFill>
                    <a:schemeClr val="accent1">
                      <a:lumMod val="50000"/>
                    </a:schemeClr>
                  </a:solidFill>
                </a:rPr>
                <a:t>Craiova</a:t>
              </a:r>
              <a:endParaRPr lang="bg-BG" sz="1000" b="1" dirty="0">
                <a:solidFill>
                  <a:schemeClr val="accent1">
                    <a:lumMod val="50000"/>
                  </a:schemeClr>
                </a:solidFill>
              </a:endParaRPr>
            </a:p>
          </p:txBody>
        </p:sp>
      </p:grpSp>
      <p:grpSp>
        <p:nvGrpSpPr>
          <p:cNvPr id="71" name="Group 70">
            <a:extLst>
              <a:ext uri="{FF2B5EF4-FFF2-40B4-BE49-F238E27FC236}">
                <a16:creationId xmlns:a16="http://schemas.microsoft.com/office/drawing/2014/main" id="{77206301-AFDC-4F97-8D15-25895230D304}"/>
              </a:ext>
            </a:extLst>
          </p:cNvPr>
          <p:cNvGrpSpPr/>
          <p:nvPr/>
        </p:nvGrpSpPr>
        <p:grpSpPr>
          <a:xfrm>
            <a:off x="2112185" y="2659415"/>
            <a:ext cx="630322" cy="328535"/>
            <a:chOff x="2112185" y="2659415"/>
            <a:chExt cx="630322" cy="328535"/>
          </a:xfrm>
        </p:grpSpPr>
        <p:cxnSp>
          <p:nvCxnSpPr>
            <p:cNvPr id="28" name="Straight Arrow Connector 27">
              <a:extLst>
                <a:ext uri="{FF2B5EF4-FFF2-40B4-BE49-F238E27FC236}">
                  <a16:creationId xmlns:a16="http://schemas.microsoft.com/office/drawing/2014/main" id="{ECF96BEE-F889-45EE-91AA-CD126F64F1D4}"/>
                </a:ext>
              </a:extLst>
            </p:cNvPr>
            <p:cNvCxnSpPr>
              <a:cxnSpLocks/>
            </p:cNvCxnSpPr>
            <p:nvPr/>
          </p:nvCxnSpPr>
          <p:spPr>
            <a:xfrm flipH="1" flipV="1">
              <a:off x="2112185" y="2712956"/>
              <a:ext cx="474326" cy="274994"/>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C465113-E5B2-4D4D-883B-9381FB251861}"/>
                </a:ext>
              </a:extLst>
            </p:cNvPr>
            <p:cNvSpPr txBox="1"/>
            <p:nvPr/>
          </p:nvSpPr>
          <p:spPr>
            <a:xfrm rot="1852717">
              <a:off x="2160723" y="2659415"/>
              <a:ext cx="581784" cy="246221"/>
            </a:xfrm>
            <a:prstGeom prst="rect">
              <a:avLst/>
            </a:prstGeom>
            <a:noFill/>
            <a:ln>
              <a:noFill/>
            </a:ln>
          </p:spPr>
          <p:txBody>
            <a:bodyPr wrap="square" rtlCol="0">
              <a:spAutoFit/>
            </a:bodyPr>
            <a:lstStyle/>
            <a:p>
              <a:pPr algn="ctr"/>
              <a:r>
                <a:rPr lang="en-US" sz="1000" b="1" dirty="0" err="1">
                  <a:solidFill>
                    <a:schemeClr val="accent1">
                      <a:lumMod val="50000"/>
                    </a:schemeClr>
                  </a:solidFill>
                </a:rPr>
                <a:t>Niš</a:t>
              </a:r>
              <a:endParaRPr lang="bg-BG" sz="1000" b="1" dirty="0">
                <a:solidFill>
                  <a:schemeClr val="accent1">
                    <a:lumMod val="50000"/>
                  </a:schemeClr>
                </a:solidFill>
              </a:endParaRPr>
            </a:p>
          </p:txBody>
        </p:sp>
      </p:grpSp>
      <p:grpSp>
        <p:nvGrpSpPr>
          <p:cNvPr id="76" name="Group 75">
            <a:extLst>
              <a:ext uri="{FF2B5EF4-FFF2-40B4-BE49-F238E27FC236}">
                <a16:creationId xmlns:a16="http://schemas.microsoft.com/office/drawing/2014/main" id="{666FF9DD-2895-4869-8C79-25E994CEFD0B}"/>
              </a:ext>
            </a:extLst>
          </p:cNvPr>
          <p:cNvGrpSpPr/>
          <p:nvPr/>
        </p:nvGrpSpPr>
        <p:grpSpPr>
          <a:xfrm>
            <a:off x="7053245" y="5415811"/>
            <a:ext cx="273699" cy="1458078"/>
            <a:chOff x="7053245" y="5415811"/>
            <a:chExt cx="273699" cy="1458078"/>
          </a:xfrm>
        </p:grpSpPr>
        <p:cxnSp>
          <p:nvCxnSpPr>
            <p:cNvPr id="31" name="Straight Arrow Connector 30">
              <a:extLst>
                <a:ext uri="{FF2B5EF4-FFF2-40B4-BE49-F238E27FC236}">
                  <a16:creationId xmlns:a16="http://schemas.microsoft.com/office/drawing/2014/main" id="{40FA273A-0B28-4BB1-9C40-F8A04CE9CAC6}"/>
                </a:ext>
              </a:extLst>
            </p:cNvPr>
            <p:cNvCxnSpPr>
              <a:cxnSpLocks/>
            </p:cNvCxnSpPr>
            <p:nvPr/>
          </p:nvCxnSpPr>
          <p:spPr>
            <a:xfrm flipH="1">
              <a:off x="7257186" y="5494701"/>
              <a:ext cx="69758" cy="1379188"/>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1499F68-113C-484E-8159-6E42AC4256FA}"/>
                </a:ext>
              </a:extLst>
            </p:cNvPr>
            <p:cNvSpPr txBox="1"/>
            <p:nvPr/>
          </p:nvSpPr>
          <p:spPr>
            <a:xfrm rot="16364333">
              <a:off x="6498738" y="5970318"/>
              <a:ext cx="1355236" cy="246221"/>
            </a:xfrm>
            <a:prstGeom prst="rect">
              <a:avLst/>
            </a:prstGeom>
            <a:noFill/>
            <a:ln>
              <a:noFill/>
            </a:ln>
          </p:spPr>
          <p:txBody>
            <a:bodyPr wrap="square" rtlCol="0" anchor="ctr">
              <a:spAutoFit/>
            </a:bodyPr>
            <a:lstStyle/>
            <a:p>
              <a:pPr algn="ctr"/>
              <a:r>
                <a:rPr lang="en-US" sz="1000" b="1" dirty="0" err="1">
                  <a:solidFill>
                    <a:schemeClr val="accent1">
                      <a:lumMod val="50000"/>
                    </a:schemeClr>
                  </a:solidFill>
                </a:rPr>
                <a:t>Alexandroupoli</a:t>
              </a:r>
              <a:endParaRPr lang="bg-BG" sz="1000" b="1" dirty="0">
                <a:solidFill>
                  <a:schemeClr val="accent1">
                    <a:lumMod val="50000"/>
                  </a:schemeClr>
                </a:solidFill>
              </a:endParaRPr>
            </a:p>
          </p:txBody>
        </p:sp>
      </p:grpSp>
      <p:grpSp>
        <p:nvGrpSpPr>
          <p:cNvPr id="78" name="Group 77">
            <a:extLst>
              <a:ext uri="{FF2B5EF4-FFF2-40B4-BE49-F238E27FC236}">
                <a16:creationId xmlns:a16="http://schemas.microsoft.com/office/drawing/2014/main" id="{ADD7600B-F23D-422D-8453-934BBEEF7D22}"/>
              </a:ext>
            </a:extLst>
          </p:cNvPr>
          <p:cNvGrpSpPr/>
          <p:nvPr/>
        </p:nvGrpSpPr>
        <p:grpSpPr>
          <a:xfrm>
            <a:off x="3089043" y="5900692"/>
            <a:ext cx="368971" cy="949299"/>
            <a:chOff x="3012843" y="5881642"/>
            <a:chExt cx="368971" cy="949299"/>
          </a:xfrm>
        </p:grpSpPr>
        <p:cxnSp>
          <p:nvCxnSpPr>
            <p:cNvPr id="34" name="Straight Arrow Connector 33">
              <a:extLst>
                <a:ext uri="{FF2B5EF4-FFF2-40B4-BE49-F238E27FC236}">
                  <a16:creationId xmlns:a16="http://schemas.microsoft.com/office/drawing/2014/main" id="{867D439B-E422-4AE0-9886-7A38E7E98131}"/>
                </a:ext>
              </a:extLst>
            </p:cNvPr>
            <p:cNvCxnSpPr>
              <a:cxnSpLocks/>
            </p:cNvCxnSpPr>
            <p:nvPr/>
          </p:nvCxnSpPr>
          <p:spPr>
            <a:xfrm>
              <a:off x="3146961" y="5957297"/>
              <a:ext cx="234853" cy="836173"/>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13DF94D-4E6C-4CD9-8167-7A4BB0ED9D54}"/>
                </a:ext>
              </a:extLst>
            </p:cNvPr>
            <p:cNvSpPr txBox="1"/>
            <p:nvPr/>
          </p:nvSpPr>
          <p:spPr>
            <a:xfrm rot="15277738">
              <a:off x="2661304" y="6233181"/>
              <a:ext cx="949299" cy="246221"/>
            </a:xfrm>
            <a:prstGeom prst="rect">
              <a:avLst/>
            </a:prstGeom>
            <a:noFill/>
            <a:ln>
              <a:noFill/>
            </a:ln>
          </p:spPr>
          <p:txBody>
            <a:bodyPr wrap="none" rtlCol="0">
              <a:spAutoFit/>
            </a:bodyPr>
            <a:lstStyle/>
            <a:p>
              <a:pPr algn="ctr"/>
              <a:r>
                <a:rPr lang="en-US" sz="1000" b="1" dirty="0">
                  <a:solidFill>
                    <a:schemeClr val="accent1">
                      <a:lumMod val="50000"/>
                    </a:schemeClr>
                  </a:solidFill>
                </a:rPr>
                <a:t>Thessaloniki</a:t>
              </a:r>
              <a:endParaRPr lang="bg-BG" sz="1000" b="1" dirty="0">
                <a:solidFill>
                  <a:schemeClr val="accent1">
                    <a:lumMod val="50000"/>
                  </a:schemeClr>
                </a:solidFill>
              </a:endParaRPr>
            </a:p>
          </p:txBody>
        </p:sp>
      </p:grpSp>
      <p:grpSp>
        <p:nvGrpSpPr>
          <p:cNvPr id="74" name="Group 73">
            <a:extLst>
              <a:ext uri="{FF2B5EF4-FFF2-40B4-BE49-F238E27FC236}">
                <a16:creationId xmlns:a16="http://schemas.microsoft.com/office/drawing/2014/main" id="{6AB4FE66-4DAE-42DC-BFE7-7417CEF2EB41}"/>
              </a:ext>
            </a:extLst>
          </p:cNvPr>
          <p:cNvGrpSpPr/>
          <p:nvPr/>
        </p:nvGrpSpPr>
        <p:grpSpPr>
          <a:xfrm>
            <a:off x="7336467" y="5386831"/>
            <a:ext cx="1037362" cy="345202"/>
            <a:chOff x="7336467" y="5386831"/>
            <a:chExt cx="1037362" cy="345202"/>
          </a:xfrm>
        </p:grpSpPr>
        <p:sp>
          <p:nvSpPr>
            <p:cNvPr id="32" name="TextBox 31">
              <a:extLst>
                <a:ext uri="{FF2B5EF4-FFF2-40B4-BE49-F238E27FC236}">
                  <a16:creationId xmlns:a16="http://schemas.microsoft.com/office/drawing/2014/main" id="{CF461A04-5579-43E3-8032-5D1839C6AE97}"/>
                </a:ext>
              </a:extLst>
            </p:cNvPr>
            <p:cNvSpPr txBox="1"/>
            <p:nvPr/>
          </p:nvSpPr>
          <p:spPr>
            <a:xfrm rot="798820">
              <a:off x="7611530" y="5386831"/>
              <a:ext cx="575799" cy="246221"/>
            </a:xfrm>
            <a:prstGeom prst="rect">
              <a:avLst/>
            </a:prstGeom>
            <a:noFill/>
            <a:ln>
              <a:noFill/>
            </a:ln>
          </p:spPr>
          <p:txBody>
            <a:bodyPr wrap="none" rtlCol="0">
              <a:spAutoFit/>
            </a:bodyPr>
            <a:lstStyle/>
            <a:p>
              <a:pPr algn="ctr"/>
              <a:r>
                <a:rPr lang="en-US" sz="1000" b="1" dirty="0">
                  <a:solidFill>
                    <a:schemeClr val="accent1">
                      <a:lumMod val="50000"/>
                    </a:schemeClr>
                  </a:solidFill>
                </a:rPr>
                <a:t>Edirne</a:t>
              </a:r>
              <a:endParaRPr lang="bg-BG" sz="1000" b="1" dirty="0">
                <a:solidFill>
                  <a:schemeClr val="accent1">
                    <a:lumMod val="50000"/>
                  </a:schemeClr>
                </a:solidFill>
              </a:endParaRPr>
            </a:p>
          </p:txBody>
        </p:sp>
        <p:cxnSp>
          <p:nvCxnSpPr>
            <p:cNvPr id="52" name="Straight Arrow Connector 51">
              <a:extLst>
                <a:ext uri="{FF2B5EF4-FFF2-40B4-BE49-F238E27FC236}">
                  <a16:creationId xmlns:a16="http://schemas.microsoft.com/office/drawing/2014/main" id="{9AE65655-6FB1-477D-BBAA-CFEED57A40F1}"/>
                </a:ext>
              </a:extLst>
            </p:cNvPr>
            <p:cNvCxnSpPr>
              <a:cxnSpLocks/>
            </p:cNvCxnSpPr>
            <p:nvPr/>
          </p:nvCxnSpPr>
          <p:spPr>
            <a:xfrm>
              <a:off x="7336467" y="5495034"/>
              <a:ext cx="1037362" cy="236999"/>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EAD2ED49-2C7B-433B-9271-D8E681EE3830}"/>
              </a:ext>
            </a:extLst>
          </p:cNvPr>
          <p:cNvGrpSpPr/>
          <p:nvPr/>
        </p:nvGrpSpPr>
        <p:grpSpPr>
          <a:xfrm>
            <a:off x="6639078" y="744885"/>
            <a:ext cx="264642" cy="763351"/>
            <a:chOff x="6639078" y="744885"/>
            <a:chExt cx="264642" cy="763351"/>
          </a:xfrm>
        </p:grpSpPr>
        <p:cxnSp>
          <p:nvCxnSpPr>
            <p:cNvPr id="61" name="Straight Arrow Connector 60">
              <a:extLst>
                <a:ext uri="{FF2B5EF4-FFF2-40B4-BE49-F238E27FC236}">
                  <a16:creationId xmlns:a16="http://schemas.microsoft.com/office/drawing/2014/main" id="{B6C2C52F-2438-470A-BBBA-315792EB22CF}"/>
                </a:ext>
              </a:extLst>
            </p:cNvPr>
            <p:cNvCxnSpPr>
              <a:cxnSpLocks/>
            </p:cNvCxnSpPr>
            <p:nvPr/>
          </p:nvCxnSpPr>
          <p:spPr>
            <a:xfrm flipV="1">
              <a:off x="6903720" y="759602"/>
              <a:ext cx="0" cy="733918"/>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F92FCA-AEC3-437D-B9E8-F43E36028B4E}"/>
                </a:ext>
              </a:extLst>
            </p:cNvPr>
            <p:cNvSpPr txBox="1"/>
            <p:nvPr/>
          </p:nvSpPr>
          <p:spPr>
            <a:xfrm rot="16200000">
              <a:off x="6380513" y="1003450"/>
              <a:ext cx="763351" cy="246221"/>
            </a:xfrm>
            <a:prstGeom prst="rect">
              <a:avLst/>
            </a:prstGeom>
            <a:noFill/>
            <a:ln>
              <a:noFill/>
            </a:ln>
          </p:spPr>
          <p:txBody>
            <a:bodyPr wrap="none" rtlCol="0">
              <a:spAutoFit/>
            </a:bodyPr>
            <a:lstStyle/>
            <a:p>
              <a:pPr algn="ctr"/>
              <a:r>
                <a:rPr lang="en-US" sz="1000" b="1" dirty="0">
                  <a:solidFill>
                    <a:schemeClr val="accent1">
                      <a:lumMod val="50000"/>
                    </a:schemeClr>
                  </a:solidFill>
                </a:rPr>
                <a:t>Bucharest</a:t>
              </a:r>
              <a:endParaRPr lang="bg-BG" sz="1000" b="1" dirty="0">
                <a:solidFill>
                  <a:schemeClr val="accent1">
                    <a:lumMod val="50000"/>
                  </a:schemeClr>
                </a:solidFill>
              </a:endParaRPr>
            </a:p>
          </p:txBody>
        </p:sp>
      </p:grpSp>
      <p:grpSp>
        <p:nvGrpSpPr>
          <p:cNvPr id="2" name="Group 1">
            <a:extLst>
              <a:ext uri="{FF2B5EF4-FFF2-40B4-BE49-F238E27FC236}">
                <a16:creationId xmlns:a16="http://schemas.microsoft.com/office/drawing/2014/main" id="{4FDF7E25-8752-4050-A807-498F4917685F}"/>
              </a:ext>
            </a:extLst>
          </p:cNvPr>
          <p:cNvGrpSpPr/>
          <p:nvPr/>
        </p:nvGrpSpPr>
        <p:grpSpPr>
          <a:xfrm>
            <a:off x="9482921" y="2172272"/>
            <a:ext cx="2016086" cy="593906"/>
            <a:chOff x="9482921" y="2172272"/>
            <a:chExt cx="2016086" cy="593906"/>
          </a:xfrm>
        </p:grpSpPr>
        <p:sp>
          <p:nvSpPr>
            <p:cNvPr id="9" name="Freeform: Shape 8">
              <a:extLst>
                <a:ext uri="{FF2B5EF4-FFF2-40B4-BE49-F238E27FC236}">
                  <a16:creationId xmlns:a16="http://schemas.microsoft.com/office/drawing/2014/main" id="{AE6EEFDA-6269-4AA9-A919-F61A94D2FA47}"/>
                </a:ext>
              </a:extLst>
            </p:cNvPr>
            <p:cNvSpPr/>
            <p:nvPr/>
          </p:nvSpPr>
          <p:spPr>
            <a:xfrm>
              <a:off x="9482921" y="2213180"/>
              <a:ext cx="2016086" cy="552998"/>
            </a:xfrm>
            <a:custGeom>
              <a:avLst/>
              <a:gdLst>
                <a:gd name="connsiteX0" fmla="*/ 0 w 2171617"/>
                <a:gd name="connsiteY0" fmla="*/ 979686 h 984628"/>
                <a:gd name="connsiteX1" fmla="*/ 881349 w 2171617"/>
                <a:gd name="connsiteY1" fmla="*/ 880534 h 984628"/>
                <a:gd name="connsiteX2" fmla="*/ 1949985 w 2171617"/>
                <a:gd name="connsiteY2" fmla="*/ 274606 h 984628"/>
                <a:gd name="connsiteX3" fmla="*/ 2071171 w 2171617"/>
                <a:gd name="connsiteY3" fmla="*/ 186471 h 984628"/>
                <a:gd name="connsiteX0" fmla="*/ 0 w 2115016"/>
                <a:gd name="connsiteY0" fmla="*/ 921715 h 922924"/>
                <a:gd name="connsiteX1" fmla="*/ 881349 w 2115016"/>
                <a:gd name="connsiteY1" fmla="*/ 822563 h 922924"/>
                <a:gd name="connsiteX2" fmla="*/ 1553378 w 2115016"/>
                <a:gd name="connsiteY2" fmla="*/ 536124 h 922924"/>
                <a:gd name="connsiteX3" fmla="*/ 2071171 w 2115016"/>
                <a:gd name="connsiteY3" fmla="*/ 128500 h 922924"/>
                <a:gd name="connsiteX0" fmla="*/ 0 w 2198803"/>
                <a:gd name="connsiteY0" fmla="*/ 1101760 h 1102969"/>
                <a:gd name="connsiteX1" fmla="*/ 881349 w 2198803"/>
                <a:gd name="connsiteY1" fmla="*/ 1002608 h 1102969"/>
                <a:gd name="connsiteX2" fmla="*/ 1553378 w 2198803"/>
                <a:gd name="connsiteY2" fmla="*/ 716169 h 1102969"/>
                <a:gd name="connsiteX3" fmla="*/ 2159306 w 2198803"/>
                <a:gd name="connsiteY3" fmla="*/ 110242 h 1102969"/>
                <a:gd name="connsiteX0" fmla="*/ 0 w 1553378"/>
                <a:gd name="connsiteY0" fmla="*/ 385591 h 386800"/>
                <a:gd name="connsiteX1" fmla="*/ 881349 w 1553378"/>
                <a:gd name="connsiteY1" fmla="*/ 286439 h 386800"/>
                <a:gd name="connsiteX2" fmla="*/ 1553378 w 1553378"/>
                <a:gd name="connsiteY2" fmla="*/ 0 h 386800"/>
                <a:gd name="connsiteX0" fmla="*/ 0 w 2115238"/>
                <a:gd name="connsiteY0" fmla="*/ 705080 h 710022"/>
                <a:gd name="connsiteX1" fmla="*/ 881349 w 2115238"/>
                <a:gd name="connsiteY1" fmla="*/ 605928 h 710022"/>
                <a:gd name="connsiteX2" fmla="*/ 2115238 w 2115238"/>
                <a:gd name="connsiteY2" fmla="*/ 0 h 710022"/>
                <a:gd name="connsiteX0" fmla="*/ 0 w 2115238"/>
                <a:gd name="connsiteY0" fmla="*/ 705080 h 705660"/>
                <a:gd name="connsiteX1" fmla="*/ 1277957 w 2115238"/>
                <a:gd name="connsiteY1" fmla="*/ 495759 h 705660"/>
                <a:gd name="connsiteX2" fmla="*/ 2115238 w 2115238"/>
                <a:gd name="connsiteY2" fmla="*/ 0 h 705660"/>
                <a:gd name="connsiteX0" fmla="*/ 0 w 1949985"/>
                <a:gd name="connsiteY0" fmla="*/ 561861 h 562339"/>
                <a:gd name="connsiteX1" fmla="*/ 1277957 w 1949985"/>
                <a:gd name="connsiteY1" fmla="*/ 352540 h 562339"/>
                <a:gd name="connsiteX2" fmla="*/ 1949985 w 1949985"/>
                <a:gd name="connsiteY2" fmla="*/ 0 h 562339"/>
                <a:gd name="connsiteX0" fmla="*/ 0 w 2016086"/>
                <a:gd name="connsiteY0" fmla="*/ 550844 h 551357"/>
                <a:gd name="connsiteX1" fmla="*/ 1344058 w 2016086"/>
                <a:gd name="connsiteY1" fmla="*/ 352540 h 551357"/>
                <a:gd name="connsiteX2" fmla="*/ 2016086 w 2016086"/>
                <a:gd name="connsiteY2" fmla="*/ 0 h 551357"/>
                <a:gd name="connsiteX0" fmla="*/ 0 w 2016086"/>
                <a:gd name="connsiteY0" fmla="*/ 550844 h 552163"/>
                <a:gd name="connsiteX1" fmla="*/ 1123721 w 2016086"/>
                <a:gd name="connsiteY1" fmla="*/ 429659 h 552163"/>
                <a:gd name="connsiteX2" fmla="*/ 2016086 w 2016086"/>
                <a:gd name="connsiteY2" fmla="*/ 0 h 552163"/>
                <a:gd name="connsiteX0" fmla="*/ 0 w 2016086"/>
                <a:gd name="connsiteY0" fmla="*/ 550844 h 552998"/>
                <a:gd name="connsiteX1" fmla="*/ 1123721 w 2016086"/>
                <a:gd name="connsiteY1" fmla="*/ 429659 h 552998"/>
                <a:gd name="connsiteX2" fmla="*/ 2016086 w 2016086"/>
                <a:gd name="connsiteY2" fmla="*/ 0 h 552998"/>
              </a:gdLst>
              <a:ahLst/>
              <a:cxnLst>
                <a:cxn ang="0">
                  <a:pos x="connsiteX0" y="connsiteY0"/>
                </a:cxn>
                <a:cxn ang="0">
                  <a:pos x="connsiteX1" y="connsiteY1"/>
                </a:cxn>
                <a:cxn ang="0">
                  <a:pos x="connsiteX2" y="connsiteY2"/>
                </a:cxn>
              </a:cxnLst>
              <a:rect l="l" t="t" r="r" b="b"/>
              <a:pathLst>
                <a:path w="2016086" h="552998">
                  <a:moveTo>
                    <a:pt x="0" y="550844"/>
                  </a:moveTo>
                  <a:cubicBezTo>
                    <a:pt x="278176" y="560024"/>
                    <a:pt x="787707" y="543500"/>
                    <a:pt x="1123721" y="429659"/>
                  </a:cubicBezTo>
                  <a:cubicBezTo>
                    <a:pt x="1459735" y="315818"/>
                    <a:pt x="1803093" y="148728"/>
                    <a:pt x="2016086" y="0"/>
                  </a:cubicBezTo>
                </a:path>
              </a:pathLst>
            </a:custGeom>
            <a:noFill/>
            <a:ln w="19050">
              <a:solidFill>
                <a:schemeClr val="tx1"/>
              </a:solidFill>
              <a:prstDash val="lg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bg-BG" dirty="0"/>
            </a:p>
          </p:txBody>
        </p:sp>
        <p:pic>
          <p:nvPicPr>
            <p:cNvPr id="81" name="Picture 80">
              <a:extLst>
                <a:ext uri="{FF2B5EF4-FFF2-40B4-BE49-F238E27FC236}">
                  <a16:creationId xmlns:a16="http://schemas.microsoft.com/office/drawing/2014/main" id="{FC2E03ED-C253-4785-8C85-26EE1201EB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58952" flipV="1">
              <a:off x="10619314" y="2172272"/>
              <a:ext cx="385472" cy="387152"/>
            </a:xfrm>
            <a:prstGeom prst="rect">
              <a:avLst/>
            </a:prstGeom>
          </p:spPr>
        </p:pic>
      </p:grpSp>
      <p:sp>
        <p:nvSpPr>
          <p:cNvPr id="36" name="Rectangle 35">
            <a:extLst>
              <a:ext uri="{FF2B5EF4-FFF2-40B4-BE49-F238E27FC236}">
                <a16:creationId xmlns:a16="http://schemas.microsoft.com/office/drawing/2014/main" id="{DEFC50BC-B4CD-4C1A-971B-43A829268335}"/>
              </a:ext>
            </a:extLst>
          </p:cNvPr>
          <p:cNvSpPr/>
          <p:nvPr/>
        </p:nvSpPr>
        <p:spPr>
          <a:xfrm>
            <a:off x="4590510" y="1076364"/>
            <a:ext cx="1502564" cy="338554"/>
          </a:xfrm>
          <a:prstGeom prst="rect">
            <a:avLst/>
          </a:prstGeom>
        </p:spPr>
        <p:txBody>
          <a:bodyPr wrap="square">
            <a:spAutoFit/>
          </a:bodyPr>
          <a:lstStyle/>
          <a:p>
            <a:pPr marR="0" lvl="0" indent="0" algn="ctr" eaLnBrk="0" fontAlgn="base" hangingPunct="0">
              <a:lnSpc>
                <a:spcPct val="80000"/>
              </a:lnSpc>
              <a:spcBef>
                <a:spcPts val="0"/>
              </a:spcBef>
              <a:spcAft>
                <a:spcPct val="0"/>
              </a:spcAft>
              <a:buClr>
                <a:srgbClr val="006666"/>
              </a:buClr>
              <a:buSzTx/>
              <a:buFontTx/>
              <a:buNone/>
              <a:tabLst/>
              <a:defRPr/>
            </a:pPr>
            <a:r>
              <a:rPr lang="en-US" sz="2000" b="1" dirty="0">
                <a:solidFill>
                  <a:schemeClr val="accent1">
                    <a:lumMod val="50000"/>
                  </a:schemeClr>
                </a:solidFill>
                <a:latin typeface="Times New Roman" panose="02020603050405020304" pitchFamily="18" charset="0"/>
                <a:ea typeface="+mj-ea"/>
                <a:cs typeface="Times New Roman" panose="02020603050405020304" pitchFamily="18" charset="0"/>
              </a:rPr>
              <a:t>Romania</a:t>
            </a:r>
            <a:endParaRPr lang="bg-BG" sz="2000" b="1" dirty="0">
              <a:solidFill>
                <a:schemeClr val="accent1">
                  <a:lumMod val="50000"/>
                </a:schemeClr>
              </a:solidFill>
              <a:latin typeface="Times New Roman" panose="02020603050405020304" pitchFamily="18" charset="0"/>
              <a:ea typeface="+mj-ea"/>
              <a:cs typeface="Times New Roman" panose="02020603050405020304" pitchFamily="18" charset="0"/>
            </a:endParaRPr>
          </a:p>
        </p:txBody>
      </p:sp>
      <p:sp>
        <p:nvSpPr>
          <p:cNvPr id="38" name="Rectangle 37">
            <a:extLst>
              <a:ext uri="{FF2B5EF4-FFF2-40B4-BE49-F238E27FC236}">
                <a16:creationId xmlns:a16="http://schemas.microsoft.com/office/drawing/2014/main" id="{CAAAD647-DEDD-4BE0-9A47-E7C92590236B}"/>
              </a:ext>
            </a:extLst>
          </p:cNvPr>
          <p:cNvSpPr/>
          <p:nvPr/>
        </p:nvSpPr>
        <p:spPr>
          <a:xfrm>
            <a:off x="10215317" y="3142561"/>
            <a:ext cx="1502564" cy="338554"/>
          </a:xfrm>
          <a:prstGeom prst="rect">
            <a:avLst/>
          </a:prstGeom>
        </p:spPr>
        <p:txBody>
          <a:bodyPr wrap="square">
            <a:spAutoFit/>
          </a:bodyPr>
          <a:lstStyle/>
          <a:p>
            <a:pPr marR="0" lvl="0" indent="0" algn="ctr" eaLnBrk="0" fontAlgn="base" hangingPunct="0">
              <a:lnSpc>
                <a:spcPct val="80000"/>
              </a:lnSpc>
              <a:spcBef>
                <a:spcPts val="0"/>
              </a:spcBef>
              <a:spcAft>
                <a:spcPct val="0"/>
              </a:spcAft>
              <a:buClr>
                <a:srgbClr val="006666"/>
              </a:buClr>
              <a:buSzTx/>
              <a:buFontTx/>
              <a:buNone/>
              <a:tabLst/>
              <a:defRPr/>
            </a:pPr>
            <a:r>
              <a:rPr lang="en-US" sz="2000" b="1" dirty="0">
                <a:solidFill>
                  <a:srgbClr val="FFC000"/>
                </a:solidFill>
                <a:latin typeface="Times New Roman" panose="02020603050405020304" pitchFamily="18" charset="0"/>
                <a:ea typeface="+mj-ea"/>
                <a:cs typeface="Times New Roman" panose="02020603050405020304" pitchFamily="18" charset="0"/>
              </a:rPr>
              <a:t>Black Sea</a:t>
            </a:r>
            <a:endParaRPr lang="bg-BG" sz="2000" b="1" dirty="0">
              <a:solidFill>
                <a:srgbClr val="FFC000"/>
              </a:solidFill>
              <a:latin typeface="Times New Roman" panose="02020603050405020304" pitchFamily="18" charset="0"/>
              <a:ea typeface="+mj-ea"/>
              <a:cs typeface="Times New Roman" panose="02020603050405020304" pitchFamily="18" charset="0"/>
            </a:endParaRPr>
          </a:p>
        </p:txBody>
      </p:sp>
      <p:sp>
        <p:nvSpPr>
          <p:cNvPr id="39" name="Rectangle 38">
            <a:extLst>
              <a:ext uri="{FF2B5EF4-FFF2-40B4-BE49-F238E27FC236}">
                <a16:creationId xmlns:a16="http://schemas.microsoft.com/office/drawing/2014/main" id="{E6A03093-662A-47BE-8C78-4A848B2C8E18}"/>
              </a:ext>
            </a:extLst>
          </p:cNvPr>
          <p:cNvSpPr/>
          <p:nvPr/>
        </p:nvSpPr>
        <p:spPr>
          <a:xfrm>
            <a:off x="716198" y="2262635"/>
            <a:ext cx="1502564" cy="338554"/>
          </a:xfrm>
          <a:prstGeom prst="rect">
            <a:avLst/>
          </a:prstGeom>
        </p:spPr>
        <p:txBody>
          <a:bodyPr wrap="square">
            <a:spAutoFit/>
          </a:bodyPr>
          <a:lstStyle/>
          <a:p>
            <a:pPr marR="0" lvl="0" indent="0" algn="ctr" eaLnBrk="0" fontAlgn="base" hangingPunct="0">
              <a:lnSpc>
                <a:spcPct val="80000"/>
              </a:lnSpc>
              <a:spcBef>
                <a:spcPts val="0"/>
              </a:spcBef>
              <a:spcAft>
                <a:spcPct val="0"/>
              </a:spcAft>
              <a:buClr>
                <a:srgbClr val="006666"/>
              </a:buClr>
              <a:buSzTx/>
              <a:buFontTx/>
              <a:buNone/>
              <a:tabLst/>
              <a:defRPr/>
            </a:pPr>
            <a:r>
              <a:rPr lang="en-US" sz="2000" b="1" dirty="0">
                <a:solidFill>
                  <a:srgbClr val="FFC000"/>
                </a:solidFill>
                <a:latin typeface="Times New Roman" panose="02020603050405020304" pitchFamily="18" charset="0"/>
                <a:ea typeface="+mj-ea"/>
                <a:cs typeface="Times New Roman" panose="02020603050405020304" pitchFamily="18" charset="0"/>
              </a:rPr>
              <a:t>Serbia</a:t>
            </a:r>
            <a:endParaRPr lang="bg-BG" sz="2000" b="1" dirty="0">
              <a:solidFill>
                <a:srgbClr val="FFC000"/>
              </a:solidFill>
              <a:latin typeface="Times New Roman" panose="02020603050405020304" pitchFamily="18" charset="0"/>
              <a:ea typeface="+mj-ea"/>
              <a:cs typeface="Times New Roman" panose="02020603050405020304" pitchFamily="18" charset="0"/>
            </a:endParaRPr>
          </a:p>
        </p:txBody>
      </p:sp>
      <p:sp>
        <p:nvSpPr>
          <p:cNvPr id="40" name="Rectangle 39">
            <a:extLst>
              <a:ext uri="{FF2B5EF4-FFF2-40B4-BE49-F238E27FC236}">
                <a16:creationId xmlns:a16="http://schemas.microsoft.com/office/drawing/2014/main" id="{27A97F92-BA74-4F31-A97B-F61D6A10EFDC}"/>
              </a:ext>
            </a:extLst>
          </p:cNvPr>
          <p:cNvSpPr/>
          <p:nvPr/>
        </p:nvSpPr>
        <p:spPr>
          <a:xfrm>
            <a:off x="363675" y="4903147"/>
            <a:ext cx="1502564" cy="584775"/>
          </a:xfrm>
          <a:prstGeom prst="rect">
            <a:avLst/>
          </a:prstGeom>
        </p:spPr>
        <p:txBody>
          <a:bodyPr wrap="square">
            <a:spAutoFit/>
          </a:bodyPr>
          <a:lstStyle/>
          <a:p>
            <a:pPr marR="0" lvl="0" indent="0" algn="ctr" eaLnBrk="0" fontAlgn="base" hangingPunct="0">
              <a:lnSpc>
                <a:spcPct val="80000"/>
              </a:lnSpc>
              <a:spcBef>
                <a:spcPts val="0"/>
              </a:spcBef>
              <a:spcAft>
                <a:spcPct val="0"/>
              </a:spcAft>
              <a:buClr>
                <a:srgbClr val="006666"/>
              </a:buClr>
              <a:buSzTx/>
              <a:buFontTx/>
              <a:buNone/>
              <a:tabLst/>
              <a:defRPr/>
            </a:pPr>
            <a:r>
              <a:rPr lang="en-US" sz="2000" b="1" dirty="0">
                <a:solidFill>
                  <a:srgbClr val="FFC000"/>
                </a:solidFill>
                <a:latin typeface="Times New Roman" panose="02020603050405020304" pitchFamily="18" charset="0"/>
                <a:ea typeface="+mj-ea"/>
                <a:cs typeface="Times New Roman" panose="02020603050405020304" pitchFamily="18" charset="0"/>
              </a:rPr>
              <a:t>North Macedonia</a:t>
            </a:r>
            <a:endParaRPr lang="bg-BG" sz="2000" b="1" dirty="0">
              <a:solidFill>
                <a:srgbClr val="FFC000"/>
              </a:solidFill>
              <a:latin typeface="Times New Roman" panose="02020603050405020304" pitchFamily="18" charset="0"/>
              <a:ea typeface="+mj-ea"/>
              <a:cs typeface="Times New Roman" panose="02020603050405020304" pitchFamily="18" charset="0"/>
            </a:endParaRPr>
          </a:p>
        </p:txBody>
      </p:sp>
      <p:sp>
        <p:nvSpPr>
          <p:cNvPr id="41" name="Rectangle 40">
            <a:extLst>
              <a:ext uri="{FF2B5EF4-FFF2-40B4-BE49-F238E27FC236}">
                <a16:creationId xmlns:a16="http://schemas.microsoft.com/office/drawing/2014/main" id="{66E5CC72-3AFE-4511-BA8A-457FA7DA5139}"/>
              </a:ext>
            </a:extLst>
          </p:cNvPr>
          <p:cNvSpPr/>
          <p:nvPr/>
        </p:nvSpPr>
        <p:spPr>
          <a:xfrm>
            <a:off x="4059509" y="6253557"/>
            <a:ext cx="1502564" cy="338554"/>
          </a:xfrm>
          <a:prstGeom prst="rect">
            <a:avLst/>
          </a:prstGeom>
        </p:spPr>
        <p:txBody>
          <a:bodyPr wrap="square">
            <a:spAutoFit/>
          </a:bodyPr>
          <a:lstStyle/>
          <a:p>
            <a:pPr marR="0" lvl="0" indent="0" algn="ctr" eaLnBrk="0" fontAlgn="base" hangingPunct="0">
              <a:lnSpc>
                <a:spcPct val="80000"/>
              </a:lnSpc>
              <a:spcBef>
                <a:spcPts val="0"/>
              </a:spcBef>
              <a:spcAft>
                <a:spcPct val="0"/>
              </a:spcAft>
              <a:buClr>
                <a:srgbClr val="006666"/>
              </a:buClr>
              <a:buSzTx/>
              <a:buFontTx/>
              <a:buNone/>
              <a:tabLst/>
              <a:defRPr/>
            </a:pPr>
            <a:r>
              <a:rPr lang="en-US" sz="2000" b="1" dirty="0">
                <a:solidFill>
                  <a:schemeClr val="accent1">
                    <a:lumMod val="50000"/>
                  </a:schemeClr>
                </a:solidFill>
                <a:latin typeface="Times New Roman" panose="02020603050405020304" pitchFamily="18" charset="0"/>
                <a:ea typeface="+mj-ea"/>
                <a:cs typeface="Times New Roman" panose="02020603050405020304" pitchFamily="18" charset="0"/>
              </a:rPr>
              <a:t>Greece</a:t>
            </a:r>
            <a:endParaRPr lang="bg-BG" sz="2000" b="1" dirty="0">
              <a:solidFill>
                <a:schemeClr val="accent1">
                  <a:lumMod val="50000"/>
                </a:schemeClr>
              </a:solidFill>
              <a:latin typeface="Times New Roman" panose="02020603050405020304" pitchFamily="18" charset="0"/>
              <a:ea typeface="+mj-ea"/>
              <a:cs typeface="Times New Roman" panose="02020603050405020304" pitchFamily="18" charset="0"/>
            </a:endParaRPr>
          </a:p>
        </p:txBody>
      </p:sp>
      <p:sp>
        <p:nvSpPr>
          <p:cNvPr id="42" name="Rectangle 41">
            <a:extLst>
              <a:ext uri="{FF2B5EF4-FFF2-40B4-BE49-F238E27FC236}">
                <a16:creationId xmlns:a16="http://schemas.microsoft.com/office/drawing/2014/main" id="{4F5F367B-012F-4E4D-91DA-0C9FC2D9E290}"/>
              </a:ext>
            </a:extLst>
          </p:cNvPr>
          <p:cNvSpPr/>
          <p:nvPr/>
        </p:nvSpPr>
        <p:spPr>
          <a:xfrm>
            <a:off x="7590918" y="6253557"/>
            <a:ext cx="1502564" cy="338554"/>
          </a:xfrm>
          <a:prstGeom prst="rect">
            <a:avLst/>
          </a:prstGeom>
        </p:spPr>
        <p:txBody>
          <a:bodyPr wrap="square">
            <a:spAutoFit/>
          </a:bodyPr>
          <a:lstStyle/>
          <a:p>
            <a:pPr marR="0" lvl="0" indent="0" algn="ctr" eaLnBrk="0" fontAlgn="base" hangingPunct="0">
              <a:lnSpc>
                <a:spcPct val="80000"/>
              </a:lnSpc>
              <a:spcBef>
                <a:spcPts val="0"/>
              </a:spcBef>
              <a:spcAft>
                <a:spcPct val="0"/>
              </a:spcAft>
              <a:buClr>
                <a:srgbClr val="006666"/>
              </a:buClr>
              <a:buSzTx/>
              <a:buFontTx/>
              <a:buNone/>
              <a:tabLst/>
              <a:defRPr/>
            </a:pPr>
            <a:r>
              <a:rPr lang="en-US" sz="2000" b="1" dirty="0">
                <a:solidFill>
                  <a:schemeClr val="accent1">
                    <a:lumMod val="50000"/>
                  </a:schemeClr>
                </a:solidFill>
                <a:latin typeface="Times New Roman" panose="02020603050405020304" pitchFamily="18" charset="0"/>
                <a:ea typeface="+mj-ea"/>
                <a:cs typeface="Times New Roman" panose="02020603050405020304" pitchFamily="18" charset="0"/>
              </a:rPr>
              <a:t>Turkey</a:t>
            </a:r>
            <a:endParaRPr lang="bg-BG" sz="2000" b="1" dirty="0">
              <a:solidFill>
                <a:schemeClr val="accent1">
                  <a:lumMod val="50000"/>
                </a:schemeClr>
              </a:solidFill>
              <a:latin typeface="Times New Roman" panose="02020603050405020304" pitchFamily="18" charset="0"/>
              <a:ea typeface="+mj-ea"/>
              <a:cs typeface="Times New Roman" panose="02020603050405020304" pitchFamily="18" charset="0"/>
            </a:endParaRPr>
          </a:p>
        </p:txBody>
      </p:sp>
      <p:grpSp>
        <p:nvGrpSpPr>
          <p:cNvPr id="3" name="Group 2">
            <a:extLst>
              <a:ext uri="{FF2B5EF4-FFF2-40B4-BE49-F238E27FC236}">
                <a16:creationId xmlns:a16="http://schemas.microsoft.com/office/drawing/2014/main" id="{FA0DCF8D-9686-4CC0-81D9-BDB8E6870116}"/>
              </a:ext>
            </a:extLst>
          </p:cNvPr>
          <p:cNvGrpSpPr/>
          <p:nvPr/>
        </p:nvGrpSpPr>
        <p:grpSpPr>
          <a:xfrm>
            <a:off x="8930745" y="5194710"/>
            <a:ext cx="2880000" cy="1523494"/>
            <a:chOff x="8802860" y="4013489"/>
            <a:chExt cx="2880000" cy="1523494"/>
          </a:xfrm>
        </p:grpSpPr>
        <p:sp>
          <p:nvSpPr>
            <p:cNvPr id="43" name="TextBox 42">
              <a:extLst>
                <a:ext uri="{FF2B5EF4-FFF2-40B4-BE49-F238E27FC236}">
                  <a16:creationId xmlns:a16="http://schemas.microsoft.com/office/drawing/2014/main" id="{8130AC48-A6D3-428D-B59D-874B71E99BED}"/>
                </a:ext>
              </a:extLst>
            </p:cNvPr>
            <p:cNvSpPr txBox="1"/>
            <p:nvPr/>
          </p:nvSpPr>
          <p:spPr>
            <a:xfrm>
              <a:off x="8802860" y="4013489"/>
              <a:ext cx="2880000" cy="1523494"/>
            </a:xfrm>
            <a:prstGeom prst="rect">
              <a:avLst/>
            </a:prstGeom>
            <a:solidFill>
              <a:srgbClr val="FFFFFF"/>
            </a:solidFill>
            <a:ln>
              <a:noFill/>
            </a:ln>
          </p:spPr>
          <p:txBody>
            <a:bodyPr wrap="square" rtlCol="0">
              <a:spAutoFit/>
            </a:bodyPr>
            <a:lstStyle/>
            <a:p>
              <a:r>
                <a:rPr lang="en-US" sz="1050" b="1" dirty="0">
                  <a:latin typeface="Times New Roman" panose="02020603050405020304" pitchFamily="18" charset="0"/>
                  <a:cs typeface="Times New Roman" panose="02020603050405020304" pitchFamily="18" charset="0"/>
                </a:rPr>
                <a:t>Legend:</a:t>
              </a:r>
              <a:br>
                <a:rPr lang="en-US" sz="1050" b="1" dirty="0">
                  <a:latin typeface="Times New Roman" panose="02020603050405020304" pitchFamily="18" charset="0"/>
                  <a:cs typeface="Times New Roman" panose="02020603050405020304" pitchFamily="18" charset="0"/>
                </a:rPr>
              </a:br>
              <a:endParaRPr lang="en-US" sz="1050" dirty="0">
                <a:latin typeface="Times New Roman" panose="02020603050405020304" pitchFamily="18" charset="0"/>
                <a:cs typeface="Times New Roman" panose="02020603050405020304" pitchFamily="18" charset="0"/>
              </a:endParaRPr>
            </a:p>
            <a:p>
              <a:r>
                <a:rPr lang="en-US" sz="900" b="1" u="sng" dirty="0">
                  <a:latin typeface="Times New Roman" panose="02020603050405020304" pitchFamily="18" charset="0"/>
                  <a:cs typeface="Times New Roman" panose="02020603050405020304" pitchFamily="18" charset="0"/>
                </a:rPr>
                <a:t>Type of station</a:t>
              </a:r>
              <a:r>
                <a:rPr lang="en-US" sz="900" b="1" dirty="0">
                  <a:latin typeface="Times New Roman" panose="02020603050405020304" pitchFamily="18" charset="0"/>
                  <a:cs typeface="Times New Roman" panose="02020603050405020304" pitchFamily="18" charset="0"/>
                </a:rPr>
                <a:t>                        </a:t>
              </a:r>
              <a:r>
                <a:rPr lang="en-US" sz="900" b="1" u="sng" dirty="0">
                  <a:latin typeface="Times New Roman" panose="02020603050405020304" pitchFamily="18" charset="0"/>
                  <a:cs typeface="Times New Roman" panose="02020603050405020304" pitchFamily="18" charset="0"/>
                </a:rPr>
                <a:t>Railway line</a:t>
              </a:r>
            </a:p>
            <a:p>
              <a:endParaRPr lang="en-US" sz="900" b="1" u="sng" dirty="0">
                <a:latin typeface="Times New Roman" panose="02020603050405020304" pitchFamily="18" charset="0"/>
                <a:cs typeface="Times New Roman" panose="02020603050405020304" pitchFamily="18" charset="0"/>
              </a:endParaRPr>
            </a:p>
            <a:p>
              <a:r>
                <a:rPr lang="en-US" sz="900" b="1" dirty="0">
                  <a:latin typeface="Times New Roman" panose="02020603050405020304" pitchFamily="18" charset="0"/>
                  <a:cs typeface="Times New Roman" panose="02020603050405020304" pitchFamily="18" charset="0"/>
                </a:rPr>
                <a:t>      Station                              double, electrified</a:t>
              </a:r>
              <a:br>
                <a:rPr lang="en-US" sz="900" b="1" dirty="0">
                  <a:latin typeface="Times New Roman" panose="02020603050405020304" pitchFamily="18" charset="0"/>
                  <a:cs typeface="Times New Roman" panose="02020603050405020304" pitchFamily="18" charset="0"/>
                </a:rPr>
              </a:br>
              <a:r>
                <a:rPr lang="en-US" sz="900" b="1" dirty="0">
                  <a:latin typeface="Times New Roman" panose="02020603050405020304" pitchFamily="18" charset="0"/>
                  <a:cs typeface="Times New Roman" panose="02020603050405020304" pitchFamily="18" charset="0"/>
                </a:rPr>
                <a:t>      Halt                                   single, electrified</a:t>
              </a:r>
              <a:br>
                <a:rPr lang="en-US" sz="900" b="1" dirty="0">
                  <a:latin typeface="Times New Roman" panose="02020603050405020304" pitchFamily="18" charset="0"/>
                  <a:cs typeface="Times New Roman" panose="02020603050405020304" pitchFamily="18" charset="0"/>
                </a:rPr>
              </a:br>
              <a:r>
                <a:rPr lang="en-US" sz="900" b="1" dirty="0">
                  <a:latin typeface="Times New Roman" panose="02020603050405020304" pitchFamily="18" charset="0"/>
                  <a:cs typeface="Times New Roman" panose="02020603050405020304" pitchFamily="18" charset="0"/>
                </a:rPr>
                <a:t>                                                 not electrified</a:t>
              </a:r>
            </a:p>
            <a:p>
              <a:r>
                <a:rPr lang="en-US" sz="900" b="1" dirty="0">
                  <a:latin typeface="Times New Roman" panose="02020603050405020304" pitchFamily="18" charset="0"/>
                  <a:cs typeface="Times New Roman" panose="02020603050405020304" pitchFamily="18" charset="0"/>
                </a:rPr>
                <a:t>                                                 track gauge 760 mm</a:t>
              </a:r>
              <a:r>
                <a:rPr lang="en-US" sz="900" dirty="0">
                  <a:latin typeface="Times New Roman" panose="02020603050405020304" pitchFamily="18" charset="0"/>
                  <a:cs typeface="Times New Roman" panose="02020603050405020304" pitchFamily="18" charset="0"/>
                </a:rPr>
                <a:t>                                  </a:t>
              </a:r>
              <a:br>
                <a:rPr lang="en-US" sz="900" dirty="0">
                  <a:latin typeface="Times New Roman" panose="02020603050405020304" pitchFamily="18" charset="0"/>
                  <a:cs typeface="Times New Roman" panose="02020603050405020304" pitchFamily="18" charset="0"/>
                </a:rPr>
              </a:br>
              <a:r>
                <a:rPr lang="en-US" sz="900" dirty="0">
                  <a:latin typeface="Times New Roman" panose="02020603050405020304" pitchFamily="18" charset="0"/>
                  <a:cs typeface="Times New Roman" panose="02020603050405020304" pitchFamily="18" charset="0"/>
                </a:rPr>
                <a:t>   </a:t>
              </a:r>
            </a:p>
            <a:p>
              <a:endParaRPr lang="bg-BG" sz="900" dirty="0" err="1">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A134FFFC-8069-499B-81A2-E69C22E0216F}"/>
                </a:ext>
              </a:extLst>
            </p:cNvPr>
            <p:cNvPicPr>
              <a:picLocks noChangeAspect="1"/>
            </p:cNvPicPr>
            <p:nvPr/>
          </p:nvPicPr>
          <p:blipFill rotWithShape="1">
            <a:blip r:embed="rId6">
              <a:extLst>
                <a:ext uri="{28A0092B-C50C-407E-A947-70E740481C1C}">
                  <a14:useLocalDpi xmlns:a14="http://schemas.microsoft.com/office/drawing/2010/main" val="0"/>
                </a:ext>
              </a:extLst>
            </a:blip>
            <a:srcRect b="35434"/>
            <a:stretch/>
          </p:blipFill>
          <p:spPr>
            <a:xfrm>
              <a:off x="8920066" y="4664745"/>
              <a:ext cx="108000" cy="275088"/>
            </a:xfrm>
            <a:prstGeom prst="rect">
              <a:avLst/>
            </a:prstGeom>
            <a:ln>
              <a:noFill/>
            </a:ln>
          </p:spPr>
        </p:pic>
        <p:pic>
          <p:nvPicPr>
            <p:cNvPr id="45" name="Picture 44">
              <a:extLst>
                <a:ext uri="{FF2B5EF4-FFF2-40B4-BE49-F238E27FC236}">
                  <a16:creationId xmlns:a16="http://schemas.microsoft.com/office/drawing/2014/main" id="{A61E6F33-C488-43D3-AF30-9BA42CA5BE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7992" y="4687440"/>
              <a:ext cx="239440" cy="515269"/>
            </a:xfrm>
            <a:prstGeom prst="rect">
              <a:avLst/>
            </a:prstGeom>
            <a:ln>
              <a:noFill/>
            </a:ln>
          </p:spPr>
        </p:pic>
      </p:grpSp>
      <p:grpSp>
        <p:nvGrpSpPr>
          <p:cNvPr id="46" name="Group 45">
            <a:extLst>
              <a:ext uri="{FF2B5EF4-FFF2-40B4-BE49-F238E27FC236}">
                <a16:creationId xmlns:a16="http://schemas.microsoft.com/office/drawing/2014/main" id="{62D73100-BA3A-4223-91C9-870519F0708F}"/>
              </a:ext>
            </a:extLst>
          </p:cNvPr>
          <p:cNvGrpSpPr/>
          <p:nvPr/>
        </p:nvGrpSpPr>
        <p:grpSpPr>
          <a:xfrm>
            <a:off x="8927503" y="3447053"/>
            <a:ext cx="2016086" cy="593906"/>
            <a:chOff x="9482921" y="2172272"/>
            <a:chExt cx="2016086" cy="593906"/>
          </a:xfrm>
        </p:grpSpPr>
        <p:sp>
          <p:nvSpPr>
            <p:cNvPr id="47" name="Freeform: Shape 46">
              <a:extLst>
                <a:ext uri="{FF2B5EF4-FFF2-40B4-BE49-F238E27FC236}">
                  <a16:creationId xmlns:a16="http://schemas.microsoft.com/office/drawing/2014/main" id="{ACEA6AD7-724A-40F4-8DB3-62EE0F6EE03D}"/>
                </a:ext>
              </a:extLst>
            </p:cNvPr>
            <p:cNvSpPr/>
            <p:nvPr/>
          </p:nvSpPr>
          <p:spPr>
            <a:xfrm>
              <a:off x="9482921" y="2213180"/>
              <a:ext cx="2016086" cy="552998"/>
            </a:xfrm>
            <a:custGeom>
              <a:avLst/>
              <a:gdLst>
                <a:gd name="connsiteX0" fmla="*/ 0 w 2171617"/>
                <a:gd name="connsiteY0" fmla="*/ 979686 h 984628"/>
                <a:gd name="connsiteX1" fmla="*/ 881349 w 2171617"/>
                <a:gd name="connsiteY1" fmla="*/ 880534 h 984628"/>
                <a:gd name="connsiteX2" fmla="*/ 1949985 w 2171617"/>
                <a:gd name="connsiteY2" fmla="*/ 274606 h 984628"/>
                <a:gd name="connsiteX3" fmla="*/ 2071171 w 2171617"/>
                <a:gd name="connsiteY3" fmla="*/ 186471 h 984628"/>
                <a:gd name="connsiteX0" fmla="*/ 0 w 2115016"/>
                <a:gd name="connsiteY0" fmla="*/ 921715 h 922924"/>
                <a:gd name="connsiteX1" fmla="*/ 881349 w 2115016"/>
                <a:gd name="connsiteY1" fmla="*/ 822563 h 922924"/>
                <a:gd name="connsiteX2" fmla="*/ 1553378 w 2115016"/>
                <a:gd name="connsiteY2" fmla="*/ 536124 h 922924"/>
                <a:gd name="connsiteX3" fmla="*/ 2071171 w 2115016"/>
                <a:gd name="connsiteY3" fmla="*/ 128500 h 922924"/>
                <a:gd name="connsiteX0" fmla="*/ 0 w 2198803"/>
                <a:gd name="connsiteY0" fmla="*/ 1101760 h 1102969"/>
                <a:gd name="connsiteX1" fmla="*/ 881349 w 2198803"/>
                <a:gd name="connsiteY1" fmla="*/ 1002608 h 1102969"/>
                <a:gd name="connsiteX2" fmla="*/ 1553378 w 2198803"/>
                <a:gd name="connsiteY2" fmla="*/ 716169 h 1102969"/>
                <a:gd name="connsiteX3" fmla="*/ 2159306 w 2198803"/>
                <a:gd name="connsiteY3" fmla="*/ 110242 h 1102969"/>
                <a:gd name="connsiteX0" fmla="*/ 0 w 1553378"/>
                <a:gd name="connsiteY0" fmla="*/ 385591 h 386800"/>
                <a:gd name="connsiteX1" fmla="*/ 881349 w 1553378"/>
                <a:gd name="connsiteY1" fmla="*/ 286439 h 386800"/>
                <a:gd name="connsiteX2" fmla="*/ 1553378 w 1553378"/>
                <a:gd name="connsiteY2" fmla="*/ 0 h 386800"/>
                <a:gd name="connsiteX0" fmla="*/ 0 w 2115238"/>
                <a:gd name="connsiteY0" fmla="*/ 705080 h 710022"/>
                <a:gd name="connsiteX1" fmla="*/ 881349 w 2115238"/>
                <a:gd name="connsiteY1" fmla="*/ 605928 h 710022"/>
                <a:gd name="connsiteX2" fmla="*/ 2115238 w 2115238"/>
                <a:gd name="connsiteY2" fmla="*/ 0 h 710022"/>
                <a:gd name="connsiteX0" fmla="*/ 0 w 2115238"/>
                <a:gd name="connsiteY0" fmla="*/ 705080 h 705660"/>
                <a:gd name="connsiteX1" fmla="*/ 1277957 w 2115238"/>
                <a:gd name="connsiteY1" fmla="*/ 495759 h 705660"/>
                <a:gd name="connsiteX2" fmla="*/ 2115238 w 2115238"/>
                <a:gd name="connsiteY2" fmla="*/ 0 h 705660"/>
                <a:gd name="connsiteX0" fmla="*/ 0 w 1949985"/>
                <a:gd name="connsiteY0" fmla="*/ 561861 h 562339"/>
                <a:gd name="connsiteX1" fmla="*/ 1277957 w 1949985"/>
                <a:gd name="connsiteY1" fmla="*/ 352540 h 562339"/>
                <a:gd name="connsiteX2" fmla="*/ 1949985 w 1949985"/>
                <a:gd name="connsiteY2" fmla="*/ 0 h 562339"/>
                <a:gd name="connsiteX0" fmla="*/ 0 w 2016086"/>
                <a:gd name="connsiteY0" fmla="*/ 550844 h 551357"/>
                <a:gd name="connsiteX1" fmla="*/ 1344058 w 2016086"/>
                <a:gd name="connsiteY1" fmla="*/ 352540 h 551357"/>
                <a:gd name="connsiteX2" fmla="*/ 2016086 w 2016086"/>
                <a:gd name="connsiteY2" fmla="*/ 0 h 551357"/>
                <a:gd name="connsiteX0" fmla="*/ 0 w 2016086"/>
                <a:gd name="connsiteY0" fmla="*/ 550844 h 552163"/>
                <a:gd name="connsiteX1" fmla="*/ 1123721 w 2016086"/>
                <a:gd name="connsiteY1" fmla="*/ 429659 h 552163"/>
                <a:gd name="connsiteX2" fmla="*/ 2016086 w 2016086"/>
                <a:gd name="connsiteY2" fmla="*/ 0 h 552163"/>
                <a:gd name="connsiteX0" fmla="*/ 0 w 2016086"/>
                <a:gd name="connsiteY0" fmla="*/ 550844 h 552998"/>
                <a:gd name="connsiteX1" fmla="*/ 1123721 w 2016086"/>
                <a:gd name="connsiteY1" fmla="*/ 429659 h 552998"/>
                <a:gd name="connsiteX2" fmla="*/ 2016086 w 2016086"/>
                <a:gd name="connsiteY2" fmla="*/ 0 h 552998"/>
              </a:gdLst>
              <a:ahLst/>
              <a:cxnLst>
                <a:cxn ang="0">
                  <a:pos x="connsiteX0" y="connsiteY0"/>
                </a:cxn>
                <a:cxn ang="0">
                  <a:pos x="connsiteX1" y="connsiteY1"/>
                </a:cxn>
                <a:cxn ang="0">
                  <a:pos x="connsiteX2" y="connsiteY2"/>
                </a:cxn>
              </a:cxnLst>
              <a:rect l="l" t="t" r="r" b="b"/>
              <a:pathLst>
                <a:path w="2016086" h="552998">
                  <a:moveTo>
                    <a:pt x="0" y="550844"/>
                  </a:moveTo>
                  <a:cubicBezTo>
                    <a:pt x="278176" y="560024"/>
                    <a:pt x="787707" y="543500"/>
                    <a:pt x="1123721" y="429659"/>
                  </a:cubicBezTo>
                  <a:cubicBezTo>
                    <a:pt x="1459735" y="315818"/>
                    <a:pt x="1803093" y="148728"/>
                    <a:pt x="2016086" y="0"/>
                  </a:cubicBezTo>
                </a:path>
              </a:pathLst>
            </a:custGeom>
            <a:noFill/>
            <a:ln w="19050">
              <a:solidFill>
                <a:schemeClr val="tx1"/>
              </a:solidFill>
              <a:prstDash val="lg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bg-BG" dirty="0"/>
            </a:p>
          </p:txBody>
        </p:sp>
        <p:pic>
          <p:nvPicPr>
            <p:cNvPr id="48" name="Picture 47">
              <a:extLst>
                <a:ext uri="{FF2B5EF4-FFF2-40B4-BE49-F238E27FC236}">
                  <a16:creationId xmlns:a16="http://schemas.microsoft.com/office/drawing/2014/main" id="{A1C4A676-B1EE-4E7E-B057-7D848F89F2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58952" flipV="1">
              <a:off x="10619314" y="2172272"/>
              <a:ext cx="385472" cy="387152"/>
            </a:xfrm>
            <a:prstGeom prst="rect">
              <a:avLst/>
            </a:prstGeom>
          </p:spPr>
        </p:pic>
      </p:grpSp>
    </p:spTree>
    <p:extLst>
      <p:ext uri="{BB962C8B-B14F-4D97-AF65-F5344CB8AC3E}">
        <p14:creationId xmlns:p14="http://schemas.microsoft.com/office/powerpoint/2010/main" val="587940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0"/>
                                        <p:tgtEl>
                                          <p:spTgt spid="5"/>
                                        </p:tgtEl>
                                      </p:cBhvr>
                                    </p:animEffect>
                                  </p:childTnLst>
                                </p:cTn>
                              </p:par>
                            </p:childTnLst>
                          </p:cTn>
                        </p:par>
                        <p:par>
                          <p:cTn id="8" fill="hold">
                            <p:stCondLst>
                              <p:cond delay="2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3000" fill="hold"/>
                                        <p:tgtEl>
                                          <p:spTgt spid="4"/>
                                        </p:tgtEl>
                                        <p:attrNameLst>
                                          <p:attrName>ppt_w</p:attrName>
                                        </p:attrNameLst>
                                      </p:cBhvr>
                                      <p:tavLst>
                                        <p:tav tm="0">
                                          <p:val>
                                            <p:fltVal val="0"/>
                                          </p:val>
                                        </p:tav>
                                        <p:tav tm="100000">
                                          <p:val>
                                            <p:strVal val="#ppt_w"/>
                                          </p:val>
                                        </p:tav>
                                      </p:tavLst>
                                    </p:anim>
                                    <p:anim calcmode="lin" valueType="num">
                                      <p:cBhvr>
                                        <p:cTn id="12" dur="3000" fill="hold"/>
                                        <p:tgtEl>
                                          <p:spTgt spid="4"/>
                                        </p:tgtEl>
                                        <p:attrNameLst>
                                          <p:attrName>ppt_h</p:attrName>
                                        </p:attrNameLst>
                                      </p:cBhvr>
                                      <p:tavLst>
                                        <p:tav tm="0">
                                          <p:val>
                                            <p:fltVal val="0"/>
                                          </p:val>
                                        </p:tav>
                                        <p:tav tm="100000">
                                          <p:val>
                                            <p:strVal val="#ppt_h"/>
                                          </p:val>
                                        </p:tav>
                                      </p:tavLst>
                                    </p:anim>
                                    <p:animEffect transition="in" filter="fade">
                                      <p:cBhvr>
                                        <p:cTn id="13" dur="3000"/>
                                        <p:tgtEl>
                                          <p:spTgt spid="4"/>
                                        </p:tgtEl>
                                      </p:cBhvr>
                                    </p:animEffect>
                                  </p:childTnLst>
                                </p:cTn>
                              </p:par>
                            </p:childTnLst>
                          </p:cTn>
                        </p:par>
                        <p:par>
                          <p:cTn id="14" fill="hold">
                            <p:stCondLst>
                              <p:cond delay="5500"/>
                            </p:stCondLst>
                            <p:childTnLst>
                              <p:par>
                                <p:cTn id="15" presetID="22" presetClass="entr" presetSubtype="8"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2000"/>
                                        <p:tgtEl>
                                          <p:spTgt spid="7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2000"/>
                                        <p:tgtEl>
                                          <p:spTgt spid="36"/>
                                        </p:tgtEl>
                                      </p:cBhvr>
                                    </p:animEffect>
                                  </p:childTnLst>
                                </p:cTn>
                              </p:par>
                              <p:par>
                                <p:cTn id="21" presetID="22" presetClass="entr" presetSubtype="4"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down)">
                                      <p:cBhvr>
                                        <p:cTn id="23" dur="2000"/>
                                        <p:tgtEl>
                                          <p:spTgt spid="72"/>
                                        </p:tgtEl>
                                      </p:cBhvr>
                                    </p:animEffect>
                                  </p:childTnLst>
                                </p:cTn>
                              </p:par>
                              <p:par>
                                <p:cTn id="24" presetID="22" presetClass="entr" presetSubtype="4" fill="hold" nodeType="with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wipe(down)">
                                      <p:cBhvr>
                                        <p:cTn id="26" dur="2000"/>
                                        <p:tgtEl>
                                          <p:spTgt spid="79"/>
                                        </p:tgtEl>
                                      </p:cBhvr>
                                    </p:animEffect>
                                  </p:childTnLst>
                                </p:cTn>
                              </p:par>
                            </p:childTnLst>
                          </p:cTn>
                        </p:par>
                        <p:par>
                          <p:cTn id="27" fill="hold">
                            <p:stCondLst>
                              <p:cond delay="7500"/>
                            </p:stCondLst>
                            <p:childTnLst>
                              <p:par>
                                <p:cTn id="28" presetID="2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2000"/>
                                        <p:tgtEl>
                                          <p:spTgt spid="2"/>
                                        </p:tgtEl>
                                      </p:cBhvr>
                                    </p:animEffect>
                                  </p:childTnLst>
                                </p:cTn>
                              </p:par>
                              <p:par>
                                <p:cTn id="31" presetID="22" presetClass="entr" presetSubtype="4"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down)">
                                      <p:cBhvr>
                                        <p:cTn id="33" dur="2000"/>
                                        <p:tgtEl>
                                          <p:spTgt spid="4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2000"/>
                                        <p:tgtEl>
                                          <p:spTgt spid="38"/>
                                        </p:tgtEl>
                                      </p:cBhvr>
                                    </p:animEffect>
                                  </p:childTnLst>
                                </p:cTn>
                              </p:par>
                              <p:par>
                                <p:cTn id="37" presetID="22" presetClass="entr" presetSubtype="1"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up)">
                                      <p:cBhvr>
                                        <p:cTn id="39" dur="2000"/>
                                        <p:tgtEl>
                                          <p:spTgt spid="74"/>
                                        </p:tgtEl>
                                      </p:cBhvr>
                                    </p:animEffect>
                                  </p:childTnLst>
                                </p:cTn>
                              </p:par>
                              <p:par>
                                <p:cTn id="40" presetID="22" presetClass="entr" presetSubtype="8"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2000"/>
                                        <p:tgtEl>
                                          <p:spTgt spid="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left)">
                                      <p:cBhvr>
                                        <p:cTn id="45" dur="2000"/>
                                        <p:tgtEl>
                                          <p:spTgt spid="42"/>
                                        </p:tgtEl>
                                      </p:cBhvr>
                                    </p:animEffect>
                                  </p:childTnLst>
                                </p:cTn>
                              </p:par>
                            </p:childTnLst>
                          </p:cTn>
                        </p:par>
                        <p:par>
                          <p:cTn id="46" fill="hold">
                            <p:stCondLst>
                              <p:cond delay="9500"/>
                            </p:stCondLst>
                            <p:childTnLst>
                              <p:par>
                                <p:cTn id="47" presetID="22" presetClass="entr" presetSubtype="1" fill="hold" nodeType="after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wipe(up)">
                                      <p:cBhvr>
                                        <p:cTn id="49" dur="2000"/>
                                        <p:tgtEl>
                                          <p:spTgt spid="76"/>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up)">
                                      <p:cBhvr>
                                        <p:cTn id="52" dur="2000"/>
                                        <p:tgtEl>
                                          <p:spTgt spid="41"/>
                                        </p:tgtEl>
                                      </p:cBhvr>
                                    </p:animEffect>
                                  </p:childTnLst>
                                </p:cTn>
                              </p:par>
                              <p:par>
                                <p:cTn id="53" presetID="22" presetClass="entr" presetSubtype="1" fill="hold" nodeType="with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wipe(up)">
                                      <p:cBhvr>
                                        <p:cTn id="55" dur="2000"/>
                                        <p:tgtEl>
                                          <p:spTgt spid="78"/>
                                        </p:tgtEl>
                                      </p:cBhvr>
                                    </p:animEffect>
                                  </p:childTnLst>
                                </p:cTn>
                              </p:par>
                            </p:childTnLst>
                          </p:cTn>
                        </p:par>
                        <p:par>
                          <p:cTn id="56" fill="hold">
                            <p:stCondLst>
                              <p:cond delay="11500"/>
                            </p:stCondLst>
                            <p:childTnLst>
                              <p:par>
                                <p:cTn id="57" presetID="22" presetClass="entr" presetSubtype="2"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ipe(right)">
                                      <p:cBhvr>
                                        <p:cTn id="59" dur="2000"/>
                                        <p:tgtEl>
                                          <p:spTgt spid="40"/>
                                        </p:tgtEl>
                                      </p:cBhvr>
                                    </p:animEffect>
                                  </p:childTnLst>
                                </p:cTn>
                              </p:par>
                            </p:childTnLst>
                          </p:cTn>
                        </p:par>
                        <p:par>
                          <p:cTn id="60" fill="hold">
                            <p:stCondLst>
                              <p:cond delay="13500"/>
                            </p:stCondLst>
                            <p:childTnLst>
                              <p:par>
                                <p:cTn id="61" presetID="22" presetClass="entr" presetSubtype="2"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right)">
                                      <p:cBhvr>
                                        <p:cTn id="63" dur="2000"/>
                                        <p:tgtEl>
                                          <p:spTgt spid="71"/>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right)">
                                      <p:cBhvr>
                                        <p:cTn id="66"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p:bldP spid="38" grpId="0"/>
      <p:bldP spid="39"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19A3C1-AA11-4E70-B367-C48CB8B2A36F}"/>
              </a:ext>
            </a:extLst>
          </p:cNvPr>
          <p:cNvSpPr/>
          <p:nvPr/>
        </p:nvSpPr>
        <p:spPr>
          <a:xfrm>
            <a:off x="1427683" y="495546"/>
            <a:ext cx="9083040" cy="338554"/>
          </a:xfrm>
          <a:prstGeom prst="rect">
            <a:avLst/>
          </a:prstGeom>
        </p:spPr>
        <p:txBody>
          <a:bodyPr wrap="square">
            <a:spAutoFit/>
          </a:bodyPr>
          <a:lstStyle/>
          <a:p>
            <a:pPr marR="0" lvl="0" indent="0" algn="ctr" eaLnBrk="0" fontAlgn="base" hangingPunct="0">
              <a:lnSpc>
                <a:spcPct val="80000"/>
              </a:lnSpc>
              <a:spcBef>
                <a:spcPts val="0"/>
              </a:spcBef>
              <a:spcAft>
                <a:spcPct val="0"/>
              </a:spcAft>
              <a:buClr>
                <a:srgbClr val="006666"/>
              </a:buClr>
              <a:buSzTx/>
              <a:buFontTx/>
              <a:buNone/>
              <a:tabLst/>
              <a:defRPr/>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National Railway Infrastructure Company</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graphicFrame>
        <p:nvGraphicFramePr>
          <p:cNvPr id="7" name="Table 6">
            <a:extLst>
              <a:ext uri="{FF2B5EF4-FFF2-40B4-BE49-F238E27FC236}">
                <a16:creationId xmlns:a16="http://schemas.microsoft.com/office/drawing/2014/main" id="{7871DC73-FDF0-460A-86F5-47EF21B92F31}"/>
              </a:ext>
            </a:extLst>
          </p:cNvPr>
          <p:cNvGraphicFramePr>
            <a:graphicFrameLocks noGrp="1"/>
          </p:cNvGraphicFramePr>
          <p:nvPr>
            <p:extLst>
              <p:ext uri="{D42A27DB-BD31-4B8C-83A1-F6EECF244321}">
                <p14:modId xmlns:p14="http://schemas.microsoft.com/office/powerpoint/2010/main" val="3121095789"/>
              </p:ext>
            </p:extLst>
          </p:nvPr>
        </p:nvGraphicFramePr>
        <p:xfrm>
          <a:off x="1800264" y="1465387"/>
          <a:ext cx="8337878" cy="5029200"/>
        </p:xfrm>
        <a:graphic>
          <a:graphicData uri="http://schemas.openxmlformats.org/drawingml/2006/table">
            <a:tbl>
              <a:tblPr firstRow="1" bandRow="1">
                <a:tableStyleId>{FABFCF23-3B69-468F-B69F-88F6DE6A72F2}</a:tableStyleId>
              </a:tblPr>
              <a:tblGrid>
                <a:gridCol w="6297126">
                  <a:extLst>
                    <a:ext uri="{9D8B030D-6E8A-4147-A177-3AD203B41FA5}">
                      <a16:colId xmlns:a16="http://schemas.microsoft.com/office/drawing/2014/main" val="3132835250"/>
                    </a:ext>
                  </a:extLst>
                </a:gridCol>
                <a:gridCol w="2040752">
                  <a:extLst>
                    <a:ext uri="{9D8B030D-6E8A-4147-A177-3AD203B41FA5}">
                      <a16:colId xmlns:a16="http://schemas.microsoft.com/office/drawing/2014/main" val="1667556231"/>
                    </a:ext>
                  </a:extLst>
                </a:gridCol>
              </a:tblGrid>
              <a:tr h="286822">
                <a:tc>
                  <a:txBody>
                    <a:bodyPr/>
                    <a:lstStyle/>
                    <a:p>
                      <a:pPr algn="just"/>
                      <a:r>
                        <a:rPr lang="en-US" sz="1600" kern="1200" dirty="0">
                          <a:latin typeface="Times New Roman" panose="02020603050405020304" pitchFamily="18" charset="0"/>
                          <a:cs typeface="Times New Roman" panose="02020603050405020304" pitchFamily="18" charset="0"/>
                        </a:rPr>
                        <a:t>Total length of railway </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bg-BG" sz="1600" kern="1200" dirty="0">
                          <a:latin typeface="Times New Roman" panose="02020603050405020304" pitchFamily="18" charset="0"/>
                          <a:cs typeface="Times New Roman" panose="02020603050405020304" pitchFamily="18" charset="0"/>
                        </a:rPr>
                        <a:t>6 4</a:t>
                      </a:r>
                      <a:r>
                        <a:rPr lang="en-US" sz="1600" kern="1200" dirty="0">
                          <a:latin typeface="Times New Roman" panose="02020603050405020304" pitchFamily="18" charset="0"/>
                          <a:cs typeface="Times New Roman" panose="02020603050405020304" pitchFamily="18" charset="0"/>
                        </a:rPr>
                        <a:t>60</a:t>
                      </a:r>
                      <a:r>
                        <a:rPr lang="bg-BG" sz="1600" kern="1200" dirty="0">
                          <a:latin typeface="Times New Roman" panose="02020603050405020304" pitchFamily="18" charset="0"/>
                          <a:cs typeface="Times New Roman" panose="02020603050405020304" pitchFamily="18" charset="0"/>
                        </a:rPr>
                        <a:t> </a:t>
                      </a:r>
                      <a:r>
                        <a:rPr lang="en-US" sz="1600" kern="1200" dirty="0">
                          <a:latin typeface="Times New Roman" panose="02020603050405020304" pitchFamily="18" charset="0"/>
                          <a:cs typeface="Times New Roman" panose="02020603050405020304" pitchFamily="18" charset="0"/>
                        </a:rPr>
                        <a:t>km</a:t>
                      </a:r>
                      <a:r>
                        <a:rPr lang="bg-BG" sz="1600" kern="1200" dirty="0">
                          <a:latin typeface="Times New Roman" panose="02020603050405020304" pitchFamily="18" charset="0"/>
                          <a:cs typeface="Times New Roman" panose="02020603050405020304" pitchFamily="18" charset="0"/>
                        </a:rPr>
                        <a:t>, </a:t>
                      </a:r>
                      <a:r>
                        <a:rPr lang="en-US" sz="1600" kern="1200" dirty="0">
                          <a:latin typeface="Times New Roman" panose="02020603050405020304" pitchFamily="18" charset="0"/>
                          <a:cs typeface="Times New Roman" panose="02020603050405020304" pitchFamily="18" charset="0"/>
                        </a:rPr>
                        <a:t>incl.</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4207702079"/>
                  </a:ext>
                </a:extLst>
              </a:tr>
              <a:tr h="330519">
                <a:tc>
                  <a:txBody>
                    <a:bodyPr/>
                    <a:lstStyle/>
                    <a:p>
                      <a:pPr algn="just"/>
                      <a:r>
                        <a:rPr lang="en-US" sz="1600" kern="1200" dirty="0">
                          <a:latin typeface="Times New Roman" panose="02020603050405020304" pitchFamily="18" charset="0"/>
                          <a:cs typeface="Times New Roman" panose="02020603050405020304" pitchFamily="18" charset="0"/>
                        </a:rPr>
                        <a:t>Single track with standard gauge </a:t>
                      </a:r>
                      <a:r>
                        <a:rPr lang="bg-BG" sz="1600" kern="1200" dirty="0">
                          <a:latin typeface="Times New Roman" panose="02020603050405020304" pitchFamily="18" charset="0"/>
                          <a:cs typeface="Times New Roman" panose="02020603050405020304" pitchFamily="18" charset="0"/>
                        </a:rPr>
                        <a:t>(1435 </a:t>
                      </a:r>
                      <a:r>
                        <a:rPr lang="en-US" sz="1600" kern="1200" dirty="0">
                          <a:latin typeface="Times New Roman" panose="02020603050405020304" pitchFamily="18" charset="0"/>
                          <a:cs typeface="Times New Roman" panose="02020603050405020304" pitchFamily="18" charset="0"/>
                        </a:rPr>
                        <a:t>mm</a:t>
                      </a:r>
                      <a:r>
                        <a:rPr lang="bg-BG" sz="1600" kern="1200" dirty="0">
                          <a:latin typeface="Times New Roman" panose="02020603050405020304" pitchFamily="18" charset="0"/>
                          <a:cs typeface="Times New Roman" panose="02020603050405020304" pitchFamily="18" charset="0"/>
                        </a:rPr>
                        <a:t>) </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bg-BG" sz="1600" kern="1200" dirty="0">
                          <a:latin typeface="Times New Roman" panose="02020603050405020304" pitchFamily="18" charset="0"/>
                          <a:cs typeface="Times New Roman" panose="02020603050405020304" pitchFamily="18" charset="0"/>
                        </a:rPr>
                        <a:t>3 9</a:t>
                      </a:r>
                      <a:r>
                        <a:rPr lang="ru-RU" sz="1600" kern="1200" dirty="0">
                          <a:latin typeface="Times New Roman" panose="02020603050405020304" pitchFamily="18" charset="0"/>
                          <a:cs typeface="Times New Roman" panose="02020603050405020304" pitchFamily="18" charset="0"/>
                        </a:rPr>
                        <a:t>0</a:t>
                      </a:r>
                      <a:r>
                        <a:rPr lang="bg-BG" sz="1600" kern="1200" dirty="0">
                          <a:latin typeface="Times New Roman" panose="02020603050405020304" pitchFamily="18" charset="0"/>
                          <a:cs typeface="Times New Roman" panose="02020603050405020304" pitchFamily="18" charset="0"/>
                        </a:rPr>
                        <a:t>5 </a:t>
                      </a:r>
                      <a:r>
                        <a:rPr lang="en-US" sz="1600" kern="1200" dirty="0">
                          <a:latin typeface="Times New Roman" panose="02020603050405020304" pitchFamily="18" charset="0"/>
                          <a:cs typeface="Times New Roman" panose="02020603050405020304" pitchFamily="18" charset="0"/>
                        </a:rPr>
                        <a:t>km</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969621613"/>
                  </a:ext>
                </a:extLst>
              </a:tr>
              <a:tr h="330519">
                <a:tc>
                  <a:txBody>
                    <a:bodyPr/>
                    <a:lstStyle/>
                    <a:p>
                      <a:pPr algn="just"/>
                      <a:r>
                        <a:rPr lang="en-US" sz="1600" kern="1200" dirty="0">
                          <a:latin typeface="Times New Roman" panose="02020603050405020304" pitchFamily="18" charset="0"/>
                          <a:cs typeface="Times New Roman" panose="02020603050405020304" pitchFamily="18" charset="0"/>
                        </a:rPr>
                        <a:t>Double track with standard gauge </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ru-RU" sz="1600" kern="1200" dirty="0">
                          <a:latin typeface="Times New Roman" panose="02020603050405020304" pitchFamily="18" charset="0"/>
                          <a:cs typeface="Times New Roman" panose="02020603050405020304" pitchFamily="18" charset="0"/>
                        </a:rPr>
                        <a:t>990</a:t>
                      </a:r>
                      <a:r>
                        <a:rPr lang="bg-BG" sz="1600" kern="1200" dirty="0">
                          <a:latin typeface="Times New Roman" panose="02020603050405020304" pitchFamily="18" charset="0"/>
                          <a:cs typeface="Times New Roman" panose="02020603050405020304" pitchFamily="18" charset="0"/>
                        </a:rPr>
                        <a:t> </a:t>
                      </a:r>
                      <a:r>
                        <a:rPr lang="en-US" sz="1600" kern="1200" dirty="0">
                          <a:latin typeface="Times New Roman" panose="02020603050405020304" pitchFamily="18" charset="0"/>
                          <a:cs typeface="Times New Roman" panose="02020603050405020304" pitchFamily="18" charset="0"/>
                        </a:rPr>
                        <a:t>km</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847589678"/>
                  </a:ext>
                </a:extLst>
              </a:tr>
              <a:tr h="330519">
                <a:tc>
                  <a:txBody>
                    <a:bodyPr/>
                    <a:lstStyle/>
                    <a:p>
                      <a:pPr algn="just"/>
                      <a:r>
                        <a:rPr lang="en-US" sz="1600" kern="1200" dirty="0">
                          <a:latin typeface="Times New Roman" panose="02020603050405020304" pitchFamily="18" charset="0"/>
                          <a:cs typeface="Times New Roman" panose="02020603050405020304" pitchFamily="18" charset="0"/>
                        </a:rPr>
                        <a:t>Station tracks with standard gauge </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bg-BG" sz="1600" kern="1200" dirty="0">
                          <a:latin typeface="Times New Roman" panose="02020603050405020304" pitchFamily="18" charset="0"/>
                          <a:cs typeface="Times New Roman" panose="02020603050405020304" pitchFamily="18" charset="0"/>
                        </a:rPr>
                        <a:t>1</a:t>
                      </a:r>
                      <a:r>
                        <a:rPr lang="en-US" sz="1600" kern="1200" dirty="0">
                          <a:latin typeface="Times New Roman" panose="02020603050405020304" pitchFamily="18" charset="0"/>
                          <a:cs typeface="Times New Roman" panose="02020603050405020304" pitchFamily="18" charset="0"/>
                        </a:rPr>
                        <a:t> </a:t>
                      </a:r>
                      <a:r>
                        <a:rPr lang="bg-BG" sz="1600" kern="1200" dirty="0">
                          <a:latin typeface="Times New Roman" panose="02020603050405020304" pitchFamily="18" charset="0"/>
                          <a:cs typeface="Times New Roman" panose="02020603050405020304" pitchFamily="18" charset="0"/>
                        </a:rPr>
                        <a:t>4</a:t>
                      </a:r>
                      <a:r>
                        <a:rPr lang="ru-RU" sz="1600" kern="1200" dirty="0">
                          <a:latin typeface="Times New Roman" panose="02020603050405020304" pitchFamily="18" charset="0"/>
                          <a:cs typeface="Times New Roman" panose="02020603050405020304" pitchFamily="18" charset="0"/>
                        </a:rPr>
                        <a:t>1</a:t>
                      </a:r>
                      <a:r>
                        <a:rPr lang="en-US" sz="1600" kern="1200" dirty="0">
                          <a:latin typeface="Times New Roman" panose="02020603050405020304" pitchFamily="18" charset="0"/>
                          <a:cs typeface="Times New Roman" panose="02020603050405020304" pitchFamily="18" charset="0"/>
                        </a:rPr>
                        <a:t>2</a:t>
                      </a:r>
                      <a:r>
                        <a:rPr lang="bg-BG" sz="1600" kern="1200" dirty="0">
                          <a:latin typeface="Times New Roman" panose="02020603050405020304" pitchFamily="18" charset="0"/>
                          <a:cs typeface="Times New Roman" panose="02020603050405020304" pitchFamily="18" charset="0"/>
                        </a:rPr>
                        <a:t> </a:t>
                      </a:r>
                      <a:r>
                        <a:rPr lang="en-US" sz="1600" kern="1200" dirty="0">
                          <a:latin typeface="Times New Roman" panose="02020603050405020304" pitchFamily="18" charset="0"/>
                          <a:cs typeface="Times New Roman" panose="02020603050405020304" pitchFamily="18" charset="0"/>
                        </a:rPr>
                        <a:t>km</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221796614"/>
                  </a:ext>
                </a:extLst>
              </a:tr>
              <a:tr h="330519">
                <a:tc>
                  <a:txBody>
                    <a:bodyPr/>
                    <a:lstStyle/>
                    <a:p>
                      <a:pPr algn="just"/>
                      <a:r>
                        <a:rPr lang="en-US" sz="1600" kern="1200" dirty="0">
                          <a:latin typeface="Times New Roman" panose="02020603050405020304" pitchFamily="18" charset="0"/>
                          <a:cs typeface="Times New Roman" panose="02020603050405020304" pitchFamily="18" charset="0"/>
                        </a:rPr>
                        <a:t>Electrified railway lines</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bg-BG" sz="1600" kern="1200" dirty="0">
                          <a:latin typeface="Times New Roman" panose="02020603050405020304" pitchFamily="18" charset="0"/>
                          <a:cs typeface="Times New Roman" panose="02020603050405020304" pitchFamily="18" charset="0"/>
                        </a:rPr>
                        <a:t>70 %</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4245133874"/>
                  </a:ext>
                </a:extLst>
              </a:tr>
              <a:tr h="330519">
                <a:tc>
                  <a:txBody>
                    <a:bodyPr/>
                    <a:lstStyle/>
                    <a:p>
                      <a:pPr marL="0" lvl="0" indent="0" algn="l" defTabSz="914400" rtl="0" eaLnBrk="1" latinLnBrk="0" hangingPunct="1">
                        <a:buFont typeface="Wingdings" panose="05000000000000000000" pitchFamily="2" charset="2"/>
                        <a:buNone/>
                      </a:pPr>
                      <a:r>
                        <a:rPr kumimoji="0" lang="en-US" sz="1600" kern="1200" dirty="0">
                          <a:ln>
                            <a:noFill/>
                          </a:ln>
                          <a:effectLst/>
                          <a:latin typeface="Times New Roman" panose="02020603050405020304" pitchFamily="18" charset="0"/>
                          <a:cs typeface="Times New Roman" panose="02020603050405020304" pitchFamily="18" charset="0"/>
                        </a:rPr>
                        <a:t>Single track with gauge</a:t>
                      </a:r>
                      <a:r>
                        <a:rPr kumimoji="0" lang="bg-BG" sz="1600" kern="1200" dirty="0">
                          <a:ln>
                            <a:noFill/>
                          </a:ln>
                          <a:effectLst/>
                          <a:latin typeface="Times New Roman" panose="02020603050405020304" pitchFamily="18" charset="0"/>
                          <a:cs typeface="Times New Roman" panose="02020603050405020304" pitchFamily="18" charset="0"/>
                        </a:rPr>
                        <a:t> (760 </a:t>
                      </a:r>
                      <a:r>
                        <a:rPr kumimoji="0" lang="en-US" sz="1600" kern="1200" dirty="0">
                          <a:ln>
                            <a:noFill/>
                          </a:ln>
                          <a:effectLst/>
                          <a:latin typeface="Times New Roman" panose="02020603050405020304" pitchFamily="18" charset="0"/>
                          <a:cs typeface="Times New Roman" panose="02020603050405020304" pitchFamily="18" charset="0"/>
                        </a:rPr>
                        <a:t>mm</a:t>
                      </a:r>
                      <a:r>
                        <a:rPr kumimoji="0" lang="bg-BG" sz="1600" kern="1200" dirty="0">
                          <a:ln>
                            <a:noFill/>
                          </a:ln>
                          <a:effectLst/>
                          <a:latin typeface="Times New Roman" panose="02020603050405020304" pitchFamily="18" charset="0"/>
                          <a:cs typeface="Times New Roman" panose="02020603050405020304" pitchFamily="18" charset="0"/>
                        </a:rPr>
                        <a:t>) </a:t>
                      </a:r>
                      <a:endParaRPr kumimoji="0" lang="bg-BG" sz="1600" b="1" i="0" kern="1200" dirty="0">
                        <a:ln>
                          <a:noFill/>
                        </a:ln>
                        <a:solidFill>
                          <a:schemeClr val="accent1">
                            <a:lumMod val="50000"/>
                          </a:schemeClr>
                        </a:solidFill>
                        <a:effectLst/>
                        <a:latin typeface="Times New Roman" panose="02020603050405020304" pitchFamily="18" charset="0"/>
                        <a:ea typeface="+mj-ea"/>
                        <a:cs typeface="Times New Roman" panose="02020603050405020304" pitchFamily="18" charset="0"/>
                      </a:endParaRPr>
                    </a:p>
                  </a:txBody>
                  <a:tcPr/>
                </a:tc>
                <a:tc>
                  <a:txBody>
                    <a:bodyPr/>
                    <a:lstStyle/>
                    <a:p>
                      <a:pPr algn="ctr"/>
                      <a:r>
                        <a:rPr lang="ru-RU" sz="1600" kern="1200" dirty="0">
                          <a:latin typeface="Times New Roman" panose="02020603050405020304" pitchFamily="18" charset="0"/>
                          <a:cs typeface="Times New Roman" panose="02020603050405020304" pitchFamily="18" charset="0"/>
                        </a:rPr>
                        <a:t>1</a:t>
                      </a:r>
                      <a:r>
                        <a:rPr lang="bg-BG" sz="1600" kern="1200" dirty="0">
                          <a:latin typeface="Times New Roman" panose="02020603050405020304" pitchFamily="18" charset="0"/>
                          <a:cs typeface="Times New Roman" panose="02020603050405020304" pitchFamily="18" charset="0"/>
                        </a:rPr>
                        <a:t>25 </a:t>
                      </a:r>
                      <a:r>
                        <a:rPr lang="en-US" sz="1600" kern="1200" dirty="0">
                          <a:latin typeface="Times New Roman" panose="02020603050405020304" pitchFamily="18" charset="0"/>
                          <a:cs typeface="Times New Roman" panose="02020603050405020304" pitchFamily="18" charset="0"/>
                        </a:rPr>
                        <a:t>km</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978455510"/>
                  </a:ext>
                </a:extLst>
              </a:tr>
              <a:tr h="330519">
                <a:tc>
                  <a:txBody>
                    <a:bodyPr/>
                    <a:lstStyle/>
                    <a:p>
                      <a:pPr algn="just"/>
                      <a:r>
                        <a:rPr lang="en-US" sz="1600" kern="1200" dirty="0">
                          <a:latin typeface="Times New Roman" panose="02020603050405020304" pitchFamily="18" charset="0"/>
                          <a:cs typeface="Times New Roman" panose="02020603050405020304" pitchFamily="18" charset="0"/>
                        </a:rPr>
                        <a:t>Station tracks </a:t>
                      </a:r>
                      <a:r>
                        <a:rPr kumimoji="0" lang="en-US" sz="1600" kern="1200" dirty="0">
                          <a:ln>
                            <a:noFill/>
                          </a:ln>
                          <a:effectLst/>
                          <a:latin typeface="Times New Roman" panose="02020603050405020304" pitchFamily="18" charset="0"/>
                          <a:cs typeface="Times New Roman" panose="02020603050405020304" pitchFamily="18" charset="0"/>
                        </a:rPr>
                        <a:t>with gauge</a:t>
                      </a:r>
                      <a:r>
                        <a:rPr kumimoji="0" lang="bg-BG" sz="1600" kern="1200" dirty="0">
                          <a:ln>
                            <a:noFill/>
                          </a:ln>
                          <a:effectLst/>
                          <a:latin typeface="Times New Roman" panose="02020603050405020304" pitchFamily="18" charset="0"/>
                          <a:cs typeface="Times New Roman" panose="02020603050405020304" pitchFamily="18" charset="0"/>
                        </a:rPr>
                        <a:t> (760 </a:t>
                      </a:r>
                      <a:r>
                        <a:rPr kumimoji="0" lang="en-US" sz="1600" kern="1200" dirty="0">
                          <a:ln>
                            <a:noFill/>
                          </a:ln>
                          <a:effectLst/>
                          <a:latin typeface="Times New Roman" panose="02020603050405020304" pitchFamily="18" charset="0"/>
                          <a:cs typeface="Times New Roman" panose="02020603050405020304" pitchFamily="18" charset="0"/>
                        </a:rPr>
                        <a:t>mm</a:t>
                      </a:r>
                      <a:r>
                        <a:rPr kumimoji="0" lang="bg-BG" sz="1600" kern="1200" dirty="0">
                          <a:ln>
                            <a:noFill/>
                          </a:ln>
                          <a:effectLst/>
                          <a:latin typeface="Times New Roman" panose="02020603050405020304" pitchFamily="18" charset="0"/>
                          <a:cs typeface="Times New Roman" panose="02020603050405020304" pitchFamily="18" charset="0"/>
                        </a:rPr>
                        <a:t>) </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bg-BG" sz="1600" kern="1200" dirty="0">
                          <a:latin typeface="Times New Roman" panose="02020603050405020304" pitchFamily="18" charset="0"/>
                          <a:cs typeface="Times New Roman" panose="02020603050405020304" pitchFamily="18" charset="0"/>
                        </a:rPr>
                        <a:t>13 </a:t>
                      </a:r>
                      <a:r>
                        <a:rPr lang="en-US" sz="1600" kern="1200" dirty="0">
                          <a:latin typeface="Times New Roman" panose="02020603050405020304" pitchFamily="18" charset="0"/>
                          <a:cs typeface="Times New Roman" panose="02020603050405020304" pitchFamily="18" charset="0"/>
                        </a:rPr>
                        <a:t>km</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595838019"/>
                  </a:ext>
                </a:extLst>
              </a:tr>
              <a:tr h="330519">
                <a:tc>
                  <a:txBody>
                    <a:bodyPr/>
                    <a:lstStyle/>
                    <a:p>
                      <a:pPr algn="just"/>
                      <a:r>
                        <a:rPr lang="en-US" sz="1600" kern="1200" dirty="0">
                          <a:latin typeface="Times New Roman" panose="02020603050405020304" pitchFamily="18" charset="0"/>
                          <a:cs typeface="Times New Roman" panose="02020603050405020304" pitchFamily="18" charset="0"/>
                        </a:rPr>
                        <a:t>Station tracks </a:t>
                      </a:r>
                      <a:r>
                        <a:rPr kumimoji="0" lang="en-US" sz="1600" kern="1200" dirty="0">
                          <a:ln>
                            <a:noFill/>
                          </a:ln>
                          <a:effectLst/>
                          <a:latin typeface="Times New Roman" panose="02020603050405020304" pitchFamily="18" charset="0"/>
                          <a:cs typeface="Times New Roman" panose="02020603050405020304" pitchFamily="18" charset="0"/>
                        </a:rPr>
                        <a:t>with gauge</a:t>
                      </a:r>
                      <a:r>
                        <a:rPr kumimoji="0" lang="bg-BG" sz="1600" kern="1200" dirty="0">
                          <a:ln>
                            <a:noFill/>
                          </a:ln>
                          <a:effectLst/>
                          <a:latin typeface="Times New Roman" panose="02020603050405020304" pitchFamily="18" charset="0"/>
                          <a:cs typeface="Times New Roman" panose="02020603050405020304" pitchFamily="18" charset="0"/>
                        </a:rPr>
                        <a:t> </a:t>
                      </a:r>
                      <a:r>
                        <a:rPr lang="ru-RU" sz="1600" kern="1200" dirty="0">
                          <a:latin typeface="Times New Roman" panose="02020603050405020304" pitchFamily="18" charset="0"/>
                          <a:cs typeface="Times New Roman" panose="02020603050405020304" pitchFamily="18" charset="0"/>
                        </a:rPr>
                        <a:t>(1520 </a:t>
                      </a:r>
                      <a:r>
                        <a:rPr lang="en-US" sz="1600" kern="1200" dirty="0">
                          <a:latin typeface="Times New Roman" panose="02020603050405020304" pitchFamily="18" charset="0"/>
                          <a:cs typeface="Times New Roman" panose="02020603050405020304" pitchFamily="18" charset="0"/>
                        </a:rPr>
                        <a:t>mm</a:t>
                      </a:r>
                      <a:r>
                        <a:rPr lang="ru-RU" sz="1600" kern="1200" dirty="0">
                          <a:latin typeface="Times New Roman" panose="02020603050405020304" pitchFamily="18" charset="0"/>
                          <a:cs typeface="Times New Roman" panose="02020603050405020304" pitchFamily="18" charset="0"/>
                        </a:rPr>
                        <a:t>)</a:t>
                      </a:r>
                      <a:r>
                        <a:rPr lang="bg-BG" sz="1600" kern="1200" dirty="0">
                          <a:latin typeface="Times New Roman" panose="02020603050405020304" pitchFamily="18" charset="0"/>
                          <a:cs typeface="Times New Roman" panose="02020603050405020304" pitchFamily="18" charset="0"/>
                        </a:rPr>
                        <a:t> </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ru-RU" sz="1600" kern="1200" dirty="0">
                          <a:latin typeface="Times New Roman" panose="02020603050405020304" pitchFamily="18" charset="0"/>
                          <a:cs typeface="Times New Roman" panose="02020603050405020304" pitchFamily="18" charset="0"/>
                        </a:rPr>
                        <a:t>1</a:t>
                      </a:r>
                      <a:r>
                        <a:rPr lang="bg-BG" sz="1600" kern="1200" dirty="0">
                          <a:latin typeface="Times New Roman" panose="02020603050405020304" pitchFamily="18" charset="0"/>
                          <a:cs typeface="Times New Roman" panose="02020603050405020304" pitchFamily="18" charset="0"/>
                        </a:rPr>
                        <a:t>5 </a:t>
                      </a:r>
                      <a:r>
                        <a:rPr lang="en-US" sz="1600" kern="1200" dirty="0">
                          <a:latin typeface="Times New Roman" panose="02020603050405020304" pitchFamily="18" charset="0"/>
                          <a:cs typeface="Times New Roman" panose="02020603050405020304" pitchFamily="18" charset="0"/>
                        </a:rPr>
                        <a:t>km</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968475384"/>
                  </a:ext>
                </a:extLst>
              </a:tr>
              <a:tr h="330519">
                <a:tc>
                  <a:txBody>
                    <a:bodyPr/>
                    <a:lstStyle/>
                    <a:p>
                      <a:pPr algn="just"/>
                      <a:r>
                        <a:rPr lang="en-US" sz="1600" kern="1200" dirty="0">
                          <a:latin typeface="Times New Roman" panose="02020603050405020304" pitchFamily="18" charset="0"/>
                          <a:cs typeface="Times New Roman" panose="02020603050405020304" pitchFamily="18" charset="0"/>
                        </a:rPr>
                        <a:t>Railway level-crossings</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bg-BG" sz="1600" kern="1200" dirty="0">
                          <a:latin typeface="Times New Roman" panose="02020603050405020304" pitchFamily="18" charset="0"/>
                          <a:cs typeface="Times New Roman" panose="02020603050405020304" pitchFamily="18" charset="0"/>
                        </a:rPr>
                        <a:t>757</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238332949"/>
                  </a:ext>
                </a:extLst>
              </a:tr>
              <a:tr h="33051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Tunnels</a:t>
                      </a:r>
                      <a:r>
                        <a:rPr lang="bg-BG" sz="1600" kern="1200" dirty="0">
                          <a:latin typeface="Times New Roman" panose="02020603050405020304" pitchFamily="18" charset="0"/>
                          <a:cs typeface="Times New Roman" panose="02020603050405020304" pitchFamily="18" charset="0"/>
                        </a:rPr>
                        <a:t> </a:t>
                      </a:r>
                      <a:r>
                        <a:rPr lang="en-US" sz="1600" kern="1200" dirty="0">
                          <a:latin typeface="Times New Roman" panose="02020603050405020304" pitchFamily="18" charset="0"/>
                          <a:cs typeface="Times New Roman" panose="02020603050405020304" pitchFamily="18" charset="0"/>
                        </a:rPr>
                        <a:t>with standard track gauge </a:t>
                      </a:r>
                      <a:r>
                        <a:rPr lang="bg-BG" sz="1600" kern="1200" dirty="0">
                          <a:latin typeface="Times New Roman" panose="02020603050405020304" pitchFamily="18" charset="0"/>
                          <a:cs typeface="Times New Roman" panose="02020603050405020304" pitchFamily="18" charset="0"/>
                        </a:rPr>
                        <a:t>(1435 </a:t>
                      </a:r>
                      <a:r>
                        <a:rPr lang="en-US" sz="1600" kern="1200" dirty="0">
                          <a:latin typeface="Times New Roman" panose="02020603050405020304" pitchFamily="18" charset="0"/>
                          <a:cs typeface="Times New Roman" panose="02020603050405020304" pitchFamily="18" charset="0"/>
                        </a:rPr>
                        <a:t>mm</a:t>
                      </a:r>
                      <a:r>
                        <a:rPr lang="bg-BG" sz="1600" kern="1200" dirty="0">
                          <a:latin typeface="Times New Roman" panose="02020603050405020304" pitchFamily="18" charset="0"/>
                          <a:cs typeface="Times New Roman" panose="02020603050405020304" pitchFamily="18" charset="0"/>
                        </a:rPr>
                        <a:t>) </a:t>
                      </a:r>
                      <a:r>
                        <a:rPr lang="en-US" sz="1600" kern="1200" dirty="0">
                          <a:latin typeface="Times New Roman" panose="02020603050405020304" pitchFamily="18" charset="0"/>
                          <a:cs typeface="Times New Roman" panose="02020603050405020304" pitchFamily="18" charset="0"/>
                        </a:rPr>
                        <a:t> </a:t>
                      </a:r>
                      <a:r>
                        <a:rPr lang="bg-BG" sz="1600" kern="1200" dirty="0">
                          <a:latin typeface="Times New Roman" panose="02020603050405020304" pitchFamily="18" charset="0"/>
                          <a:cs typeface="Times New Roman" panose="02020603050405020304" pitchFamily="18" charset="0"/>
                        </a:rPr>
                        <a:t>- 145 </a:t>
                      </a:r>
                      <a:r>
                        <a:rPr lang="en-US" sz="1600" kern="1200" dirty="0">
                          <a:latin typeface="Times New Roman" panose="02020603050405020304" pitchFamily="18" charset="0"/>
                          <a:cs typeface="Times New Roman" panose="02020603050405020304" pitchFamily="18" charset="0"/>
                        </a:rPr>
                        <a:t>with total length of:</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bg-BG" sz="1600" kern="1200" dirty="0">
                          <a:latin typeface="Times New Roman" panose="02020603050405020304" pitchFamily="18" charset="0"/>
                          <a:cs typeface="Times New Roman" panose="02020603050405020304" pitchFamily="18" charset="0"/>
                        </a:rPr>
                        <a:t>44 862 </a:t>
                      </a:r>
                      <a:r>
                        <a:rPr lang="en-US" sz="1600" kern="1200" dirty="0">
                          <a:latin typeface="Times New Roman" panose="02020603050405020304" pitchFamily="18" charset="0"/>
                          <a:cs typeface="Times New Roman" panose="02020603050405020304" pitchFamily="18" charset="0"/>
                        </a:rPr>
                        <a:t>m</a:t>
                      </a:r>
                      <a:r>
                        <a:rPr lang="bg-BG" sz="1600" kern="1200" dirty="0">
                          <a:latin typeface="Times New Roman" panose="02020603050405020304" pitchFamily="18" charset="0"/>
                          <a:cs typeface="Times New Roman" panose="02020603050405020304" pitchFamily="18" charset="0"/>
                        </a:rPr>
                        <a:t> </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178468187"/>
                  </a:ext>
                </a:extLst>
              </a:tr>
              <a:tr h="33051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Tunnels</a:t>
                      </a:r>
                      <a:r>
                        <a:rPr lang="bg-BG" sz="1600" kern="1200" dirty="0">
                          <a:latin typeface="Times New Roman" panose="02020603050405020304" pitchFamily="18" charset="0"/>
                          <a:cs typeface="Times New Roman" panose="02020603050405020304" pitchFamily="18" charset="0"/>
                        </a:rPr>
                        <a:t> </a:t>
                      </a:r>
                      <a:r>
                        <a:rPr lang="en-US" sz="1600" kern="1200" dirty="0">
                          <a:latin typeface="Times New Roman" panose="02020603050405020304" pitchFamily="18" charset="0"/>
                          <a:cs typeface="Times New Roman" panose="02020603050405020304" pitchFamily="18" charset="0"/>
                        </a:rPr>
                        <a:t>with track gauge </a:t>
                      </a:r>
                      <a:r>
                        <a:rPr kumimoji="0" lang="bg-BG" sz="1600" kern="1200" dirty="0">
                          <a:ln>
                            <a:noFill/>
                          </a:ln>
                          <a:effectLst/>
                          <a:latin typeface="Times New Roman" panose="02020603050405020304" pitchFamily="18" charset="0"/>
                          <a:cs typeface="Times New Roman" panose="02020603050405020304" pitchFamily="18" charset="0"/>
                        </a:rPr>
                        <a:t>(760 </a:t>
                      </a:r>
                      <a:r>
                        <a:rPr kumimoji="0" lang="en-US" sz="1600" kern="1200" dirty="0">
                          <a:ln>
                            <a:noFill/>
                          </a:ln>
                          <a:effectLst/>
                          <a:latin typeface="Times New Roman" panose="02020603050405020304" pitchFamily="18" charset="0"/>
                          <a:cs typeface="Times New Roman" panose="02020603050405020304" pitchFamily="18" charset="0"/>
                        </a:rPr>
                        <a:t>mm</a:t>
                      </a:r>
                      <a:r>
                        <a:rPr kumimoji="0" lang="bg-BG" sz="1600" kern="1200" dirty="0">
                          <a:ln>
                            <a:noFill/>
                          </a:ln>
                          <a:effectLst/>
                          <a:latin typeface="Times New Roman" panose="02020603050405020304" pitchFamily="18" charset="0"/>
                          <a:cs typeface="Times New Roman" panose="02020603050405020304" pitchFamily="18" charset="0"/>
                        </a:rPr>
                        <a:t>) </a:t>
                      </a:r>
                      <a:r>
                        <a:rPr lang="bg-BG" sz="1600" kern="1200" dirty="0">
                          <a:latin typeface="Times New Roman" panose="02020603050405020304" pitchFamily="18" charset="0"/>
                          <a:cs typeface="Times New Roman" panose="02020603050405020304" pitchFamily="18" charset="0"/>
                        </a:rPr>
                        <a:t>- 41 </a:t>
                      </a:r>
                      <a:r>
                        <a:rPr lang="en-US" sz="1600" kern="1200" dirty="0">
                          <a:latin typeface="Times New Roman" panose="02020603050405020304" pitchFamily="18" charset="0"/>
                          <a:cs typeface="Times New Roman" panose="02020603050405020304" pitchFamily="18" charset="0"/>
                        </a:rPr>
                        <a:t>with total length of:</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bg-BG" sz="1600" kern="1200" dirty="0">
                          <a:latin typeface="Times New Roman" panose="02020603050405020304" pitchFamily="18" charset="0"/>
                          <a:cs typeface="Times New Roman" panose="02020603050405020304" pitchFamily="18" charset="0"/>
                        </a:rPr>
                        <a:t>3 068 </a:t>
                      </a:r>
                      <a:r>
                        <a:rPr lang="en-US" sz="1600" kern="1200" dirty="0">
                          <a:latin typeface="Times New Roman" panose="02020603050405020304" pitchFamily="18" charset="0"/>
                          <a:cs typeface="Times New Roman" panose="02020603050405020304" pitchFamily="18" charset="0"/>
                        </a:rPr>
                        <a:t>m</a:t>
                      </a:r>
                      <a:r>
                        <a:rPr lang="bg-BG" sz="1600" kern="1200" dirty="0">
                          <a:latin typeface="Times New Roman" panose="02020603050405020304" pitchFamily="18" charset="0"/>
                          <a:cs typeface="Times New Roman" panose="02020603050405020304" pitchFamily="18" charset="0"/>
                        </a:rPr>
                        <a:t> </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006604058"/>
                  </a:ext>
                </a:extLst>
              </a:tr>
              <a:tr h="32340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Railway bridges with standard track gauge </a:t>
                      </a:r>
                      <a:r>
                        <a:rPr lang="bg-BG" sz="1600" kern="1200" dirty="0">
                          <a:latin typeface="Times New Roman" panose="02020603050405020304" pitchFamily="18" charset="0"/>
                          <a:cs typeface="Times New Roman" panose="02020603050405020304" pitchFamily="18" charset="0"/>
                        </a:rPr>
                        <a:t>- 9</a:t>
                      </a:r>
                      <a:r>
                        <a:rPr lang="en-US" sz="1600" kern="1200" dirty="0">
                          <a:latin typeface="Times New Roman" panose="02020603050405020304" pitchFamily="18" charset="0"/>
                          <a:cs typeface="Times New Roman" panose="02020603050405020304" pitchFamily="18" charset="0"/>
                        </a:rPr>
                        <a:t>95</a:t>
                      </a:r>
                      <a:r>
                        <a:rPr lang="bg-BG" sz="1600" kern="1200" dirty="0">
                          <a:latin typeface="Times New Roman" panose="02020603050405020304" pitchFamily="18" charset="0"/>
                          <a:cs typeface="Times New Roman" panose="02020603050405020304" pitchFamily="18" charset="0"/>
                        </a:rPr>
                        <a:t>  </a:t>
                      </a:r>
                      <a:r>
                        <a:rPr lang="en-US" sz="1600" kern="1200" dirty="0">
                          <a:latin typeface="Times New Roman" panose="02020603050405020304" pitchFamily="18" charset="0"/>
                          <a:cs typeface="Times New Roman" panose="02020603050405020304" pitchFamily="18" charset="0"/>
                        </a:rPr>
                        <a:t>with total length of:</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sz="1600" kern="1200" dirty="0">
                          <a:latin typeface="Times New Roman" panose="02020603050405020304" pitchFamily="18" charset="0"/>
                          <a:cs typeface="Times New Roman" panose="02020603050405020304" pitchFamily="18" charset="0"/>
                        </a:rPr>
                        <a:t>43,1 km</a:t>
                      </a:r>
                      <a:r>
                        <a:rPr lang="bg-BG" sz="1600" kern="1200" dirty="0">
                          <a:latin typeface="Times New Roman" panose="02020603050405020304" pitchFamily="18" charset="0"/>
                          <a:cs typeface="Times New Roman" panose="02020603050405020304" pitchFamily="18" charset="0"/>
                        </a:rPr>
                        <a:t> </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794962992"/>
                  </a:ext>
                </a:extLst>
              </a:tr>
              <a:tr h="33051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Stations </a:t>
                      </a:r>
                      <a:r>
                        <a:rPr lang="bg-BG" sz="1600" kern="1200" dirty="0">
                          <a:latin typeface="Times New Roman" panose="02020603050405020304" pitchFamily="18" charset="0"/>
                          <a:cs typeface="Times New Roman" panose="02020603050405020304" pitchFamily="18" charset="0"/>
                        </a:rPr>
                        <a:t>- 281 </a:t>
                      </a:r>
                      <a:r>
                        <a:rPr lang="en-US" sz="1600" kern="1200" dirty="0">
                          <a:latin typeface="Times New Roman" panose="02020603050405020304" pitchFamily="18" charset="0"/>
                          <a:cs typeface="Times New Roman" panose="02020603050405020304" pitchFamily="18" charset="0"/>
                        </a:rPr>
                        <a:t>and sectional posts </a:t>
                      </a:r>
                      <a:r>
                        <a:rPr lang="bg-BG" sz="1600" kern="1200" dirty="0">
                          <a:latin typeface="Times New Roman" panose="02020603050405020304" pitchFamily="18" charset="0"/>
                          <a:cs typeface="Times New Roman" panose="02020603050405020304" pitchFamily="18" charset="0"/>
                        </a:rPr>
                        <a:t>- 17 </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bg-BG" sz="1600" kern="1200" dirty="0">
                          <a:latin typeface="Times New Roman" panose="02020603050405020304" pitchFamily="18" charset="0"/>
                          <a:cs typeface="Times New Roman" panose="02020603050405020304" pitchFamily="18" charset="0"/>
                        </a:rPr>
                        <a:t> 298</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216344348"/>
                  </a:ext>
                </a:extLst>
              </a:tr>
              <a:tr h="33051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Borderline transitions</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bg-BG" sz="1600" kern="1200" dirty="0">
                          <a:latin typeface="Times New Roman" panose="02020603050405020304" pitchFamily="18" charset="0"/>
                          <a:cs typeface="Times New Roman" panose="02020603050405020304" pitchFamily="18" charset="0"/>
                        </a:rPr>
                        <a:t>7</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937950840"/>
                  </a:ext>
                </a:extLst>
              </a:tr>
              <a:tr h="33051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Ferry connection at Varna Port</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bg-BG" sz="1600" kern="1200" dirty="0">
                          <a:latin typeface="Times New Roman" panose="02020603050405020304" pitchFamily="18" charset="0"/>
                          <a:cs typeface="Times New Roman" panose="02020603050405020304" pitchFamily="18" charset="0"/>
                        </a:rPr>
                        <a:t>1</a:t>
                      </a:r>
                      <a:endParaRPr lang="bg-BG" sz="1600" kern="1200" dirty="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257479654"/>
                  </a:ext>
                </a:extLst>
              </a:tr>
            </a:tbl>
          </a:graphicData>
        </a:graphic>
      </p:graphicFrame>
      <p:sp>
        <p:nvSpPr>
          <p:cNvPr id="8" name="Rectangle 7">
            <a:extLst>
              <a:ext uri="{FF2B5EF4-FFF2-40B4-BE49-F238E27FC236}">
                <a16:creationId xmlns:a16="http://schemas.microsoft.com/office/drawing/2014/main" id="{96BB8AE0-76A4-4949-ADB4-3B67EAB0483D}"/>
              </a:ext>
            </a:extLst>
          </p:cNvPr>
          <p:cNvSpPr/>
          <p:nvPr/>
        </p:nvSpPr>
        <p:spPr>
          <a:xfrm>
            <a:off x="2185777" y="868100"/>
            <a:ext cx="7820446" cy="364587"/>
          </a:xfrm>
          <a:prstGeom prst="rect">
            <a:avLst/>
          </a:prstGeom>
        </p:spPr>
        <p:txBody>
          <a:bodyPr wrap="square">
            <a:spAutoFit/>
          </a:bodyPr>
          <a:lstStyle/>
          <a:p>
            <a:pPr algn="just">
              <a:lnSpc>
                <a:spcPct val="105000"/>
              </a:lnSpc>
              <a:spcAft>
                <a:spcPts val="800"/>
              </a:spcAft>
            </a:pPr>
            <a:r>
              <a:rPr lang="en-US" b="1" dirty="0">
                <a:solidFill>
                  <a:schemeClr val="bg1"/>
                </a:solidFill>
                <a:latin typeface="Times New Roman" panose="02020603050405020304" pitchFamily="18" charset="0"/>
                <a:cs typeface="Times New Roman" panose="02020603050405020304" pitchFamily="18" charset="0"/>
              </a:rPr>
              <a:t>Railway infrastructure in Bulgaria has the following characteristics:</a:t>
            </a:r>
            <a:endParaRPr lang="bg-BG"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7634027"/>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4926FC-190D-4F3D-B8F4-813085426D30}"/>
              </a:ext>
            </a:extLst>
          </p:cNvPr>
          <p:cNvSpPr/>
          <p:nvPr/>
        </p:nvSpPr>
        <p:spPr>
          <a:xfrm>
            <a:off x="1604785" y="714255"/>
            <a:ext cx="9083040" cy="584775"/>
          </a:xfrm>
          <a:prstGeom prst="rect">
            <a:avLst/>
          </a:prstGeom>
        </p:spPr>
        <p:txBody>
          <a:bodyPr wrap="square">
            <a:spAutoFit/>
          </a:bodyPr>
          <a:lstStyle/>
          <a:p>
            <a:pPr marR="0" lvl="0" indent="0" algn="ctr" eaLnBrk="0" fontAlgn="base" hangingPunct="0">
              <a:lnSpc>
                <a:spcPct val="80000"/>
              </a:lnSpc>
              <a:spcBef>
                <a:spcPts val="0"/>
              </a:spcBef>
              <a:spcAft>
                <a:spcPct val="0"/>
              </a:spcAft>
              <a:buClr>
                <a:srgbClr val="006666"/>
              </a:buClr>
              <a:buSzTx/>
              <a:buFontTx/>
              <a:buNone/>
              <a:tabLst/>
              <a:defRPr/>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Expert staff involved in projects management </a:t>
            </a:r>
          </a:p>
          <a:p>
            <a:pPr marR="0" lvl="0" indent="0" algn="ctr" eaLnBrk="0" fontAlgn="base" hangingPunct="0">
              <a:lnSpc>
                <a:spcPct val="80000"/>
              </a:lnSpc>
              <a:spcBef>
                <a:spcPts val="0"/>
              </a:spcBef>
              <a:spcAft>
                <a:spcPct val="0"/>
              </a:spcAft>
              <a:buClr>
                <a:srgbClr val="006666"/>
              </a:buClr>
              <a:buSzTx/>
              <a:buFontTx/>
              <a:buNone/>
              <a:tabLst/>
              <a:defRPr/>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6" name="Rectangle 5">
            <a:extLst>
              <a:ext uri="{FF2B5EF4-FFF2-40B4-BE49-F238E27FC236}">
                <a16:creationId xmlns:a16="http://schemas.microsoft.com/office/drawing/2014/main" id="{549FC5CF-C6E5-46B2-907E-1EBA4F4473CB}"/>
              </a:ext>
            </a:extLst>
          </p:cNvPr>
          <p:cNvSpPr/>
          <p:nvPr/>
        </p:nvSpPr>
        <p:spPr>
          <a:xfrm>
            <a:off x="837594" y="3212788"/>
            <a:ext cx="3978129" cy="2862322"/>
          </a:xfrm>
          <a:prstGeom prst="rect">
            <a:avLst/>
          </a:prstGeom>
        </p:spPr>
        <p:txBody>
          <a:bodyPr wrap="square">
            <a:spAutoFit/>
          </a:bodyPr>
          <a:lstStyle/>
          <a:p>
            <a:r>
              <a:rPr lang="en-US" b="1" dirty="0">
                <a:solidFill>
                  <a:schemeClr val="bg1"/>
                </a:solidFill>
                <a:latin typeface="Times New Roman" panose="02020603050405020304" pitchFamily="18" charset="0"/>
                <a:cs typeface="Times New Roman" panose="02020603050405020304" pitchFamily="18" charset="0"/>
              </a:rPr>
              <a:t>Personnel</a:t>
            </a:r>
            <a:r>
              <a:rPr lang="bg-BG" b="1" dirty="0">
                <a:solidFill>
                  <a:schemeClr val="bg1"/>
                </a:solidFill>
                <a:latin typeface="Times New Roman" panose="02020603050405020304" pitchFamily="18" charset="0"/>
                <a:cs typeface="Times New Roman" panose="02020603050405020304" pitchFamily="18" charset="0"/>
              </a:rPr>
              <a:t> </a:t>
            </a:r>
            <a:r>
              <a:rPr lang="en-US" b="1" dirty="0">
                <a:solidFill>
                  <a:schemeClr val="bg1"/>
                </a:solidFill>
                <a:latin typeface="Times New Roman" panose="02020603050405020304" pitchFamily="18" charset="0"/>
                <a:cs typeface="Times New Roman" panose="02020603050405020304" pitchFamily="18" charset="0"/>
              </a:rPr>
              <a:t>  </a:t>
            </a:r>
            <a:r>
              <a:rPr lang="bg-BG" b="1" dirty="0">
                <a:solidFill>
                  <a:schemeClr val="bg1"/>
                </a:solidFill>
                <a:latin typeface="Times New Roman" panose="02020603050405020304" pitchFamily="18" charset="0"/>
                <a:cs typeface="Times New Roman" panose="02020603050405020304" pitchFamily="18" charset="0"/>
              </a:rPr>
              <a:t>        </a:t>
            </a:r>
            <a:r>
              <a:rPr lang="en-US" b="1" dirty="0">
                <a:solidFill>
                  <a:schemeClr val="bg1"/>
                </a:solidFill>
                <a:latin typeface="Times New Roman" panose="02020603050405020304" pitchFamily="18" charset="0"/>
                <a:cs typeface="Times New Roman" panose="02020603050405020304" pitchFamily="18" charset="0"/>
              </a:rPr>
              <a:t>11 751  employees</a:t>
            </a:r>
            <a:endParaRPr lang="bg-BG" b="1" dirty="0">
              <a:solidFill>
                <a:schemeClr val="bg1"/>
              </a:solidFill>
              <a:latin typeface="Times New Roman" panose="02020603050405020304" pitchFamily="18" charset="0"/>
              <a:cs typeface="Times New Roman" panose="02020603050405020304" pitchFamily="18" charset="0"/>
            </a:endParaRPr>
          </a:p>
          <a:p>
            <a:endParaRPr lang="bg-BG" b="1" dirty="0">
              <a:solidFill>
                <a:schemeClr val="bg1"/>
              </a:solidFill>
              <a:latin typeface="Times New Roman" panose="02020603050405020304" pitchFamily="18" charset="0"/>
              <a:cs typeface="Times New Roman" panose="02020603050405020304" pitchFamily="18" charset="0"/>
            </a:endParaRPr>
          </a:p>
          <a:p>
            <a:r>
              <a:rPr lang="en-US" b="1" dirty="0">
                <a:solidFill>
                  <a:schemeClr val="bg1"/>
                </a:solidFill>
                <a:latin typeface="Times New Roman" panose="02020603050405020304" pitchFamily="18" charset="0"/>
                <a:cs typeface="Times New Roman" panose="02020603050405020304" pitchFamily="18" charset="0"/>
              </a:rPr>
              <a:t>Headquarters</a:t>
            </a:r>
            <a:r>
              <a:rPr lang="bg-BG" b="1" dirty="0">
                <a:solidFill>
                  <a:schemeClr val="bg1"/>
                </a:solidFill>
                <a:latin typeface="Times New Roman" panose="02020603050405020304" pitchFamily="18" charset="0"/>
                <a:cs typeface="Times New Roman" panose="02020603050405020304" pitchFamily="18" charset="0"/>
              </a:rPr>
              <a:t>                            482 </a:t>
            </a:r>
          </a:p>
          <a:p>
            <a:endParaRPr lang="bg-BG" b="1" dirty="0">
              <a:solidFill>
                <a:schemeClr val="bg1"/>
              </a:solidFill>
              <a:latin typeface="Times New Roman" panose="02020603050405020304" pitchFamily="18" charset="0"/>
              <a:cs typeface="Times New Roman" panose="02020603050405020304" pitchFamily="18" charset="0"/>
            </a:endParaRPr>
          </a:p>
          <a:p>
            <a:r>
              <a:rPr lang="en-US" b="1" dirty="0">
                <a:solidFill>
                  <a:schemeClr val="bg1"/>
                </a:solidFill>
                <a:latin typeface="Times New Roman" panose="02020603050405020304" pitchFamily="18" charset="0"/>
                <a:cs typeface="Times New Roman" panose="02020603050405020304" pitchFamily="18" charset="0"/>
              </a:rPr>
              <a:t>Regional Structures</a:t>
            </a:r>
            <a:endParaRPr lang="bg-BG" b="1" dirty="0">
              <a:solidFill>
                <a:schemeClr val="bg1"/>
              </a:solidFill>
              <a:latin typeface="Times New Roman" panose="02020603050405020304" pitchFamily="18" charset="0"/>
              <a:cs typeface="Times New Roman" panose="02020603050405020304" pitchFamily="18" charset="0"/>
            </a:endParaRPr>
          </a:p>
          <a:p>
            <a:pPr marL="285750" indent="-285750">
              <a:buFontTx/>
              <a:buChar char="-"/>
            </a:pPr>
            <a:r>
              <a:rPr lang="en-US" b="1" dirty="0">
                <a:solidFill>
                  <a:schemeClr val="bg1"/>
                </a:solidFill>
                <a:latin typeface="Times New Roman" panose="02020603050405020304" pitchFamily="18" charset="0"/>
                <a:cs typeface="Times New Roman" panose="02020603050405020304" pitchFamily="18" charset="0"/>
              </a:rPr>
              <a:t>Sofia</a:t>
            </a:r>
            <a:r>
              <a:rPr lang="bg-BG" b="1" dirty="0">
                <a:solidFill>
                  <a:schemeClr val="bg1"/>
                </a:solidFill>
                <a:latin typeface="Times New Roman" panose="02020603050405020304" pitchFamily="18" charset="0"/>
                <a:cs typeface="Times New Roman" panose="02020603050405020304" pitchFamily="18" charset="0"/>
              </a:rPr>
              <a:t> 			 </a:t>
            </a:r>
            <a:r>
              <a:rPr lang="en-US" b="1" dirty="0">
                <a:solidFill>
                  <a:schemeClr val="bg1"/>
                </a:solidFill>
                <a:latin typeface="Times New Roman" panose="02020603050405020304" pitchFamily="18" charset="0"/>
                <a:cs typeface="Times New Roman" panose="02020603050405020304" pitchFamily="18" charset="0"/>
              </a:rPr>
              <a:t>	     </a:t>
            </a:r>
            <a:r>
              <a:rPr lang="bg-BG" b="1" dirty="0">
                <a:solidFill>
                  <a:schemeClr val="bg1"/>
                </a:solidFill>
                <a:latin typeface="Times New Roman" panose="02020603050405020304" pitchFamily="18" charset="0"/>
                <a:cs typeface="Times New Roman" panose="02020603050405020304" pitchFamily="18" charset="0"/>
              </a:rPr>
              <a:t>      </a:t>
            </a:r>
            <a:r>
              <a:rPr lang="en-US" b="1" dirty="0">
                <a:solidFill>
                  <a:schemeClr val="bg1"/>
                </a:solidFill>
                <a:latin typeface="Times New Roman" panose="02020603050405020304" pitchFamily="18" charset="0"/>
                <a:cs typeface="Times New Roman" panose="02020603050405020304" pitchFamily="18" charset="0"/>
              </a:rPr>
              <a:t> </a:t>
            </a:r>
            <a:r>
              <a:rPr lang="bg-BG" b="1" dirty="0">
                <a:solidFill>
                  <a:schemeClr val="bg1"/>
                </a:solidFill>
                <a:latin typeface="Times New Roman" panose="02020603050405020304" pitchFamily="18" charset="0"/>
                <a:cs typeface="Times New Roman" panose="02020603050405020304" pitchFamily="18" charset="0"/>
              </a:rPr>
              <a:t>4 115 </a:t>
            </a:r>
          </a:p>
          <a:p>
            <a:pPr marL="285750" indent="-285750">
              <a:buFontTx/>
              <a:buChar char="-"/>
            </a:pPr>
            <a:r>
              <a:rPr lang="en-US" b="1" dirty="0">
                <a:solidFill>
                  <a:schemeClr val="bg1"/>
                </a:solidFill>
                <a:latin typeface="Times New Roman" panose="02020603050405020304" pitchFamily="18" charset="0"/>
                <a:cs typeface="Times New Roman" panose="02020603050405020304" pitchFamily="18" charset="0"/>
              </a:rPr>
              <a:t>Plovdiv</a:t>
            </a:r>
            <a:r>
              <a:rPr lang="bg-BG" b="1" dirty="0">
                <a:solidFill>
                  <a:schemeClr val="bg1"/>
                </a:solidFill>
                <a:latin typeface="Times New Roman" panose="02020603050405020304" pitchFamily="18" charset="0"/>
                <a:cs typeface="Times New Roman" panose="02020603050405020304" pitchFamily="18" charset="0"/>
              </a:rPr>
              <a:t>		 </a:t>
            </a:r>
            <a:r>
              <a:rPr lang="en-US" b="1" dirty="0">
                <a:solidFill>
                  <a:schemeClr val="bg1"/>
                </a:solidFill>
                <a:latin typeface="Times New Roman" panose="02020603050405020304" pitchFamily="18" charset="0"/>
                <a:cs typeface="Times New Roman" panose="02020603050405020304" pitchFamily="18" charset="0"/>
              </a:rPr>
              <a:t>	            </a:t>
            </a:r>
            <a:r>
              <a:rPr lang="bg-BG" b="1" dirty="0">
                <a:solidFill>
                  <a:schemeClr val="bg1"/>
                </a:solidFill>
                <a:latin typeface="Times New Roman" panose="02020603050405020304" pitchFamily="18" charset="0"/>
                <a:cs typeface="Times New Roman" panose="02020603050405020304" pitchFamily="18" charset="0"/>
              </a:rPr>
              <a:t>3 687</a:t>
            </a:r>
          </a:p>
          <a:p>
            <a:pPr marL="285750" indent="-285750">
              <a:buFontTx/>
              <a:buChar char="-"/>
            </a:pPr>
            <a:r>
              <a:rPr lang="en-US" b="1" dirty="0">
                <a:solidFill>
                  <a:schemeClr val="bg1"/>
                </a:solidFill>
                <a:latin typeface="Times New Roman" panose="02020603050405020304" pitchFamily="18" charset="0"/>
                <a:cs typeface="Times New Roman" panose="02020603050405020304" pitchFamily="18" charset="0"/>
              </a:rPr>
              <a:t>Gorna </a:t>
            </a:r>
            <a:r>
              <a:rPr lang="en-US" b="1" dirty="0" err="1">
                <a:solidFill>
                  <a:schemeClr val="bg1"/>
                </a:solidFill>
                <a:latin typeface="Times New Roman" panose="02020603050405020304" pitchFamily="18" charset="0"/>
                <a:cs typeface="Times New Roman" panose="02020603050405020304" pitchFamily="18" charset="0"/>
              </a:rPr>
              <a:t>Oryahovitza</a:t>
            </a:r>
            <a:r>
              <a:rPr lang="en-US" b="1" dirty="0">
                <a:solidFill>
                  <a:schemeClr val="bg1"/>
                </a:solidFill>
                <a:latin typeface="Times New Roman" panose="02020603050405020304" pitchFamily="18" charset="0"/>
                <a:cs typeface="Times New Roman" panose="02020603050405020304" pitchFamily="18" charset="0"/>
              </a:rPr>
              <a:t>  </a:t>
            </a:r>
            <a:r>
              <a:rPr lang="bg-BG" b="1" dirty="0">
                <a:solidFill>
                  <a:schemeClr val="bg1"/>
                </a:solidFill>
                <a:latin typeface="Times New Roman" panose="02020603050405020304" pitchFamily="18" charset="0"/>
                <a:cs typeface="Times New Roman" panose="02020603050405020304" pitchFamily="18" charset="0"/>
              </a:rPr>
              <a:t>           3 467 </a:t>
            </a:r>
          </a:p>
        </p:txBody>
      </p:sp>
      <p:pic>
        <p:nvPicPr>
          <p:cNvPr id="7" name="Content Placeholder 3" descr="Képtalálat a következőre: „HR icon”">
            <a:extLst>
              <a:ext uri="{FF2B5EF4-FFF2-40B4-BE49-F238E27FC236}">
                <a16:creationId xmlns:a16="http://schemas.microsoft.com/office/drawing/2014/main" id="{3D843F41-F8ED-4DD7-86F5-8FAAA3990351}"/>
              </a:ext>
            </a:extLst>
          </p:cNvPr>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56287" y="1495773"/>
            <a:ext cx="1509890" cy="150989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88BEF06-20C1-468A-B9A3-0823DA148EBA}"/>
              </a:ext>
            </a:extLst>
          </p:cNvPr>
          <p:cNvGrpSpPr/>
          <p:nvPr/>
        </p:nvGrpSpPr>
        <p:grpSpPr>
          <a:xfrm>
            <a:off x="4876800" y="1359761"/>
            <a:ext cx="7067550" cy="4850695"/>
            <a:chOff x="6162675" y="1582377"/>
            <a:chExt cx="6029325" cy="4239868"/>
          </a:xfrm>
        </p:grpSpPr>
        <p:pic>
          <p:nvPicPr>
            <p:cNvPr id="8" name="Picture 3">
              <a:extLst>
                <a:ext uri="{FF2B5EF4-FFF2-40B4-BE49-F238E27FC236}">
                  <a16:creationId xmlns:a16="http://schemas.microsoft.com/office/drawing/2014/main" id="{73508522-952F-4A3D-90A9-6DBB94160F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2675" y="1582377"/>
              <a:ext cx="6029325" cy="423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Connector 8">
              <a:extLst>
                <a:ext uri="{FF2B5EF4-FFF2-40B4-BE49-F238E27FC236}">
                  <a16:creationId xmlns:a16="http://schemas.microsoft.com/office/drawing/2014/main" id="{253331BC-C0F2-4E5A-B97B-0288E685ACE2}"/>
                </a:ext>
              </a:extLst>
            </p:cNvPr>
            <p:cNvSpPr/>
            <p:nvPr/>
          </p:nvSpPr>
          <p:spPr>
            <a:xfrm>
              <a:off x="7390042" y="3449324"/>
              <a:ext cx="235272" cy="255900"/>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bg-BG">
                <a:solidFill>
                  <a:srgbClr val="FF0000"/>
                </a:solidFill>
              </a:endParaRPr>
            </a:p>
          </p:txBody>
        </p:sp>
        <p:sp>
          <p:nvSpPr>
            <p:cNvPr id="10" name="Flowchart: Connector 9">
              <a:extLst>
                <a:ext uri="{FF2B5EF4-FFF2-40B4-BE49-F238E27FC236}">
                  <a16:creationId xmlns:a16="http://schemas.microsoft.com/office/drawing/2014/main" id="{AEC9927F-8FDD-45DC-87DA-2C8E26843350}"/>
                </a:ext>
              </a:extLst>
            </p:cNvPr>
            <p:cNvSpPr/>
            <p:nvPr/>
          </p:nvSpPr>
          <p:spPr>
            <a:xfrm>
              <a:off x="9452205" y="3086333"/>
              <a:ext cx="133350" cy="142875"/>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bg-BG"/>
            </a:p>
          </p:txBody>
        </p:sp>
        <p:sp>
          <p:nvSpPr>
            <p:cNvPr id="11" name="Flowchart: Connector 10">
              <a:extLst>
                <a:ext uri="{FF2B5EF4-FFF2-40B4-BE49-F238E27FC236}">
                  <a16:creationId xmlns:a16="http://schemas.microsoft.com/office/drawing/2014/main" id="{DB07712E-33D0-494A-8577-4E28BDCD54C7}"/>
                </a:ext>
              </a:extLst>
            </p:cNvPr>
            <p:cNvSpPr/>
            <p:nvPr/>
          </p:nvSpPr>
          <p:spPr>
            <a:xfrm>
              <a:off x="8633055" y="4232567"/>
              <a:ext cx="133350" cy="142875"/>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bg-BG"/>
            </a:p>
          </p:txBody>
        </p:sp>
        <p:sp>
          <p:nvSpPr>
            <p:cNvPr id="12" name="Flowchart: Connector 11">
              <a:extLst>
                <a:ext uri="{FF2B5EF4-FFF2-40B4-BE49-F238E27FC236}">
                  <a16:creationId xmlns:a16="http://schemas.microsoft.com/office/drawing/2014/main" id="{28D56EBC-7228-485B-90F2-1380AC8E90B5}"/>
                </a:ext>
              </a:extLst>
            </p:cNvPr>
            <p:cNvSpPr/>
            <p:nvPr/>
          </p:nvSpPr>
          <p:spPr>
            <a:xfrm>
              <a:off x="10864312" y="3843581"/>
              <a:ext cx="123987" cy="123986"/>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bg-BG"/>
            </a:p>
          </p:txBody>
        </p:sp>
        <p:sp>
          <p:nvSpPr>
            <p:cNvPr id="13" name="Flowchart: Connector 12">
              <a:extLst>
                <a:ext uri="{FF2B5EF4-FFF2-40B4-BE49-F238E27FC236}">
                  <a16:creationId xmlns:a16="http://schemas.microsoft.com/office/drawing/2014/main" id="{58C60525-E16C-4648-855D-63849F01242B}"/>
                </a:ext>
              </a:extLst>
            </p:cNvPr>
            <p:cNvSpPr/>
            <p:nvPr/>
          </p:nvSpPr>
          <p:spPr>
            <a:xfrm>
              <a:off x="10582811" y="3021018"/>
              <a:ext cx="133350" cy="130627"/>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bg-BG" dirty="0"/>
            </a:p>
          </p:txBody>
        </p:sp>
        <p:sp>
          <p:nvSpPr>
            <p:cNvPr id="14" name="Flowchart: Connector 13">
              <a:extLst>
                <a:ext uri="{FF2B5EF4-FFF2-40B4-BE49-F238E27FC236}">
                  <a16:creationId xmlns:a16="http://schemas.microsoft.com/office/drawing/2014/main" id="{727E2B3B-C6EA-4483-8A80-8B34A5B85A90}"/>
                </a:ext>
              </a:extLst>
            </p:cNvPr>
            <p:cNvSpPr/>
            <p:nvPr/>
          </p:nvSpPr>
          <p:spPr>
            <a:xfrm>
              <a:off x="7704367" y="2955705"/>
              <a:ext cx="133350" cy="130628"/>
            </a:xfrm>
            <a:prstGeom prst="flowChartConnector">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bg-BG"/>
            </a:p>
          </p:txBody>
        </p:sp>
      </p:grpSp>
    </p:spTree>
    <p:extLst>
      <p:ext uri="{BB962C8B-B14F-4D97-AF65-F5344CB8AC3E}">
        <p14:creationId xmlns:p14="http://schemas.microsoft.com/office/powerpoint/2010/main" val="42119521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30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3000"/>
                                        <p:tgtEl>
                                          <p:spTgt spid="6"/>
                                        </p:tgtEl>
                                      </p:cBhvr>
                                    </p:animEffect>
                                  </p:childTnLst>
                                </p:cTn>
                              </p:par>
                            </p:childTnLst>
                          </p:cTn>
                        </p:par>
                        <p:par>
                          <p:cTn id="14" fill="hold">
                            <p:stCondLst>
                              <p:cond delay="3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3000" fill="hold"/>
                                        <p:tgtEl>
                                          <p:spTgt spid="2"/>
                                        </p:tgtEl>
                                        <p:attrNameLst>
                                          <p:attrName>ppt_w</p:attrName>
                                        </p:attrNameLst>
                                      </p:cBhvr>
                                      <p:tavLst>
                                        <p:tav tm="0">
                                          <p:val>
                                            <p:fltVal val="0"/>
                                          </p:val>
                                        </p:tav>
                                        <p:tav tm="100000">
                                          <p:val>
                                            <p:strVal val="#ppt_w"/>
                                          </p:val>
                                        </p:tav>
                                      </p:tavLst>
                                    </p:anim>
                                    <p:anim calcmode="lin" valueType="num">
                                      <p:cBhvr>
                                        <p:cTn id="18" dur="3000" fill="hold"/>
                                        <p:tgtEl>
                                          <p:spTgt spid="2"/>
                                        </p:tgtEl>
                                        <p:attrNameLst>
                                          <p:attrName>ppt_h</p:attrName>
                                        </p:attrNameLst>
                                      </p:cBhvr>
                                      <p:tavLst>
                                        <p:tav tm="0">
                                          <p:val>
                                            <p:fltVal val="0"/>
                                          </p:val>
                                        </p:tav>
                                        <p:tav tm="100000">
                                          <p:val>
                                            <p:strVal val="#ppt_h"/>
                                          </p:val>
                                        </p:tav>
                                      </p:tavLst>
                                    </p:anim>
                                    <p:animEffect transition="in" filter="fade">
                                      <p:cBhvr>
                                        <p:cTn id="1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DCF861-42ED-471D-AA36-E35F60D4BADE}"/>
              </a:ext>
            </a:extLst>
          </p:cNvPr>
          <p:cNvSpPr/>
          <p:nvPr/>
        </p:nvSpPr>
        <p:spPr>
          <a:xfrm>
            <a:off x="1554480" y="344541"/>
            <a:ext cx="9083040" cy="338554"/>
          </a:xfrm>
          <a:prstGeom prst="rect">
            <a:avLst/>
          </a:prstGeom>
        </p:spPr>
        <p:txBody>
          <a:bodyPr wrap="square">
            <a:spAutoFit/>
          </a:bodyPr>
          <a:lstStyle/>
          <a:p>
            <a:pPr algn="ctr" eaLnBrk="0" fontAlgn="base" hangingPunct="0">
              <a:lnSpc>
                <a:spcPct val="80000"/>
              </a:lnSpc>
              <a:spcAft>
                <a:spcPct val="0"/>
              </a:spcAft>
              <a:buClr>
                <a:srgbClr val="006666"/>
              </a:buClr>
            </a:pPr>
            <a:r>
              <a:rPr lang="en-US"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Organisational Structure of Management</a:t>
            </a:r>
            <a:endParaRPr lang="bg-BG" sz="20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BD4E239-9B3C-42F9-AFA7-265013A5C290}"/>
              </a:ext>
            </a:extLst>
          </p:cNvPr>
          <p:cNvGrpSpPr/>
          <p:nvPr/>
        </p:nvGrpSpPr>
        <p:grpSpPr>
          <a:xfrm>
            <a:off x="2310964" y="891637"/>
            <a:ext cx="8064000" cy="5760000"/>
            <a:chOff x="2310964" y="891637"/>
            <a:chExt cx="8064000" cy="5760000"/>
          </a:xfrm>
        </p:grpSpPr>
        <p:grpSp>
          <p:nvGrpSpPr>
            <p:cNvPr id="187" name="Group 186">
              <a:extLst>
                <a:ext uri="{FF2B5EF4-FFF2-40B4-BE49-F238E27FC236}">
                  <a16:creationId xmlns:a16="http://schemas.microsoft.com/office/drawing/2014/main" id="{51DF627E-0301-49BB-A365-41C0C9D1D22C}"/>
                </a:ext>
              </a:extLst>
            </p:cNvPr>
            <p:cNvGrpSpPr/>
            <p:nvPr/>
          </p:nvGrpSpPr>
          <p:grpSpPr>
            <a:xfrm>
              <a:off x="2310964" y="891637"/>
              <a:ext cx="8064000" cy="5760000"/>
              <a:chOff x="2416241" y="1027102"/>
              <a:chExt cx="8068071" cy="5779786"/>
            </a:xfrm>
          </p:grpSpPr>
          <p:cxnSp>
            <p:nvCxnSpPr>
              <p:cNvPr id="52" name="Connector: Elbow 51">
                <a:extLst>
                  <a:ext uri="{FF2B5EF4-FFF2-40B4-BE49-F238E27FC236}">
                    <a16:creationId xmlns:a16="http://schemas.microsoft.com/office/drawing/2014/main" id="{AD0057FC-3166-4809-9092-15BAC2FA8CD3}"/>
                  </a:ext>
                </a:extLst>
              </p:cNvPr>
              <p:cNvCxnSpPr>
                <a:cxnSpLocks/>
                <a:stCxn id="13" idx="1"/>
                <a:endCxn id="8" idx="3"/>
              </p:cNvCxnSpPr>
              <p:nvPr/>
            </p:nvCxnSpPr>
            <p:spPr>
              <a:xfrm rot="10800000" flipV="1">
                <a:off x="3673043" y="1906127"/>
                <a:ext cx="975155" cy="391007"/>
              </a:xfrm>
              <a:prstGeom prst="bentConnector3">
                <a:avLst>
                  <a:gd name="adj1" fmla="val 50000"/>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575483-5B0E-415B-9F0E-C4B724F2A83E}"/>
                  </a:ext>
                </a:extLst>
              </p:cNvPr>
              <p:cNvSpPr txBox="1"/>
              <p:nvPr/>
            </p:nvSpPr>
            <p:spPr>
              <a:xfrm>
                <a:off x="2425471" y="1666417"/>
                <a:ext cx="1247572" cy="586784"/>
              </a:xfrm>
              <a:prstGeom prst="rect">
                <a:avLst/>
              </a:prstGeom>
              <a:solidFill>
                <a:srgbClr val="7FE8F0"/>
              </a:solidFill>
              <a:ln w="19050">
                <a:solidFill>
                  <a:schemeClr val="accent1">
                    <a:lumMod val="50000"/>
                  </a:schemeClr>
                </a:solidFill>
              </a:ln>
            </p:spPr>
            <p:txBody>
              <a:bodyPr wrap="square" rtlCol="0">
                <a:spAutoFit/>
              </a:bodyPr>
              <a:lstStyle>
                <a:defPPr>
                  <a:defRPr lang="en-US"/>
                </a:defPPr>
                <a:lvl1pPr algn="ctr">
                  <a:defRPr sz="1000">
                    <a:latin typeface="Times New Roman" panose="02020603050405020304" pitchFamily="18" charset="0"/>
                    <a:cs typeface="Times New Roman" panose="02020603050405020304" pitchFamily="18" charset="0"/>
                  </a:defRPr>
                </a:lvl1pPr>
              </a:lstStyle>
              <a:p>
                <a:r>
                  <a:rPr lang="en-US" sz="800" dirty="0">
                    <a:solidFill>
                      <a:schemeClr val="accent1">
                        <a:lumMod val="50000"/>
                      </a:schemeClr>
                    </a:solidFill>
                  </a:rPr>
                  <a:t>Classified Information and Internal Security Department</a:t>
                </a:r>
              </a:p>
              <a:p>
                <a:endParaRPr lang="bg-BG" sz="800" dirty="0">
                  <a:solidFill>
                    <a:schemeClr val="accent1">
                      <a:lumMod val="50000"/>
                    </a:schemeClr>
                  </a:solidFill>
                </a:endParaRPr>
              </a:p>
            </p:txBody>
          </p:sp>
          <p:sp>
            <p:nvSpPr>
              <p:cNvPr id="8" name="TextBox 7">
                <a:extLst>
                  <a:ext uri="{FF2B5EF4-FFF2-40B4-BE49-F238E27FC236}">
                    <a16:creationId xmlns:a16="http://schemas.microsoft.com/office/drawing/2014/main" id="{CD2A0066-4C07-4FBE-93FE-D4774115AB34}"/>
                  </a:ext>
                </a:extLst>
              </p:cNvPr>
              <p:cNvSpPr txBox="1"/>
              <p:nvPr/>
            </p:nvSpPr>
            <p:spPr>
              <a:xfrm>
                <a:off x="2425470" y="2173600"/>
                <a:ext cx="1247573" cy="247067"/>
              </a:xfrm>
              <a:prstGeom prst="rect">
                <a:avLst/>
              </a:prstGeom>
              <a:solidFill>
                <a:srgbClr val="7FE8F0"/>
              </a:solidFill>
              <a:ln w="19050">
                <a:solidFill>
                  <a:schemeClr val="accent1">
                    <a:lumMod val="50000"/>
                  </a:schemeClr>
                </a:solidFill>
              </a:ln>
            </p:spPr>
            <p:txBody>
              <a:bodyPr wrap="square" rtlCol="0">
                <a:spAutoFit/>
              </a:bodyPr>
              <a:lstStyle>
                <a:defPPr>
                  <a:defRPr lang="en-US"/>
                </a:defPPr>
                <a:lvl1pPr algn="ctr">
                  <a:defRPr sz="1000">
                    <a:latin typeface="Times New Roman" panose="02020603050405020304" pitchFamily="18" charset="0"/>
                    <a:cs typeface="Times New Roman" panose="02020603050405020304" pitchFamily="18" charset="0"/>
                  </a:defRPr>
                </a:lvl1pPr>
              </a:lstStyle>
              <a:p>
                <a:r>
                  <a:rPr lang="en-US" dirty="0">
                    <a:solidFill>
                      <a:schemeClr val="accent1">
                        <a:lumMod val="50000"/>
                      </a:schemeClr>
                    </a:solidFill>
                  </a:rPr>
                  <a:t>Financial Supervisor</a:t>
                </a:r>
                <a:endParaRPr lang="bg-BG" dirty="0">
                  <a:solidFill>
                    <a:schemeClr val="accent1">
                      <a:lumMod val="50000"/>
                    </a:schemeClr>
                  </a:solidFill>
                </a:endParaRPr>
              </a:p>
            </p:txBody>
          </p:sp>
          <p:sp>
            <p:nvSpPr>
              <p:cNvPr id="9" name="TextBox 8">
                <a:extLst>
                  <a:ext uri="{FF2B5EF4-FFF2-40B4-BE49-F238E27FC236}">
                    <a16:creationId xmlns:a16="http://schemas.microsoft.com/office/drawing/2014/main" id="{18B45EC1-4C58-4921-95B5-09641F21FD2A}"/>
                  </a:ext>
                </a:extLst>
              </p:cNvPr>
              <p:cNvSpPr txBox="1"/>
              <p:nvPr/>
            </p:nvSpPr>
            <p:spPr>
              <a:xfrm>
                <a:off x="2416241" y="2877319"/>
                <a:ext cx="1260000" cy="400110"/>
              </a:xfrm>
              <a:prstGeom prst="rect">
                <a:avLst/>
              </a:prstGeom>
              <a:solidFill>
                <a:srgbClr val="7FE8F0"/>
              </a:solidFill>
              <a:ln w="19050">
                <a:solidFill>
                  <a:schemeClr val="accent1">
                    <a:lumMod val="50000"/>
                  </a:schemeClr>
                </a:solidFill>
              </a:ln>
            </p:spPr>
            <p:txBody>
              <a:bodyPr wrap="square" rtlCol="0">
                <a:spAutoFit/>
              </a:bodyPr>
              <a:lstStyle/>
              <a:p>
                <a:pPr algn="ctr"/>
                <a:r>
                  <a:rPr lang="en-US" sz="1000" dirty="0">
                    <a:solidFill>
                      <a:schemeClr val="accent1">
                        <a:lumMod val="50000"/>
                      </a:schemeClr>
                    </a:solidFill>
                    <a:latin typeface="Times New Roman" panose="02020603050405020304" pitchFamily="18" charset="0"/>
                    <a:cs typeface="Times New Roman" panose="02020603050405020304" pitchFamily="18" charset="0"/>
                  </a:rPr>
                  <a:t>Chief Safety Inspector</a:t>
                </a:r>
                <a:endParaRPr lang="bg-BG" sz="1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76C5464-2639-4AA2-A486-AC6A74BA2A86}"/>
                  </a:ext>
                </a:extLst>
              </p:cNvPr>
              <p:cNvSpPr txBox="1"/>
              <p:nvPr/>
            </p:nvSpPr>
            <p:spPr>
              <a:xfrm>
                <a:off x="2421514" y="3864997"/>
                <a:ext cx="1257125" cy="586784"/>
              </a:xfrm>
              <a:prstGeom prst="rect">
                <a:avLst/>
              </a:prstGeom>
              <a:solidFill>
                <a:srgbClr val="7FE8F0"/>
              </a:solidFill>
              <a:ln w="19050">
                <a:solidFill>
                  <a:schemeClr val="accent1">
                    <a:lumMod val="50000"/>
                  </a:schemeClr>
                </a:solidFill>
              </a:ln>
            </p:spPr>
            <p:txBody>
              <a:bodyPr wrap="square" rtlCol="0">
                <a:spAutoFit/>
              </a:bodyPr>
              <a:lstStyle>
                <a:defPPr>
                  <a:defRPr lang="en-US"/>
                </a:defPPr>
                <a:lvl1pPr algn="ctr">
                  <a:defRPr sz="1000">
                    <a:latin typeface="Times New Roman" panose="02020603050405020304" pitchFamily="18" charset="0"/>
                    <a:cs typeface="Times New Roman" panose="02020603050405020304" pitchFamily="18" charset="0"/>
                  </a:defRPr>
                </a:lvl1pPr>
              </a:lstStyle>
              <a:p>
                <a:r>
                  <a:rPr lang="en-US" sz="800" dirty="0">
                    <a:solidFill>
                      <a:schemeClr val="accent1">
                        <a:lumMod val="50000"/>
                      </a:schemeClr>
                    </a:solidFill>
                  </a:rPr>
                  <a:t>Department for</a:t>
                </a:r>
              </a:p>
              <a:p>
                <a:r>
                  <a:rPr lang="en-US" sz="800" dirty="0">
                    <a:solidFill>
                      <a:schemeClr val="accent1">
                        <a:lumMod val="50000"/>
                      </a:schemeClr>
                    </a:solidFill>
                  </a:rPr>
                  <a:t>Programme Implementation with National Financing</a:t>
                </a:r>
              </a:p>
            </p:txBody>
          </p:sp>
          <p:sp>
            <p:nvSpPr>
              <p:cNvPr id="12" name="TextBox 11">
                <a:extLst>
                  <a:ext uri="{FF2B5EF4-FFF2-40B4-BE49-F238E27FC236}">
                    <a16:creationId xmlns:a16="http://schemas.microsoft.com/office/drawing/2014/main" id="{77EF9DE6-7C45-4FC4-8CC4-180CAAFE8292}"/>
                  </a:ext>
                </a:extLst>
              </p:cNvPr>
              <p:cNvSpPr txBox="1"/>
              <p:nvPr/>
            </p:nvSpPr>
            <p:spPr>
              <a:xfrm>
                <a:off x="4648198" y="1118448"/>
                <a:ext cx="2247901" cy="292388"/>
              </a:xfrm>
              <a:prstGeom prst="rect">
                <a:avLst/>
              </a:prstGeom>
              <a:solidFill>
                <a:srgbClr val="7FE8F0"/>
              </a:solidFill>
              <a:ln w="38100">
                <a:solidFill>
                  <a:schemeClr val="accent1">
                    <a:lumMod val="50000"/>
                  </a:schemeClr>
                </a:solidFill>
              </a:ln>
              <a:effectLst>
                <a:outerShdw blurRad="50800" dist="38100" dir="5400000" algn="t" rotWithShape="0">
                  <a:prstClr val="black">
                    <a:alpha val="40000"/>
                  </a:prstClr>
                </a:outerShdw>
              </a:effectLst>
            </p:spPr>
            <p:txBody>
              <a:bodyPr wrap="square" rtlCol="0">
                <a:spAutoFit/>
              </a:bodyPr>
              <a:lstStyle/>
              <a:p>
                <a:pPr algn="ctr"/>
                <a:r>
                  <a:rPr lang="en-US" sz="13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MANAGEMENT BOARD</a:t>
                </a:r>
                <a:endParaRPr lang="bg-BG" sz="13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4AA962A-940C-4612-9E69-D818B06A7A55}"/>
                  </a:ext>
                </a:extLst>
              </p:cNvPr>
              <p:cNvSpPr txBox="1"/>
              <p:nvPr/>
            </p:nvSpPr>
            <p:spPr>
              <a:xfrm>
                <a:off x="4648197" y="1759933"/>
                <a:ext cx="2247901" cy="292388"/>
              </a:xfrm>
              <a:prstGeom prst="rect">
                <a:avLst/>
              </a:prstGeom>
              <a:solidFill>
                <a:srgbClr val="7FE8F0"/>
              </a:solidFill>
              <a:ln w="38100">
                <a:solidFill>
                  <a:schemeClr val="accent1">
                    <a:lumMod val="50000"/>
                  </a:schemeClr>
                </a:solidFill>
              </a:ln>
              <a:effectLst>
                <a:outerShdw blurRad="50800" dist="38100" algn="l" rotWithShape="0">
                  <a:prstClr val="black">
                    <a:alpha val="40000"/>
                  </a:prstClr>
                </a:outerShdw>
              </a:effectLst>
            </p:spPr>
            <p:txBody>
              <a:bodyPr wrap="square" rtlCol="0">
                <a:spAutoFit/>
              </a:bodyPr>
              <a:lstStyle/>
              <a:p>
                <a:pPr algn="ctr"/>
                <a:r>
                  <a:rPr lang="en-US" sz="13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DIRECTOR GENERAL</a:t>
                </a:r>
                <a:endParaRPr lang="bg-BG" sz="1300" dirty="0">
                  <a:solidFill>
                    <a:schemeClr val="accent1">
                      <a:lumMod val="50000"/>
                    </a:schemeClr>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BA50AD37-6A41-4361-9991-B0C2CA821416}"/>
                  </a:ext>
                </a:extLst>
              </p:cNvPr>
              <p:cNvSpPr txBox="1"/>
              <p:nvPr/>
            </p:nvSpPr>
            <p:spPr>
              <a:xfrm>
                <a:off x="8641042" y="1027102"/>
                <a:ext cx="1687246" cy="338554"/>
              </a:xfrm>
              <a:prstGeom prst="rect">
                <a:avLst/>
              </a:prstGeom>
              <a:solidFill>
                <a:srgbClr val="7FE8F0"/>
              </a:solidFill>
              <a:ln w="19050">
                <a:solidFill>
                  <a:schemeClr val="accent1">
                    <a:lumMod val="50000"/>
                  </a:schemeClr>
                </a:solidFill>
              </a:ln>
              <a:effectLst/>
            </p:spPr>
            <p:txBody>
              <a:bodyPr wrap="square" rtlCol="0">
                <a:spAutoFit/>
              </a:bodyP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Human Resources Management Department</a:t>
                </a:r>
                <a:endParaRPr lang="bg-BG" sz="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E8F5053-6278-4853-BC5D-4E45CBDDBE93}"/>
                  </a:ext>
                </a:extLst>
              </p:cNvPr>
              <p:cNvSpPr txBox="1"/>
              <p:nvPr/>
            </p:nvSpPr>
            <p:spPr>
              <a:xfrm>
                <a:off x="8636293" y="1441895"/>
                <a:ext cx="1692000" cy="215444"/>
              </a:xfrm>
              <a:prstGeom prst="rect">
                <a:avLst/>
              </a:prstGeom>
              <a:solidFill>
                <a:srgbClr val="7FE8F0"/>
              </a:solidFill>
              <a:ln w="19050">
                <a:solidFill>
                  <a:schemeClr val="accent1">
                    <a:lumMod val="50000"/>
                  </a:schemeClr>
                </a:solidFill>
              </a:ln>
            </p:spPr>
            <p:txBody>
              <a:bodyPr wrap="square" rtlCol="0" anchor="ctr" anchorCtr="0">
                <a:spAutoFit/>
              </a:bodyP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Legal Department</a:t>
                </a:r>
                <a:endParaRPr lang="bg-BG" sz="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8D5EB7F-3E64-4345-ACA6-310CC8BAB764}"/>
                  </a:ext>
                </a:extLst>
              </p:cNvPr>
              <p:cNvSpPr txBox="1"/>
              <p:nvPr/>
            </p:nvSpPr>
            <p:spPr>
              <a:xfrm>
                <a:off x="8637171" y="1736241"/>
                <a:ext cx="1692000" cy="338554"/>
              </a:xfrm>
              <a:prstGeom prst="rect">
                <a:avLst/>
              </a:prstGeom>
              <a:solidFill>
                <a:srgbClr val="7FE8F0"/>
              </a:solidFill>
              <a:ln w="19050">
                <a:solidFill>
                  <a:schemeClr val="accent1">
                    <a:lumMod val="50000"/>
                  </a:schemeClr>
                </a:solidFill>
              </a:ln>
            </p:spPr>
            <p:txBody>
              <a:bodyPr wrap="square" rtlCol="0">
                <a:spAutoFit/>
              </a:bodyP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Public Relations and Protocol Department</a:t>
                </a:r>
                <a:endParaRPr lang="bg-BG" sz="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AD6D097-2CD1-4620-9C19-1F31D19C8024}"/>
                  </a:ext>
                </a:extLst>
              </p:cNvPr>
              <p:cNvSpPr txBox="1"/>
              <p:nvPr/>
            </p:nvSpPr>
            <p:spPr>
              <a:xfrm>
                <a:off x="8645819" y="2549648"/>
                <a:ext cx="1692000" cy="215444"/>
              </a:xfrm>
              <a:prstGeom prst="rect">
                <a:avLst/>
              </a:prstGeom>
              <a:solidFill>
                <a:srgbClr val="7FE8F0"/>
              </a:solidFill>
              <a:ln w="19050">
                <a:solidFill>
                  <a:schemeClr val="accent1">
                    <a:lumMod val="50000"/>
                  </a:schemeClr>
                </a:solidFill>
              </a:ln>
            </p:spPr>
            <p:txBody>
              <a:bodyPr wrap="square" rtlCol="0">
                <a:spAutoFit/>
              </a:bodyP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International Affairs Department</a:t>
                </a:r>
                <a:endParaRPr lang="bg-BG" sz="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93ED192-4758-4FC9-85FA-C130A3490570}"/>
                  </a:ext>
                </a:extLst>
              </p:cNvPr>
              <p:cNvSpPr txBox="1"/>
              <p:nvPr/>
            </p:nvSpPr>
            <p:spPr>
              <a:xfrm>
                <a:off x="8637171" y="2824065"/>
                <a:ext cx="1709102" cy="338554"/>
              </a:xfrm>
              <a:prstGeom prst="rect">
                <a:avLst/>
              </a:prstGeom>
              <a:solidFill>
                <a:srgbClr val="7FE8F0"/>
              </a:solidFill>
              <a:ln w="19050">
                <a:solidFill>
                  <a:schemeClr val="accent1">
                    <a:lumMod val="50000"/>
                  </a:schemeClr>
                </a:solidFill>
              </a:ln>
            </p:spPr>
            <p:txBody>
              <a:bodyPr wrap="square" rtlCol="0">
                <a:spAutoFit/>
              </a:bodyP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State Property Management and Cadaster Department </a:t>
                </a:r>
                <a:endParaRPr lang="bg-BG" sz="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1D22A96-0A22-4E39-9319-751A1D377F73}"/>
                  </a:ext>
                </a:extLst>
              </p:cNvPr>
              <p:cNvSpPr txBox="1"/>
              <p:nvPr/>
            </p:nvSpPr>
            <p:spPr>
              <a:xfrm>
                <a:off x="8638746" y="3221054"/>
                <a:ext cx="1692000" cy="339717"/>
              </a:xfrm>
              <a:prstGeom prst="rect">
                <a:avLst/>
              </a:prstGeom>
              <a:solidFill>
                <a:srgbClr val="7FE8F0"/>
              </a:solidFill>
              <a:ln w="19050">
                <a:solidFill>
                  <a:schemeClr val="accent1">
                    <a:lumMod val="50000"/>
                  </a:schemeClr>
                </a:solidFill>
              </a:ln>
            </p:spPr>
            <p:txBody>
              <a:bodyPr wrap="square" rtlCol="0">
                <a:spAutoFit/>
              </a:bodyP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Budget, Finance and Information Systems Directorate</a:t>
                </a:r>
                <a:endParaRPr lang="bg-BG" sz="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471579B-48B1-4D66-B40E-70FB5AFCCF26}"/>
                  </a:ext>
                </a:extLst>
              </p:cNvPr>
              <p:cNvSpPr txBox="1"/>
              <p:nvPr/>
            </p:nvSpPr>
            <p:spPr>
              <a:xfrm>
                <a:off x="8646124" y="3625922"/>
                <a:ext cx="1692000" cy="339717"/>
              </a:xfrm>
              <a:prstGeom prst="rect">
                <a:avLst/>
              </a:prstGeom>
              <a:solidFill>
                <a:srgbClr val="7FE8F0"/>
              </a:solidFill>
              <a:ln w="19050">
                <a:solidFill>
                  <a:schemeClr val="accent1">
                    <a:lumMod val="50000"/>
                  </a:schemeClr>
                </a:solidFill>
              </a:ln>
            </p:spPr>
            <p:txBody>
              <a:bodyPr wrap="square" rtlCol="0">
                <a:spAutoFit/>
              </a:bodyP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Public Procurement and Administrative Services Directorate</a:t>
                </a:r>
              </a:p>
            </p:txBody>
          </p:sp>
          <p:sp>
            <p:nvSpPr>
              <p:cNvPr id="22" name="TextBox 21">
                <a:extLst>
                  <a:ext uri="{FF2B5EF4-FFF2-40B4-BE49-F238E27FC236}">
                    <a16:creationId xmlns:a16="http://schemas.microsoft.com/office/drawing/2014/main" id="{06242DD3-0B79-4043-BAB4-2F03667F4C35}"/>
                  </a:ext>
                </a:extLst>
              </p:cNvPr>
              <p:cNvSpPr txBox="1"/>
              <p:nvPr/>
            </p:nvSpPr>
            <p:spPr>
              <a:xfrm>
                <a:off x="8646124" y="4036664"/>
                <a:ext cx="1692000" cy="339717"/>
              </a:xfrm>
              <a:prstGeom prst="rect">
                <a:avLst/>
              </a:prstGeom>
              <a:solidFill>
                <a:srgbClr val="7FE8F0"/>
              </a:solidFill>
              <a:ln w="19050">
                <a:solidFill>
                  <a:schemeClr val="accent1">
                    <a:lumMod val="50000"/>
                  </a:schemeClr>
                </a:solidFill>
              </a:ln>
            </p:spPr>
            <p:txBody>
              <a:bodyPr wrap="square" rtlCol="0">
                <a:spAutoFit/>
              </a:bodyP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Strategic Development and Investment Projects Directorate</a:t>
                </a:r>
              </a:p>
            </p:txBody>
          </p:sp>
          <p:sp>
            <p:nvSpPr>
              <p:cNvPr id="23" name="TextBox 22">
                <a:extLst>
                  <a:ext uri="{FF2B5EF4-FFF2-40B4-BE49-F238E27FC236}">
                    <a16:creationId xmlns:a16="http://schemas.microsoft.com/office/drawing/2014/main" id="{324BE657-987E-4F93-B105-2B149414D456}"/>
                  </a:ext>
                </a:extLst>
              </p:cNvPr>
              <p:cNvSpPr txBox="1"/>
              <p:nvPr/>
            </p:nvSpPr>
            <p:spPr>
              <a:xfrm>
                <a:off x="8645722" y="4515214"/>
                <a:ext cx="1692000" cy="339717"/>
              </a:xfrm>
              <a:prstGeom prst="rect">
                <a:avLst/>
              </a:prstGeom>
              <a:solidFill>
                <a:srgbClr val="7FE8F0"/>
              </a:solidFill>
              <a:ln w="19050">
                <a:solidFill>
                  <a:schemeClr val="accent1">
                    <a:lumMod val="50000"/>
                  </a:schemeClr>
                </a:solidFill>
              </a:ln>
            </p:spPr>
            <p:txBody>
              <a:bodyPr wrap="square" rtlCol="0">
                <a:spAutoFit/>
              </a:bodyP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Project Management and Implementation Units</a:t>
                </a:r>
              </a:p>
            </p:txBody>
          </p:sp>
          <p:sp>
            <p:nvSpPr>
              <p:cNvPr id="24" name="TextBox 23">
                <a:extLst>
                  <a:ext uri="{FF2B5EF4-FFF2-40B4-BE49-F238E27FC236}">
                    <a16:creationId xmlns:a16="http://schemas.microsoft.com/office/drawing/2014/main" id="{46AC4320-FA02-4642-AE15-F6E56215F7CB}"/>
                  </a:ext>
                </a:extLst>
              </p:cNvPr>
              <p:cNvSpPr txBox="1"/>
              <p:nvPr/>
            </p:nvSpPr>
            <p:spPr>
              <a:xfrm>
                <a:off x="8636293" y="5107888"/>
                <a:ext cx="1709102" cy="216184"/>
              </a:xfrm>
              <a:prstGeom prst="rect">
                <a:avLst/>
              </a:prstGeom>
              <a:solidFill>
                <a:srgbClr val="7FE8F0"/>
              </a:solidFill>
              <a:ln w="19050">
                <a:solidFill>
                  <a:schemeClr val="accent1">
                    <a:lumMod val="50000"/>
                  </a:schemeClr>
                </a:solidFill>
              </a:ln>
            </p:spPr>
            <p:txBody>
              <a:bodyPr wrap="square" rtlCol="0">
                <a:spAutoFit/>
              </a:bodyP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Professional Training Center</a:t>
                </a:r>
                <a:endParaRPr lang="bg-BG" sz="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F75ED65-1ECB-4768-8DA1-E27256663745}"/>
                  </a:ext>
                </a:extLst>
              </p:cNvPr>
              <p:cNvSpPr txBox="1"/>
              <p:nvPr/>
            </p:nvSpPr>
            <p:spPr>
              <a:xfrm>
                <a:off x="4267120" y="2872062"/>
                <a:ext cx="1461341" cy="401484"/>
              </a:xfrm>
              <a:prstGeom prst="rect">
                <a:avLst/>
              </a:prstGeom>
              <a:solidFill>
                <a:srgbClr val="7FE8F0"/>
              </a:solidFill>
              <a:ln w="19050">
                <a:solidFill>
                  <a:schemeClr val="accent1">
                    <a:lumMod val="50000"/>
                  </a:schemeClr>
                </a:solidFill>
              </a:ln>
            </p:spPr>
            <p:txBody>
              <a:bodyPr wrap="square" rtlCol="0">
                <a:spAutoFit/>
              </a:bodyPr>
              <a:lstStyle/>
              <a:p>
                <a:pPr algn="ctr"/>
                <a:r>
                  <a:rPr lang="en-US" sz="1000" dirty="0">
                    <a:solidFill>
                      <a:schemeClr val="accent1">
                        <a:lumMod val="50000"/>
                      </a:schemeClr>
                    </a:solidFill>
                    <a:latin typeface="Times New Roman" panose="02020603050405020304" pitchFamily="18" charset="0"/>
                    <a:cs typeface="Times New Roman" panose="02020603050405020304" pitchFamily="18" charset="0"/>
                  </a:rPr>
                  <a:t>Deputy Director General Exploitation</a:t>
                </a:r>
              </a:p>
            </p:txBody>
          </p:sp>
          <p:sp>
            <p:nvSpPr>
              <p:cNvPr id="4" name="TextBox 3">
                <a:extLst>
                  <a:ext uri="{FF2B5EF4-FFF2-40B4-BE49-F238E27FC236}">
                    <a16:creationId xmlns:a16="http://schemas.microsoft.com/office/drawing/2014/main" id="{D6095C14-E27F-4BEF-841D-B289686EFBAF}"/>
                  </a:ext>
                </a:extLst>
              </p:cNvPr>
              <p:cNvSpPr txBox="1"/>
              <p:nvPr/>
            </p:nvSpPr>
            <p:spPr>
              <a:xfrm>
                <a:off x="6274729" y="2892139"/>
                <a:ext cx="1552473" cy="553998"/>
              </a:xfrm>
              <a:prstGeom prst="rect">
                <a:avLst/>
              </a:prstGeom>
              <a:solidFill>
                <a:srgbClr val="7FE8F0"/>
              </a:solidFill>
              <a:ln w="19050">
                <a:solidFill>
                  <a:schemeClr val="accent1">
                    <a:lumMod val="50000"/>
                  </a:schemeClr>
                </a:solidFill>
              </a:ln>
            </p:spPr>
            <p:txBody>
              <a:bodyPr wrap="square" rtlCol="0">
                <a:spAutoFit/>
              </a:bodyPr>
              <a:lstStyle>
                <a:defPPr>
                  <a:defRPr lang="en-US"/>
                </a:defPPr>
              </a:lstStyle>
              <a:p>
                <a:pPr algn="ctr"/>
                <a:r>
                  <a:rPr lang="en-US" sz="1000" dirty="0">
                    <a:solidFill>
                      <a:schemeClr val="accent1">
                        <a:lumMod val="50000"/>
                      </a:schemeClr>
                    </a:solidFill>
                    <a:latin typeface="Times New Roman" panose="02020603050405020304" pitchFamily="18" charset="0"/>
                    <a:cs typeface="Times New Roman" panose="02020603050405020304" pitchFamily="18" charset="0"/>
                  </a:rPr>
                  <a:t>Deputy Director General Strategy and Administration</a:t>
                </a:r>
              </a:p>
            </p:txBody>
          </p:sp>
          <p:sp>
            <p:nvSpPr>
              <p:cNvPr id="25" name="TextBox 24">
                <a:extLst>
                  <a:ext uri="{FF2B5EF4-FFF2-40B4-BE49-F238E27FC236}">
                    <a16:creationId xmlns:a16="http://schemas.microsoft.com/office/drawing/2014/main" id="{65181FA6-44F3-4016-86B9-4484031B846D}"/>
                  </a:ext>
                </a:extLst>
              </p:cNvPr>
              <p:cNvSpPr txBox="1"/>
              <p:nvPr/>
            </p:nvSpPr>
            <p:spPr>
              <a:xfrm>
                <a:off x="4246503" y="4015294"/>
                <a:ext cx="1662895" cy="401484"/>
              </a:xfrm>
              <a:prstGeom prst="rect">
                <a:avLst/>
              </a:prstGeom>
              <a:solidFill>
                <a:srgbClr val="7FE8F0"/>
              </a:solidFill>
              <a:ln w="19050">
                <a:solidFill>
                  <a:schemeClr val="accent1">
                    <a:lumMod val="50000"/>
                  </a:schemeClr>
                </a:solidFill>
              </a:ln>
            </p:spPr>
            <p:txBody>
              <a:bodyPr wrap="square" rtlCol="0">
                <a:spAutoFit/>
              </a:bodyPr>
              <a:lstStyle/>
              <a:p>
                <a:pPr algn="ctr"/>
                <a:r>
                  <a:rPr lang="en-US" sz="1000" dirty="0">
                    <a:solidFill>
                      <a:schemeClr val="accent1">
                        <a:lumMod val="50000"/>
                      </a:schemeClr>
                    </a:solidFill>
                    <a:latin typeface="Times New Roman" panose="02020603050405020304" pitchFamily="18" charset="0"/>
                    <a:cs typeface="Times New Roman" panose="02020603050405020304" pitchFamily="18" charset="0"/>
                  </a:rPr>
                  <a:t>Management of Trains and Network Capacity Division</a:t>
                </a:r>
              </a:p>
            </p:txBody>
          </p:sp>
          <p:sp>
            <p:nvSpPr>
              <p:cNvPr id="26" name="TextBox 25">
                <a:extLst>
                  <a:ext uri="{FF2B5EF4-FFF2-40B4-BE49-F238E27FC236}">
                    <a16:creationId xmlns:a16="http://schemas.microsoft.com/office/drawing/2014/main" id="{BE3FE3B5-9274-4EDC-AF0A-AB295967F831}"/>
                  </a:ext>
                </a:extLst>
              </p:cNvPr>
              <p:cNvSpPr txBox="1"/>
              <p:nvPr/>
            </p:nvSpPr>
            <p:spPr>
              <a:xfrm>
                <a:off x="6282603" y="4015295"/>
                <a:ext cx="1478279" cy="401484"/>
              </a:xfrm>
              <a:prstGeom prst="rect">
                <a:avLst/>
              </a:prstGeom>
              <a:solidFill>
                <a:srgbClr val="7FE8F0"/>
              </a:solidFill>
              <a:ln w="19050">
                <a:solidFill>
                  <a:schemeClr val="accent1">
                    <a:lumMod val="50000"/>
                  </a:schemeClr>
                </a:solidFill>
              </a:ln>
            </p:spPr>
            <p:txBody>
              <a:bodyPr wrap="square" rtlCol="0">
                <a:spAutoFit/>
              </a:bodyPr>
              <a:lstStyle>
                <a:defPPr>
                  <a:defRPr lang="en-US"/>
                </a:defPPr>
                <a:lvl1pPr algn="ctr">
                  <a:defRPr sz="1000">
                    <a:solidFill>
                      <a:schemeClr val="accent1">
                        <a:lumMod val="50000"/>
                      </a:schemeClr>
                    </a:solidFill>
                    <a:latin typeface="Times New Roman" panose="02020603050405020304" pitchFamily="18" charset="0"/>
                    <a:cs typeface="Times New Roman" panose="02020603050405020304" pitchFamily="18" charset="0"/>
                  </a:defRPr>
                </a:lvl1pPr>
              </a:lstStyle>
              <a:p>
                <a:r>
                  <a:rPr lang="en-US" dirty="0"/>
                  <a:t>Permanent Way and Structures Division</a:t>
                </a:r>
                <a:endParaRPr lang="bg-BG" dirty="0"/>
              </a:p>
            </p:txBody>
          </p:sp>
          <p:sp>
            <p:nvSpPr>
              <p:cNvPr id="27" name="TextBox 26">
                <a:extLst>
                  <a:ext uri="{FF2B5EF4-FFF2-40B4-BE49-F238E27FC236}">
                    <a16:creationId xmlns:a16="http://schemas.microsoft.com/office/drawing/2014/main" id="{8BEBF93C-E3FE-4BEB-AABB-4076C4678B4E}"/>
                  </a:ext>
                </a:extLst>
              </p:cNvPr>
              <p:cNvSpPr txBox="1"/>
              <p:nvPr/>
            </p:nvSpPr>
            <p:spPr>
              <a:xfrm>
                <a:off x="4247002" y="5059712"/>
                <a:ext cx="1648433" cy="509575"/>
              </a:xfrm>
              <a:prstGeom prst="rect">
                <a:avLst/>
              </a:prstGeom>
              <a:solidFill>
                <a:srgbClr val="7FE8F0"/>
              </a:solidFill>
              <a:ln w="19050">
                <a:solidFill>
                  <a:schemeClr val="accent1">
                    <a:lumMod val="50000"/>
                  </a:schemeClr>
                </a:solidFill>
              </a:ln>
            </p:spPr>
            <p:txBody>
              <a:bodyPr wrap="square" rtlCol="0">
                <a:spAutoFit/>
              </a:bodyPr>
              <a:lstStyle/>
              <a:p>
                <a:pPr algn="ctr"/>
                <a:r>
                  <a:rPr lang="en-US" sz="900" dirty="0">
                    <a:solidFill>
                      <a:schemeClr val="accent1">
                        <a:lumMod val="50000"/>
                      </a:schemeClr>
                    </a:solidFill>
                    <a:latin typeface="Times New Roman" panose="02020603050405020304" pitchFamily="18" charset="0"/>
                    <a:cs typeface="Times New Roman" panose="02020603050405020304" pitchFamily="18" charset="0"/>
                  </a:rPr>
                  <a:t>Signaling and Telecommunications</a:t>
                </a:r>
                <a:br>
                  <a:rPr lang="en-US" sz="900" dirty="0">
                    <a:solidFill>
                      <a:schemeClr val="accent1">
                        <a:lumMod val="50000"/>
                      </a:schemeClr>
                    </a:solidFill>
                    <a:latin typeface="Times New Roman" panose="02020603050405020304" pitchFamily="18" charset="0"/>
                    <a:cs typeface="Times New Roman" panose="02020603050405020304" pitchFamily="18" charset="0"/>
                  </a:rPr>
                </a:br>
                <a:r>
                  <a:rPr lang="en-US" sz="900" dirty="0">
                    <a:solidFill>
                      <a:schemeClr val="accent1">
                        <a:lumMod val="50000"/>
                      </a:schemeClr>
                    </a:solidFill>
                    <a:latin typeface="Times New Roman" panose="02020603050405020304" pitchFamily="18" charset="0"/>
                    <a:cs typeface="Times New Roman" panose="02020603050405020304" pitchFamily="18" charset="0"/>
                  </a:rPr>
                  <a:t>Division</a:t>
                </a:r>
                <a:endParaRPr lang="bg-BG" sz="9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32C6292C-AAD7-4E7C-8E72-010BF1D33ED5}"/>
                  </a:ext>
                </a:extLst>
              </p:cNvPr>
              <p:cNvSpPr txBox="1"/>
              <p:nvPr/>
            </p:nvSpPr>
            <p:spPr>
              <a:xfrm>
                <a:off x="6274729" y="5107888"/>
                <a:ext cx="1552472" cy="401484"/>
              </a:xfrm>
              <a:prstGeom prst="rect">
                <a:avLst/>
              </a:prstGeom>
              <a:solidFill>
                <a:srgbClr val="7FE8F0"/>
              </a:solidFill>
              <a:ln w="19050">
                <a:solidFill>
                  <a:schemeClr val="accent1">
                    <a:lumMod val="50000"/>
                  </a:schemeClr>
                </a:solidFill>
              </a:ln>
            </p:spPr>
            <p:txBody>
              <a:bodyPr wrap="square" rtlCol="0">
                <a:spAutoFit/>
              </a:bodyPr>
              <a:lstStyle/>
              <a:p>
                <a:pPr algn="ctr"/>
                <a:r>
                  <a:rPr lang="en-US" sz="1000" dirty="0">
                    <a:solidFill>
                      <a:schemeClr val="accent1">
                        <a:lumMod val="50000"/>
                      </a:schemeClr>
                    </a:solidFill>
                    <a:latin typeface="Times New Roman" panose="02020603050405020304" pitchFamily="18" charset="0"/>
                    <a:cs typeface="Times New Roman" panose="02020603050405020304" pitchFamily="18" charset="0"/>
                  </a:rPr>
                  <a:t>Power Distribution Division</a:t>
                </a:r>
                <a:endParaRPr lang="bg-BG" sz="1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DCF6D759-2652-46D8-A331-EFCA707993C5}"/>
                  </a:ext>
                </a:extLst>
              </p:cNvPr>
              <p:cNvSpPr txBox="1"/>
              <p:nvPr/>
            </p:nvSpPr>
            <p:spPr>
              <a:xfrm>
                <a:off x="6578397" y="5805146"/>
                <a:ext cx="1552472" cy="461665"/>
              </a:xfrm>
              <a:prstGeom prst="rect">
                <a:avLst/>
              </a:prstGeom>
              <a:solidFill>
                <a:srgbClr val="7FE8F0"/>
              </a:solidFill>
              <a:ln w="19050">
                <a:solidFill>
                  <a:schemeClr val="accent1">
                    <a:lumMod val="50000"/>
                  </a:schemeClr>
                </a:solidFill>
              </a:ln>
            </p:spPr>
            <p:txBody>
              <a:bodyPr wrap="square" rtlCol="0">
                <a:spAutoFit/>
              </a:bodyP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Railway sections – Sofia, Gorna Oryahovitsa, Plovdiv, Vratsa, Burgas, Shumen</a:t>
                </a:r>
              </a:p>
            </p:txBody>
          </p:sp>
          <p:sp>
            <p:nvSpPr>
              <p:cNvPr id="30" name="TextBox 29">
                <a:extLst>
                  <a:ext uri="{FF2B5EF4-FFF2-40B4-BE49-F238E27FC236}">
                    <a16:creationId xmlns:a16="http://schemas.microsoft.com/office/drawing/2014/main" id="{8BFBA276-A815-48F6-B560-8FAE76F5B710}"/>
                  </a:ext>
                </a:extLst>
              </p:cNvPr>
              <p:cNvSpPr txBox="1"/>
              <p:nvPr/>
            </p:nvSpPr>
            <p:spPr>
              <a:xfrm>
                <a:off x="3881716" y="5800437"/>
                <a:ext cx="1327963" cy="346781"/>
              </a:xfrm>
              <a:prstGeom prst="rect">
                <a:avLst/>
              </a:prstGeom>
              <a:solidFill>
                <a:srgbClr val="7FE8F0"/>
              </a:solidFill>
              <a:ln w="19050">
                <a:solidFill>
                  <a:schemeClr val="accent1">
                    <a:lumMod val="50000"/>
                  </a:schemeClr>
                </a:solidFill>
              </a:ln>
            </p:spPr>
            <p:txBody>
              <a:bodyPr wrap="square" rtlCol="0">
                <a:spAutoFit/>
              </a:bodyP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Regional division Sofia, Gorna Oryahovitsa, Plovdiv</a:t>
                </a:r>
              </a:p>
            </p:txBody>
          </p:sp>
          <p:sp>
            <p:nvSpPr>
              <p:cNvPr id="31" name="TextBox 30">
                <a:extLst>
                  <a:ext uri="{FF2B5EF4-FFF2-40B4-BE49-F238E27FC236}">
                    <a16:creationId xmlns:a16="http://schemas.microsoft.com/office/drawing/2014/main" id="{C51EA35D-212E-4990-B656-2F915EEB3D9A}"/>
                  </a:ext>
                </a:extLst>
              </p:cNvPr>
              <p:cNvSpPr txBox="1"/>
              <p:nvPr/>
            </p:nvSpPr>
            <p:spPr>
              <a:xfrm>
                <a:off x="3881716" y="6514541"/>
                <a:ext cx="1234526" cy="247067"/>
              </a:xfrm>
              <a:prstGeom prst="rect">
                <a:avLst/>
              </a:prstGeom>
              <a:solidFill>
                <a:srgbClr val="7FE8F0"/>
              </a:solidFill>
              <a:ln w="19050">
                <a:solidFill>
                  <a:schemeClr val="accent1">
                    <a:lumMod val="50000"/>
                  </a:schemeClr>
                </a:solidFill>
              </a:ln>
            </p:spPr>
            <p:txBody>
              <a:bodyPr wrap="square" rtlCol="0">
                <a:spAutoFit/>
              </a:bodyPr>
              <a:lstStyle/>
              <a:p>
                <a:pPr algn="ctr"/>
                <a:r>
                  <a:rPr lang="en-US" sz="1000" dirty="0">
                    <a:solidFill>
                      <a:schemeClr val="accent1">
                        <a:lumMod val="50000"/>
                      </a:schemeClr>
                    </a:solidFill>
                    <a:latin typeface="Times New Roman" panose="02020603050405020304" pitchFamily="18" charset="0"/>
                    <a:cs typeface="Times New Roman" panose="02020603050405020304" pitchFamily="18" charset="0"/>
                  </a:rPr>
                  <a:t>Railway Stations</a:t>
                </a:r>
                <a:endParaRPr lang="bg-BG" sz="1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2FB8DE90-2CDC-4874-B459-ECB632B3603A}"/>
                  </a:ext>
                </a:extLst>
              </p:cNvPr>
              <p:cNvSpPr txBox="1"/>
              <p:nvPr/>
            </p:nvSpPr>
            <p:spPr>
              <a:xfrm>
                <a:off x="6521502" y="6523300"/>
                <a:ext cx="1609367" cy="247059"/>
              </a:xfrm>
              <a:prstGeom prst="rect">
                <a:avLst/>
              </a:prstGeom>
              <a:solidFill>
                <a:srgbClr val="7FE8F0"/>
              </a:solidFill>
              <a:ln w="19050">
                <a:solidFill>
                  <a:schemeClr val="accent1">
                    <a:lumMod val="50000"/>
                  </a:schemeClr>
                </a:solidFill>
              </a:ln>
            </p:spPr>
            <p:txBody>
              <a:bodyPr wrap="square" rtlCol="0">
                <a:spAutoFit/>
              </a:bodyPr>
              <a:lstStyle/>
              <a:p>
                <a:pPr algn="ctr"/>
                <a:r>
                  <a:rPr lang="en-US" sz="1000" dirty="0">
                    <a:solidFill>
                      <a:schemeClr val="accent1">
                        <a:lumMod val="50000"/>
                      </a:schemeClr>
                    </a:solidFill>
                    <a:latin typeface="Times New Roman" panose="02020603050405020304" pitchFamily="18" charset="0"/>
                    <a:cs typeface="Times New Roman" panose="02020603050405020304" pitchFamily="18" charset="0"/>
                  </a:rPr>
                  <a:t>Railway Sections</a:t>
                </a:r>
                <a:endParaRPr lang="bg-BG" sz="1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3" name="Oval 32">
                <a:extLst>
                  <a:ext uri="{FF2B5EF4-FFF2-40B4-BE49-F238E27FC236}">
                    <a16:creationId xmlns:a16="http://schemas.microsoft.com/office/drawing/2014/main" id="{7484EEA1-BEEE-4D8D-8DF5-77588A744904}"/>
                  </a:ext>
                </a:extLst>
              </p:cNvPr>
              <p:cNvSpPr/>
              <p:nvPr/>
            </p:nvSpPr>
            <p:spPr>
              <a:xfrm>
                <a:off x="2425471" y="4548786"/>
                <a:ext cx="1053988" cy="466193"/>
              </a:xfrm>
              <a:prstGeom prst="ellipse">
                <a:avLst/>
              </a:prstGeom>
              <a:solidFill>
                <a:srgbClr val="7FE8F0"/>
              </a:solidFill>
              <a:ln w="19050">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Headquarters</a:t>
                </a:r>
                <a:endParaRPr lang="bg-BG" sz="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FFA0FF1A-780F-482D-B2B5-9D1F69D128C4}"/>
                  </a:ext>
                </a:extLst>
              </p:cNvPr>
              <p:cNvSpPr txBox="1"/>
              <p:nvPr/>
            </p:nvSpPr>
            <p:spPr>
              <a:xfrm>
                <a:off x="2421513" y="3274568"/>
                <a:ext cx="1251055" cy="401484"/>
              </a:xfrm>
              <a:prstGeom prst="rect">
                <a:avLst/>
              </a:prstGeom>
              <a:solidFill>
                <a:srgbClr val="7FE8F0"/>
              </a:solidFill>
              <a:ln w="19050">
                <a:solidFill>
                  <a:schemeClr val="accent1">
                    <a:lumMod val="50000"/>
                  </a:schemeClr>
                </a:solidFill>
              </a:ln>
            </p:spPr>
            <p:txBody>
              <a:bodyPr wrap="square" rtlCol="0">
                <a:spAutoFit/>
              </a:bodyPr>
              <a:lstStyle/>
              <a:p>
                <a:pPr algn="ctr"/>
                <a:r>
                  <a:rPr lang="en-US" sz="1000" dirty="0">
                    <a:solidFill>
                      <a:schemeClr val="accent1">
                        <a:lumMod val="50000"/>
                      </a:schemeClr>
                    </a:solidFill>
                    <a:latin typeface="Times New Roman" panose="02020603050405020304" pitchFamily="18" charset="0"/>
                    <a:cs typeface="Times New Roman" panose="02020603050405020304" pitchFamily="18" charset="0"/>
                  </a:rPr>
                  <a:t>Safety</a:t>
                </a:r>
                <a:br>
                  <a:rPr lang="en-US" sz="1000" dirty="0">
                    <a:solidFill>
                      <a:schemeClr val="accent1">
                        <a:lumMod val="50000"/>
                      </a:schemeClr>
                    </a:solidFill>
                    <a:latin typeface="Times New Roman" panose="02020603050405020304" pitchFamily="18" charset="0"/>
                    <a:cs typeface="Times New Roman" panose="02020603050405020304" pitchFamily="18" charset="0"/>
                  </a:rPr>
                </a:br>
                <a:r>
                  <a:rPr lang="en-US" sz="1000" dirty="0">
                    <a:solidFill>
                      <a:schemeClr val="accent1">
                        <a:lumMod val="50000"/>
                      </a:schemeClr>
                    </a:solidFill>
                    <a:latin typeface="Times New Roman" panose="02020603050405020304" pitchFamily="18" charset="0"/>
                    <a:cs typeface="Times New Roman" panose="02020603050405020304" pitchFamily="18" charset="0"/>
                  </a:rPr>
                  <a:t>Inspectorate</a:t>
                </a:r>
                <a:endParaRPr lang="bg-BG" sz="10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8" name="Oval 37">
                <a:extLst>
                  <a:ext uri="{FF2B5EF4-FFF2-40B4-BE49-F238E27FC236}">
                    <a16:creationId xmlns:a16="http://schemas.microsoft.com/office/drawing/2014/main" id="{8571BCF7-632E-48CC-99D3-208E2B915BB3}"/>
                  </a:ext>
                </a:extLst>
              </p:cNvPr>
              <p:cNvSpPr/>
              <p:nvPr/>
            </p:nvSpPr>
            <p:spPr>
              <a:xfrm>
                <a:off x="2425471" y="5168234"/>
                <a:ext cx="1066570" cy="457291"/>
              </a:xfrm>
              <a:prstGeom prst="ellipse">
                <a:avLst/>
              </a:prstGeom>
              <a:solidFill>
                <a:srgbClr val="7FE8F0"/>
              </a:solidFill>
              <a:ln w="19050">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900" dirty="0">
                    <a:solidFill>
                      <a:schemeClr val="accent1">
                        <a:lumMod val="50000"/>
                      </a:schemeClr>
                    </a:solidFill>
                    <a:latin typeface="Times New Roman" panose="02020603050405020304" pitchFamily="18" charset="0"/>
                    <a:cs typeface="Times New Roman" panose="02020603050405020304" pitchFamily="18" charset="0"/>
                  </a:rPr>
                  <a:t>Division level</a:t>
                </a:r>
                <a:endParaRPr lang="bg-BG" sz="9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3A342E58-DA1E-463F-8379-39465D88889D}"/>
                  </a:ext>
                </a:extLst>
              </p:cNvPr>
              <p:cNvSpPr/>
              <p:nvPr/>
            </p:nvSpPr>
            <p:spPr>
              <a:xfrm>
                <a:off x="2448362" y="5774946"/>
                <a:ext cx="1066570" cy="457291"/>
              </a:xfrm>
              <a:prstGeom prst="ellipse">
                <a:avLst/>
              </a:prstGeom>
              <a:solidFill>
                <a:srgbClr val="7FE8F0"/>
              </a:solidFill>
              <a:ln w="19050">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900" dirty="0">
                    <a:solidFill>
                      <a:schemeClr val="accent1">
                        <a:lumMod val="50000"/>
                      </a:schemeClr>
                    </a:solidFill>
                    <a:latin typeface="Times New Roman" panose="02020603050405020304" pitchFamily="18" charset="0"/>
                    <a:cs typeface="Times New Roman" panose="02020603050405020304" pitchFamily="18" charset="0"/>
                  </a:rPr>
                  <a:t>Regional level</a:t>
                </a:r>
                <a:endParaRPr lang="bg-BG" sz="9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0" name="Oval 39">
                <a:extLst>
                  <a:ext uri="{FF2B5EF4-FFF2-40B4-BE49-F238E27FC236}">
                    <a16:creationId xmlns:a16="http://schemas.microsoft.com/office/drawing/2014/main" id="{95D36116-0DC2-431B-9CCB-793F9DCA5BDF}"/>
                  </a:ext>
                </a:extLst>
              </p:cNvPr>
              <p:cNvSpPr/>
              <p:nvPr/>
            </p:nvSpPr>
            <p:spPr>
              <a:xfrm>
                <a:off x="2440260" y="6352352"/>
                <a:ext cx="1051781" cy="454536"/>
              </a:xfrm>
              <a:prstGeom prst="ellipse">
                <a:avLst/>
              </a:prstGeom>
              <a:solidFill>
                <a:srgbClr val="7FE8F0"/>
              </a:solidFill>
              <a:ln w="19050">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900" dirty="0">
                    <a:solidFill>
                      <a:schemeClr val="accent1">
                        <a:lumMod val="50000"/>
                      </a:schemeClr>
                    </a:solidFill>
                    <a:latin typeface="Times New Roman" panose="02020603050405020304" pitchFamily="18" charset="0"/>
                    <a:cs typeface="Times New Roman" panose="02020603050405020304" pitchFamily="18" charset="0"/>
                  </a:rPr>
                  <a:t>Production level</a:t>
                </a:r>
                <a:endParaRPr lang="bg-BG" sz="900" dirty="0">
                  <a:solidFill>
                    <a:schemeClr val="accent1">
                      <a:lumMod val="50000"/>
                    </a:schemeClr>
                  </a:solidFill>
                  <a:latin typeface="Times New Roman" panose="02020603050405020304" pitchFamily="18" charset="0"/>
                  <a:cs typeface="Times New Roman" panose="02020603050405020304" pitchFamily="18" charset="0"/>
                </a:endParaRPr>
              </a:p>
            </p:txBody>
          </p:sp>
          <p:cxnSp>
            <p:nvCxnSpPr>
              <p:cNvPr id="44" name="Straight Arrow Connector 43">
                <a:extLst>
                  <a:ext uri="{FF2B5EF4-FFF2-40B4-BE49-F238E27FC236}">
                    <a16:creationId xmlns:a16="http://schemas.microsoft.com/office/drawing/2014/main" id="{E853B335-7462-43B2-9295-3A03AE8C7FC7}"/>
                  </a:ext>
                </a:extLst>
              </p:cNvPr>
              <p:cNvCxnSpPr>
                <a:cxnSpLocks/>
                <a:stCxn id="12" idx="2"/>
                <a:endCxn id="13" idx="0"/>
              </p:cNvCxnSpPr>
              <p:nvPr/>
            </p:nvCxnSpPr>
            <p:spPr>
              <a:xfrm flipH="1">
                <a:off x="5772148" y="1410836"/>
                <a:ext cx="1" cy="349097"/>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A4ABDD5-D40F-474A-A03B-FCB59F7EB1B7}"/>
                  </a:ext>
                </a:extLst>
              </p:cNvPr>
              <p:cNvCxnSpPr>
                <a:cxnSpLocks/>
              </p:cNvCxnSpPr>
              <p:nvPr/>
            </p:nvCxnSpPr>
            <p:spPr>
              <a:xfrm>
                <a:off x="5136524" y="2061846"/>
                <a:ext cx="1" cy="814475"/>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7F79139-0CAF-48C3-8734-F01B07936627}"/>
                  </a:ext>
                </a:extLst>
              </p:cNvPr>
              <p:cNvCxnSpPr>
                <a:cxnSpLocks/>
                <a:stCxn id="13" idx="1"/>
              </p:cNvCxnSpPr>
              <p:nvPr/>
            </p:nvCxnSpPr>
            <p:spPr>
              <a:xfrm flipH="1">
                <a:off x="3673043" y="1906127"/>
                <a:ext cx="975154" cy="0"/>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82E48CB-2DC9-4BEA-A9A6-B59251D37FAC}"/>
                  </a:ext>
                </a:extLst>
              </p:cNvPr>
              <p:cNvCxnSpPr>
                <a:cxnSpLocks/>
              </p:cNvCxnSpPr>
              <p:nvPr/>
            </p:nvCxnSpPr>
            <p:spPr>
              <a:xfrm>
                <a:off x="3046241" y="2646211"/>
                <a:ext cx="392226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C0920E4-E8BD-4DA2-9594-E8E5E771C29B}"/>
                  </a:ext>
                </a:extLst>
              </p:cNvPr>
              <p:cNvCxnSpPr>
                <a:cxnSpLocks/>
              </p:cNvCxnSpPr>
              <p:nvPr/>
            </p:nvCxnSpPr>
            <p:spPr>
              <a:xfrm>
                <a:off x="3062552" y="2655736"/>
                <a:ext cx="1" cy="209360"/>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31B67B3-D8C4-4BE2-8EF0-CCB7C4288C78}"/>
                  </a:ext>
                </a:extLst>
              </p:cNvPr>
              <p:cNvCxnSpPr>
                <a:cxnSpLocks/>
              </p:cNvCxnSpPr>
              <p:nvPr/>
            </p:nvCxnSpPr>
            <p:spPr>
              <a:xfrm>
                <a:off x="6968502" y="2646211"/>
                <a:ext cx="0" cy="242430"/>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0C7CEFB-23CA-4676-8B93-0D59CE4D9825}"/>
                  </a:ext>
                </a:extLst>
              </p:cNvPr>
              <p:cNvCxnSpPr>
                <a:cxnSpLocks/>
              </p:cNvCxnSpPr>
              <p:nvPr/>
            </p:nvCxnSpPr>
            <p:spPr>
              <a:xfrm>
                <a:off x="6096000" y="3158586"/>
                <a:ext cx="0" cy="2149357"/>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822DFE9-7FA1-49E1-BB34-F045674B12FC}"/>
                  </a:ext>
                </a:extLst>
              </p:cNvPr>
              <p:cNvCxnSpPr>
                <a:cxnSpLocks/>
              </p:cNvCxnSpPr>
              <p:nvPr/>
            </p:nvCxnSpPr>
            <p:spPr>
              <a:xfrm flipH="1">
                <a:off x="5728461" y="3168143"/>
                <a:ext cx="365086"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BCC78D0F-B427-4181-A12C-5C86E6986941}"/>
                  </a:ext>
                </a:extLst>
              </p:cNvPr>
              <p:cNvCxnSpPr>
                <a:cxnSpLocks/>
                <a:stCxn id="27" idx="3"/>
                <a:endCxn id="28" idx="1"/>
              </p:cNvCxnSpPr>
              <p:nvPr/>
            </p:nvCxnSpPr>
            <p:spPr>
              <a:xfrm flipV="1">
                <a:off x="5895435" y="5308630"/>
                <a:ext cx="379294" cy="5870"/>
              </a:xfrm>
              <a:prstGeom prst="straightConnector1">
                <a:avLst/>
              </a:prstGeom>
              <a:ln w="1905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E204202E-BE43-4EB3-80C5-4F9DFE53E24D}"/>
                  </a:ext>
                </a:extLst>
              </p:cNvPr>
              <p:cNvCxnSpPr>
                <a:cxnSpLocks/>
                <a:stCxn id="25" idx="3"/>
                <a:endCxn id="26" idx="1"/>
              </p:cNvCxnSpPr>
              <p:nvPr/>
            </p:nvCxnSpPr>
            <p:spPr>
              <a:xfrm>
                <a:off x="5909398" y="4216036"/>
                <a:ext cx="373205" cy="1"/>
              </a:xfrm>
              <a:prstGeom prst="straightConnector1">
                <a:avLst/>
              </a:prstGeom>
              <a:ln w="1905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2" name="Connector: Elbow 101">
                <a:extLst>
                  <a:ext uri="{FF2B5EF4-FFF2-40B4-BE49-F238E27FC236}">
                    <a16:creationId xmlns:a16="http://schemas.microsoft.com/office/drawing/2014/main" id="{0DADACD0-A54B-4B1B-880B-7676CAC12894}"/>
                  </a:ext>
                </a:extLst>
              </p:cNvPr>
              <p:cNvCxnSpPr>
                <a:cxnSpLocks/>
                <a:stCxn id="3" idx="2"/>
                <a:endCxn id="11" idx="0"/>
              </p:cNvCxnSpPr>
              <p:nvPr/>
            </p:nvCxnSpPr>
            <p:spPr>
              <a:xfrm rot="5400000">
                <a:off x="3728209" y="2595415"/>
                <a:ext cx="591451" cy="1947714"/>
              </a:xfrm>
              <a:prstGeom prst="bentConnector3">
                <a:avLst>
                  <a:gd name="adj1" fmla="val 79734"/>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nector: Elbow 106">
                <a:extLst>
                  <a:ext uri="{FF2B5EF4-FFF2-40B4-BE49-F238E27FC236}">
                    <a16:creationId xmlns:a16="http://schemas.microsoft.com/office/drawing/2014/main" id="{B3971BDD-8126-4430-A89C-AE6AF8BA9850}"/>
                  </a:ext>
                </a:extLst>
              </p:cNvPr>
              <p:cNvCxnSpPr>
                <a:cxnSpLocks/>
                <a:stCxn id="25" idx="1"/>
              </p:cNvCxnSpPr>
              <p:nvPr/>
            </p:nvCxnSpPr>
            <p:spPr>
              <a:xfrm rot="10800000" flipV="1">
                <a:off x="4059214" y="4216036"/>
                <a:ext cx="187289" cy="1584400"/>
              </a:xfrm>
              <a:prstGeom prst="bentConnector2">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Connector: Elbow 115">
                <a:extLst>
                  <a:ext uri="{FF2B5EF4-FFF2-40B4-BE49-F238E27FC236}">
                    <a16:creationId xmlns:a16="http://schemas.microsoft.com/office/drawing/2014/main" id="{22F6F4D4-9B6D-4856-83FF-A1B1BD1664BF}"/>
                  </a:ext>
                </a:extLst>
              </p:cNvPr>
              <p:cNvCxnSpPr>
                <a:cxnSpLocks/>
              </p:cNvCxnSpPr>
              <p:nvPr/>
            </p:nvCxnSpPr>
            <p:spPr>
              <a:xfrm>
                <a:off x="7758889" y="4265252"/>
                <a:ext cx="224019" cy="1535184"/>
              </a:xfrm>
              <a:prstGeom prst="bentConnector2">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ED7B9A1-AB9C-4B07-8558-74ACEDCF392B}"/>
                  </a:ext>
                </a:extLst>
              </p:cNvPr>
              <p:cNvCxnSpPr>
                <a:cxnSpLocks/>
              </p:cNvCxnSpPr>
              <p:nvPr/>
            </p:nvCxnSpPr>
            <p:spPr>
              <a:xfrm>
                <a:off x="3514932" y="6385487"/>
                <a:ext cx="6969380" cy="0"/>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2D3B282-5248-4F0C-A635-FA14382AF61A}"/>
                  </a:ext>
                </a:extLst>
              </p:cNvPr>
              <p:cNvCxnSpPr>
                <a:cxnSpLocks/>
              </p:cNvCxnSpPr>
              <p:nvPr/>
            </p:nvCxnSpPr>
            <p:spPr>
              <a:xfrm>
                <a:off x="3479457" y="5670852"/>
                <a:ext cx="6978089" cy="0"/>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C1D8E98-5251-4755-973E-66D53470D979}"/>
                  </a:ext>
                </a:extLst>
              </p:cNvPr>
              <p:cNvCxnSpPr>
                <a:cxnSpLocks/>
              </p:cNvCxnSpPr>
              <p:nvPr/>
            </p:nvCxnSpPr>
            <p:spPr>
              <a:xfrm>
                <a:off x="3514932" y="4963175"/>
                <a:ext cx="6969380" cy="0"/>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3CB1285-078E-47FD-8645-F5304F7741EC}"/>
                  </a:ext>
                </a:extLst>
              </p:cNvPr>
              <p:cNvCxnSpPr>
                <a:cxnSpLocks/>
                <a:stCxn id="13" idx="3"/>
                <a:endCxn id="16" idx="1"/>
              </p:cNvCxnSpPr>
              <p:nvPr/>
            </p:nvCxnSpPr>
            <p:spPr>
              <a:xfrm flipV="1">
                <a:off x="6896098" y="1905518"/>
                <a:ext cx="1741073" cy="609"/>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a:extLst>
                  <a:ext uri="{FF2B5EF4-FFF2-40B4-BE49-F238E27FC236}">
                    <a16:creationId xmlns:a16="http://schemas.microsoft.com/office/drawing/2014/main" id="{4709424B-CFAC-4F49-8FFE-134A41DC21C4}"/>
                  </a:ext>
                </a:extLst>
              </p:cNvPr>
              <p:cNvCxnSpPr>
                <a:cxnSpLocks/>
                <a:stCxn id="13" idx="3"/>
                <a:endCxn id="24" idx="1"/>
              </p:cNvCxnSpPr>
              <p:nvPr/>
            </p:nvCxnSpPr>
            <p:spPr>
              <a:xfrm>
                <a:off x="6896098" y="1906127"/>
                <a:ext cx="1740194" cy="3309853"/>
              </a:xfrm>
              <a:prstGeom prst="bentConnector3">
                <a:avLst>
                  <a:gd name="adj1" fmla="val 71358"/>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D52706CC-5878-4D55-AA6C-0BC008EE451A}"/>
                  </a:ext>
                </a:extLst>
              </p:cNvPr>
              <p:cNvCxnSpPr>
                <a:cxnSpLocks/>
              </p:cNvCxnSpPr>
              <p:nvPr/>
            </p:nvCxnSpPr>
            <p:spPr>
              <a:xfrm>
                <a:off x="8274808" y="2336998"/>
                <a:ext cx="361485" cy="1"/>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781CCAAB-151A-46BA-A57C-DA598A0B8430}"/>
                  </a:ext>
                </a:extLst>
              </p:cNvPr>
              <p:cNvCxnSpPr>
                <a:cxnSpLocks/>
              </p:cNvCxnSpPr>
              <p:nvPr/>
            </p:nvCxnSpPr>
            <p:spPr>
              <a:xfrm>
                <a:off x="8274808" y="2657370"/>
                <a:ext cx="361485" cy="1"/>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2F2CD4FD-93C9-46F7-9580-DC94980FE914}"/>
                  </a:ext>
                </a:extLst>
              </p:cNvPr>
              <p:cNvCxnSpPr>
                <a:cxnSpLocks/>
              </p:cNvCxnSpPr>
              <p:nvPr/>
            </p:nvCxnSpPr>
            <p:spPr>
              <a:xfrm>
                <a:off x="8274178" y="2994029"/>
                <a:ext cx="361485" cy="1"/>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68FA6B60-ADCE-4D4E-A10A-EBE7BC13E36B}"/>
                  </a:ext>
                </a:extLst>
              </p:cNvPr>
              <p:cNvCxnSpPr>
                <a:cxnSpLocks/>
              </p:cNvCxnSpPr>
              <p:nvPr/>
            </p:nvCxnSpPr>
            <p:spPr>
              <a:xfrm>
                <a:off x="7827201" y="3379455"/>
                <a:ext cx="809091" cy="0"/>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5B2A01A7-B7F8-46E9-A7F4-54E4F09F759C}"/>
                  </a:ext>
                </a:extLst>
              </p:cNvPr>
              <p:cNvCxnSpPr>
                <a:cxnSpLocks/>
              </p:cNvCxnSpPr>
              <p:nvPr/>
            </p:nvCxnSpPr>
            <p:spPr>
              <a:xfrm>
                <a:off x="8274652" y="1213793"/>
                <a:ext cx="361485" cy="1"/>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0AF430FA-ADE4-48C6-B042-6DAAD0A76B68}"/>
                  </a:ext>
                </a:extLst>
              </p:cNvPr>
              <p:cNvCxnSpPr>
                <a:cxnSpLocks/>
              </p:cNvCxnSpPr>
              <p:nvPr/>
            </p:nvCxnSpPr>
            <p:spPr>
              <a:xfrm>
                <a:off x="8278971" y="1560075"/>
                <a:ext cx="350816" cy="0"/>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0CBB3C59-25AE-432D-B75B-8D37F26ABE7F}"/>
                  </a:ext>
                </a:extLst>
              </p:cNvPr>
              <p:cNvCxnSpPr>
                <a:cxnSpLocks/>
              </p:cNvCxnSpPr>
              <p:nvPr/>
            </p:nvCxnSpPr>
            <p:spPr>
              <a:xfrm flipV="1">
                <a:off x="8279410" y="1212393"/>
                <a:ext cx="0" cy="178163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F89B023-4A6E-4421-A5D1-4114DD7F4FF4}"/>
                  </a:ext>
                </a:extLst>
              </p:cNvPr>
              <p:cNvCxnSpPr>
                <a:cxnSpLocks/>
              </p:cNvCxnSpPr>
              <p:nvPr/>
            </p:nvCxnSpPr>
            <p:spPr>
              <a:xfrm flipV="1">
                <a:off x="8285888" y="3379457"/>
                <a:ext cx="0" cy="1305034"/>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CCD593F4-BCCE-493E-B95E-92D15827399E}"/>
                  </a:ext>
                </a:extLst>
              </p:cNvPr>
              <p:cNvCxnSpPr>
                <a:cxnSpLocks/>
              </p:cNvCxnSpPr>
              <p:nvPr/>
            </p:nvCxnSpPr>
            <p:spPr>
              <a:xfrm>
                <a:off x="8295720" y="3785476"/>
                <a:ext cx="361485" cy="1"/>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0B6CFB43-0566-497B-9326-9B55532F1C7E}"/>
                  </a:ext>
                </a:extLst>
              </p:cNvPr>
              <p:cNvCxnSpPr>
                <a:cxnSpLocks/>
              </p:cNvCxnSpPr>
              <p:nvPr/>
            </p:nvCxnSpPr>
            <p:spPr>
              <a:xfrm>
                <a:off x="8288414" y="4191498"/>
                <a:ext cx="346707" cy="0"/>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11A1EFA2-852C-42B2-8E39-2704868D9359}"/>
                  </a:ext>
                </a:extLst>
              </p:cNvPr>
              <p:cNvCxnSpPr>
                <a:cxnSpLocks/>
              </p:cNvCxnSpPr>
              <p:nvPr/>
            </p:nvCxnSpPr>
            <p:spPr>
              <a:xfrm>
                <a:off x="8288414" y="4686928"/>
                <a:ext cx="361485" cy="1"/>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5" name="TextBox 64">
              <a:extLst>
                <a:ext uri="{FF2B5EF4-FFF2-40B4-BE49-F238E27FC236}">
                  <a16:creationId xmlns:a16="http://schemas.microsoft.com/office/drawing/2014/main" id="{6E2372CC-F98D-4200-99EB-C91FFE938958}"/>
                </a:ext>
              </a:extLst>
            </p:cNvPr>
            <p:cNvSpPr txBox="1"/>
            <p:nvPr/>
          </p:nvSpPr>
          <p:spPr>
            <a:xfrm>
              <a:off x="8532539" y="2014024"/>
              <a:ext cx="1691146" cy="338554"/>
            </a:xfrm>
            <a:prstGeom prst="rect">
              <a:avLst/>
            </a:prstGeom>
            <a:solidFill>
              <a:srgbClr val="7FE8F0"/>
            </a:solidFill>
            <a:ln w="19050">
              <a:solidFill>
                <a:schemeClr val="accent1">
                  <a:lumMod val="50000"/>
                </a:schemeClr>
              </a:solidFill>
            </a:ln>
          </p:spPr>
          <p:txBody>
            <a:bodyPr wrap="square" rtlCol="0">
              <a:spAutoFit/>
            </a:bodyPr>
            <a:lstStyle/>
            <a:p>
              <a:pPr algn="ctr"/>
              <a:r>
                <a:rPr lang="en-US" sz="800" dirty="0">
                  <a:solidFill>
                    <a:schemeClr val="accent1">
                      <a:lumMod val="50000"/>
                    </a:schemeClr>
                  </a:solidFill>
                  <a:latin typeface="Times New Roman" panose="02020603050405020304" pitchFamily="18" charset="0"/>
                  <a:cs typeface="Times New Roman" panose="02020603050405020304" pitchFamily="18" charset="0"/>
                </a:rPr>
                <a:t>Financial control and internal auditing Department</a:t>
              </a:r>
              <a:endParaRPr lang="bg-BG" sz="800" dirty="0">
                <a:solidFill>
                  <a:schemeClr val="accent1">
                    <a:lumMod val="50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033461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fltVal val="0"/>
                                          </p:val>
                                        </p:tav>
                                        <p:tav tm="100000">
                                          <p:val>
                                            <p:strVal val="#ppt_w"/>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48" name="Text Box 16">
            <a:extLst>
              <a:ext uri="{FF2B5EF4-FFF2-40B4-BE49-F238E27FC236}">
                <a16:creationId xmlns:a16="http://schemas.microsoft.com/office/drawing/2014/main" id="{0401A5F0-714B-4FE6-AE38-10F1ECEC123F}"/>
              </a:ext>
            </a:extLst>
          </p:cNvPr>
          <p:cNvSpPr txBox="1">
            <a:spLocks noChangeArrowheads="1"/>
          </p:cNvSpPr>
          <p:nvPr/>
        </p:nvSpPr>
        <p:spPr bwMode="auto">
          <a:xfrm>
            <a:off x="2264875" y="274207"/>
            <a:ext cx="4832350" cy="304800"/>
          </a:xfrm>
          <a:prstGeom prst="rect">
            <a:avLst/>
          </a:prstGeom>
          <a:noFill/>
          <a:ln>
            <a:noFill/>
          </a:ln>
          <a:effectLst/>
        </p:spPr>
        <p:txBody>
          <a:bodyPr lIns="0" tIns="0" rIns="0" bIns="0">
            <a:spAutoFit/>
          </a:bodyPr>
          <a:lstStyle/>
          <a:p>
            <a:pPr algn="r" eaLnBrk="1" hangingPunct="1">
              <a:spcBef>
                <a:spcPct val="50000"/>
              </a:spcBef>
              <a:defRPr/>
            </a:pPr>
            <a:r>
              <a:rPr lang="en-US" altLang="en-US" sz="2000" b="1" dirty="0">
                <a:solidFill>
                  <a:srgbClr val="FFC000"/>
                </a:solidFill>
                <a:latin typeface="Times New Roman" panose="02020603050405020304" pitchFamily="18" charset="0"/>
                <a:cs typeface="Times New Roman" panose="02020603050405020304" pitchFamily="18" charset="0"/>
              </a:rPr>
              <a:t>Divisions activities</a:t>
            </a:r>
            <a:endParaRPr lang="bg-BG" altLang="en-US" sz="2000" b="1" dirty="0">
              <a:solidFill>
                <a:srgbClr val="FFC000"/>
              </a:solidFill>
              <a:latin typeface="Times New Roman" panose="02020603050405020304" pitchFamily="18" charset="0"/>
              <a:cs typeface="Times New Roman" panose="02020603050405020304" pitchFamily="18" charset="0"/>
            </a:endParaRPr>
          </a:p>
        </p:txBody>
      </p:sp>
      <p:pic>
        <p:nvPicPr>
          <p:cNvPr id="351275" name="Picture 43" descr="Picture1">
            <a:extLst>
              <a:ext uri="{FF2B5EF4-FFF2-40B4-BE49-F238E27FC236}">
                <a16:creationId xmlns:a16="http://schemas.microsoft.com/office/drawing/2014/main" id="{15473D9C-7A0B-44D9-BA41-B6A6E9D91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062" y="1781176"/>
            <a:ext cx="34559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76" name="Picture 44" descr="Picture2">
            <a:extLst>
              <a:ext uri="{FF2B5EF4-FFF2-40B4-BE49-F238E27FC236}">
                <a16:creationId xmlns:a16="http://schemas.microsoft.com/office/drawing/2014/main" id="{C9D06145-FA04-4770-A5EB-D457DDAEC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062" y="4741069"/>
            <a:ext cx="33591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77" name="Picture 45" descr="Picture3">
            <a:extLst>
              <a:ext uri="{FF2B5EF4-FFF2-40B4-BE49-F238E27FC236}">
                <a16:creationId xmlns:a16="http://schemas.microsoft.com/office/drawing/2014/main" id="{29F4EB3F-39AE-4C16-A156-6C272BCFB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40" r="664"/>
          <a:stretch>
            <a:fillRect/>
          </a:stretch>
        </p:blipFill>
        <p:spPr bwMode="auto">
          <a:xfrm>
            <a:off x="8132763" y="1781176"/>
            <a:ext cx="25384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78" name="Picture 46" descr="Picture4">
            <a:extLst>
              <a:ext uri="{FF2B5EF4-FFF2-40B4-BE49-F238E27FC236}">
                <a16:creationId xmlns:a16="http://schemas.microsoft.com/office/drawing/2014/main" id="{94BD47C1-1B3D-4B66-8F19-6197311D8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21" t="2425" r="1384" b="1666"/>
          <a:stretch>
            <a:fillRect/>
          </a:stretch>
        </p:blipFill>
        <p:spPr bwMode="auto">
          <a:xfrm>
            <a:off x="7888288" y="4705351"/>
            <a:ext cx="3027362"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79" name="Rectangle 47">
            <a:extLst>
              <a:ext uri="{FF2B5EF4-FFF2-40B4-BE49-F238E27FC236}">
                <a16:creationId xmlns:a16="http://schemas.microsoft.com/office/drawing/2014/main" id="{AA623596-14A3-48D5-B9C3-4EF5BFDF7E2F}"/>
              </a:ext>
            </a:extLst>
          </p:cNvPr>
          <p:cNvSpPr>
            <a:spLocks noChangeArrowheads="1"/>
          </p:cNvSpPr>
          <p:nvPr/>
        </p:nvSpPr>
        <p:spPr bwMode="auto">
          <a:xfrm>
            <a:off x="271103" y="857062"/>
            <a:ext cx="5870755" cy="892552"/>
          </a:xfrm>
          <a:prstGeom prst="rect">
            <a:avLst/>
          </a:prstGeom>
          <a:noFill/>
          <a:ln>
            <a:noFill/>
          </a:ln>
          <a:effectLst/>
        </p:spPr>
        <p:txBody>
          <a:bodyPr wrap="square" anchor="ctr">
            <a:spAutoFit/>
          </a:bodyPr>
          <a:lstStyle/>
          <a:p>
            <a:pPr eaLnBrk="1" hangingPunct="1">
              <a:defRPr/>
            </a:pPr>
            <a:r>
              <a:rPr lang="en-GB" altLang="en-US" b="1" dirty="0">
                <a:solidFill>
                  <a:srgbClr val="FFC000"/>
                </a:solidFill>
                <a:latin typeface="Times New Roman" panose="02020603050405020304" pitchFamily="18" charset="0"/>
                <a:cs typeface="Times New Roman" panose="02020603050405020304" pitchFamily="18" charset="0"/>
              </a:rPr>
              <a:t>Permanent Way and Structures Division </a:t>
            </a:r>
            <a:r>
              <a:rPr lang="en-US" altLang="en-US" sz="1600" dirty="0">
                <a:solidFill>
                  <a:schemeClr val="bg1"/>
                </a:solidFill>
                <a:latin typeface="Times New Roman" panose="02020603050405020304" pitchFamily="18" charset="0"/>
                <a:cs typeface="Times New Roman" panose="02020603050405020304" pitchFamily="18" charset="0"/>
              </a:rPr>
              <a:t>manages the activities of maintenance and repair of the permanent way and structures</a:t>
            </a:r>
            <a:r>
              <a:rPr lang="en-US" altLang="en-US" sz="1500" dirty="0">
                <a:solidFill>
                  <a:schemeClr val="bg1"/>
                </a:solidFill>
              </a:rPr>
              <a:t>.</a:t>
            </a:r>
            <a:endParaRPr lang="bg-BG" altLang="en-US" sz="1500" dirty="0">
              <a:solidFill>
                <a:schemeClr val="bg1"/>
              </a:solidFill>
            </a:endParaRPr>
          </a:p>
        </p:txBody>
      </p:sp>
      <p:sp>
        <p:nvSpPr>
          <p:cNvPr id="351280" name="Rectangle 48">
            <a:extLst>
              <a:ext uri="{FF2B5EF4-FFF2-40B4-BE49-F238E27FC236}">
                <a16:creationId xmlns:a16="http://schemas.microsoft.com/office/drawing/2014/main" id="{8948AD21-509B-496F-8FCA-43AA167B0C3C}"/>
              </a:ext>
            </a:extLst>
          </p:cNvPr>
          <p:cNvSpPr>
            <a:spLocks noChangeArrowheads="1"/>
          </p:cNvSpPr>
          <p:nvPr/>
        </p:nvSpPr>
        <p:spPr bwMode="auto">
          <a:xfrm>
            <a:off x="6343380" y="841862"/>
            <a:ext cx="5572514" cy="892552"/>
          </a:xfrm>
          <a:prstGeom prst="rect">
            <a:avLst/>
          </a:prstGeom>
          <a:noFill/>
          <a:ln>
            <a:noFill/>
          </a:ln>
          <a:effectLst/>
        </p:spPr>
        <p:txBody>
          <a:bodyPr wrap="square" anchor="ctr">
            <a:spAutoFit/>
          </a:bodyPr>
          <a:lstStyle/>
          <a:p>
            <a:pPr algn="just" eaLnBrk="1" hangingPunct="1">
              <a:defRPr/>
            </a:pPr>
            <a:r>
              <a:rPr lang="en-US" b="1" dirty="0">
                <a:solidFill>
                  <a:srgbClr val="FFC000"/>
                </a:solidFill>
                <a:latin typeface="Times New Roman" panose="02020603050405020304" pitchFamily="18" charset="0"/>
                <a:cs typeface="Times New Roman" panose="02020603050405020304" pitchFamily="18" charset="0"/>
              </a:rPr>
              <a:t>Train Traffic and Capacity Management</a:t>
            </a:r>
            <a:r>
              <a:rPr lang="ru-RU" altLang="en-US" b="1" dirty="0">
                <a:solidFill>
                  <a:srgbClr val="FFC000"/>
                </a:solidFill>
                <a:latin typeface="Times New Roman" panose="02020603050405020304" pitchFamily="18" charset="0"/>
                <a:cs typeface="Times New Roman" panose="02020603050405020304" pitchFamily="18" charset="0"/>
              </a:rPr>
              <a:t> </a:t>
            </a:r>
            <a:r>
              <a:rPr lang="en-US" altLang="en-US" b="1" dirty="0">
                <a:solidFill>
                  <a:srgbClr val="FFC000"/>
                </a:solidFill>
                <a:latin typeface="Times New Roman" panose="02020603050405020304" pitchFamily="18" charset="0"/>
                <a:cs typeface="Times New Roman" panose="02020603050405020304" pitchFamily="18" charset="0"/>
              </a:rPr>
              <a:t>Division </a:t>
            </a:r>
            <a:r>
              <a:rPr lang="en-US" altLang="en-US" sz="1600" dirty="0">
                <a:solidFill>
                  <a:schemeClr val="bg1"/>
                </a:solidFill>
                <a:latin typeface="Times New Roman" panose="02020603050405020304" pitchFamily="18" charset="0"/>
                <a:cs typeface="Times New Roman" panose="02020603050405020304" pitchFamily="18" charset="0"/>
              </a:rPr>
              <a:t>performs functions in relation to the use of railway infrastructure by licensed operators</a:t>
            </a:r>
            <a:r>
              <a:rPr lang="ru-RU" altLang="en-US" sz="1600" dirty="0">
                <a:solidFill>
                  <a:schemeClr val="bg1"/>
                </a:solidFill>
                <a:latin typeface="Times New Roman" panose="02020603050405020304" pitchFamily="18" charset="0"/>
                <a:cs typeface="Times New Roman" panose="02020603050405020304" pitchFamily="18" charset="0"/>
              </a:rPr>
              <a:t>.</a:t>
            </a:r>
            <a:endParaRPr lang="bg-BG" altLang="en-US" sz="1500" dirty="0">
              <a:solidFill>
                <a:schemeClr val="bg1"/>
              </a:solidFill>
              <a:latin typeface="Times New Roman" panose="02020603050405020304" pitchFamily="18" charset="0"/>
              <a:cs typeface="Times New Roman" panose="02020603050405020304" pitchFamily="18" charset="0"/>
            </a:endParaRPr>
          </a:p>
        </p:txBody>
      </p:sp>
      <p:sp>
        <p:nvSpPr>
          <p:cNvPr id="351281" name="Rectangle 49">
            <a:extLst>
              <a:ext uri="{FF2B5EF4-FFF2-40B4-BE49-F238E27FC236}">
                <a16:creationId xmlns:a16="http://schemas.microsoft.com/office/drawing/2014/main" id="{BA533268-E622-4B37-A81A-E57C4B29A0D3}"/>
              </a:ext>
            </a:extLst>
          </p:cNvPr>
          <p:cNvSpPr>
            <a:spLocks noChangeArrowheads="1"/>
          </p:cNvSpPr>
          <p:nvPr/>
        </p:nvSpPr>
        <p:spPr bwMode="auto">
          <a:xfrm>
            <a:off x="271103" y="3801859"/>
            <a:ext cx="5408702" cy="615553"/>
          </a:xfrm>
          <a:prstGeom prst="rect">
            <a:avLst/>
          </a:prstGeom>
          <a:noFill/>
          <a:ln>
            <a:noFill/>
          </a:ln>
          <a:effectLst/>
        </p:spPr>
        <p:txBody>
          <a:bodyPr wrap="square" anchor="ctr">
            <a:spAutoFit/>
          </a:bodyPr>
          <a:lstStyle/>
          <a:p>
            <a:pPr eaLnBrk="1" hangingPunct="1">
              <a:defRPr/>
            </a:pPr>
            <a:r>
              <a:rPr lang="en-GB" altLang="en-US" b="1" dirty="0">
                <a:solidFill>
                  <a:srgbClr val="FFC000"/>
                </a:solidFill>
                <a:latin typeface="Times New Roman" panose="02020603050405020304" pitchFamily="18" charset="0"/>
                <a:cs typeface="Times New Roman" panose="02020603050405020304" pitchFamily="18" charset="0"/>
              </a:rPr>
              <a:t>Power Distribution Division </a:t>
            </a:r>
            <a:r>
              <a:rPr lang="en-US" altLang="en-US" sz="1600" dirty="0">
                <a:solidFill>
                  <a:schemeClr val="bg1"/>
                </a:solidFill>
                <a:latin typeface="Times New Roman" panose="02020603050405020304" pitchFamily="18" charset="0"/>
                <a:cs typeface="Times New Roman" panose="02020603050405020304" pitchFamily="18" charset="0"/>
              </a:rPr>
              <a:t>organizes, coordinates and controls the activity of traction electricity distribution.</a:t>
            </a:r>
            <a:endParaRPr lang="bg-BG" altLang="en-US" sz="1600" dirty="0">
              <a:solidFill>
                <a:schemeClr val="bg1"/>
              </a:solidFill>
              <a:latin typeface="Times New Roman" panose="02020603050405020304" pitchFamily="18" charset="0"/>
              <a:cs typeface="Times New Roman" panose="02020603050405020304" pitchFamily="18" charset="0"/>
            </a:endParaRPr>
          </a:p>
        </p:txBody>
      </p:sp>
      <p:sp>
        <p:nvSpPr>
          <p:cNvPr id="351282" name="Rectangle 50">
            <a:extLst>
              <a:ext uri="{FF2B5EF4-FFF2-40B4-BE49-F238E27FC236}">
                <a16:creationId xmlns:a16="http://schemas.microsoft.com/office/drawing/2014/main" id="{9E0E7D8A-A2D8-47FF-8944-06585EACB1D6}"/>
              </a:ext>
            </a:extLst>
          </p:cNvPr>
          <p:cNvSpPr>
            <a:spLocks noChangeArrowheads="1"/>
          </p:cNvSpPr>
          <p:nvPr/>
        </p:nvSpPr>
        <p:spPr bwMode="auto">
          <a:xfrm>
            <a:off x="6512197" y="3733179"/>
            <a:ext cx="5408702" cy="892552"/>
          </a:xfrm>
          <a:prstGeom prst="rect">
            <a:avLst/>
          </a:prstGeom>
          <a:noFill/>
          <a:ln>
            <a:noFill/>
          </a:ln>
          <a:effectLst/>
        </p:spPr>
        <p:txBody>
          <a:bodyPr wrap="square" anchor="ctr">
            <a:spAutoFit/>
          </a:bodyPr>
          <a:lstStyle/>
          <a:p>
            <a:pPr algn="just" eaLnBrk="1" hangingPunct="1">
              <a:defRPr/>
            </a:pPr>
            <a:r>
              <a:rPr lang="en-US" altLang="en-US" b="1" dirty="0">
                <a:solidFill>
                  <a:srgbClr val="FFC000"/>
                </a:solidFill>
                <a:latin typeface="Times New Roman" panose="02020603050405020304" pitchFamily="18" charset="0"/>
                <a:cs typeface="Times New Roman" panose="02020603050405020304" pitchFamily="18" charset="0"/>
              </a:rPr>
              <a:t>S&amp;T Division </a:t>
            </a:r>
            <a:r>
              <a:rPr lang="en-US" altLang="en-US" sz="1600" dirty="0">
                <a:solidFill>
                  <a:schemeClr val="bg1"/>
                </a:solidFill>
                <a:latin typeface="Times New Roman" panose="02020603050405020304" pitchFamily="18" charset="0"/>
                <a:cs typeface="Times New Roman" panose="02020603050405020304" pitchFamily="18" charset="0"/>
              </a:rPr>
              <a:t>ensure the management and safety of train movements in accordance with national and European requirements.</a:t>
            </a:r>
            <a:endParaRPr lang="bg-BG" altLang="en-US" sz="1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1248"/>
                                        </p:tgtEl>
                                        <p:attrNameLst>
                                          <p:attrName>style.visibility</p:attrName>
                                        </p:attrNameLst>
                                      </p:cBhvr>
                                      <p:to>
                                        <p:strVal val="visible"/>
                                      </p:to>
                                    </p:set>
                                    <p:anim calcmode="lin" valueType="num">
                                      <p:cBhvr>
                                        <p:cTn id="7" dur="1000" fill="hold"/>
                                        <p:tgtEl>
                                          <p:spTgt spid="351248"/>
                                        </p:tgtEl>
                                        <p:attrNameLst>
                                          <p:attrName>ppt_w</p:attrName>
                                        </p:attrNameLst>
                                      </p:cBhvr>
                                      <p:tavLst>
                                        <p:tav tm="0">
                                          <p:val>
                                            <p:fltVal val="0"/>
                                          </p:val>
                                        </p:tav>
                                        <p:tav tm="100000">
                                          <p:val>
                                            <p:strVal val="#ppt_w"/>
                                          </p:val>
                                        </p:tav>
                                      </p:tavLst>
                                    </p:anim>
                                    <p:anim calcmode="lin" valueType="num">
                                      <p:cBhvr>
                                        <p:cTn id="8" dur="1000" fill="hold"/>
                                        <p:tgtEl>
                                          <p:spTgt spid="351248"/>
                                        </p:tgtEl>
                                        <p:attrNameLst>
                                          <p:attrName>ppt_h</p:attrName>
                                        </p:attrNameLst>
                                      </p:cBhvr>
                                      <p:tavLst>
                                        <p:tav tm="0">
                                          <p:val>
                                            <p:fltVal val="0"/>
                                          </p:val>
                                        </p:tav>
                                        <p:tav tm="100000">
                                          <p:val>
                                            <p:strVal val="#ppt_h"/>
                                          </p:val>
                                        </p:tav>
                                      </p:tavLst>
                                    </p:anim>
                                    <p:anim calcmode="lin" valueType="num">
                                      <p:cBhvr>
                                        <p:cTn id="9" dur="1000" fill="hold"/>
                                        <p:tgtEl>
                                          <p:spTgt spid="351248"/>
                                        </p:tgtEl>
                                        <p:attrNameLst>
                                          <p:attrName>ppt_x</p:attrName>
                                        </p:attrNameLst>
                                      </p:cBhvr>
                                      <p:tavLst>
                                        <p:tav tm="0">
                                          <p:val>
                                            <p:fltVal val="0.5"/>
                                          </p:val>
                                        </p:tav>
                                        <p:tav tm="100000">
                                          <p:val>
                                            <p:strVal val="#ppt_x"/>
                                          </p:val>
                                        </p:tav>
                                      </p:tavLst>
                                    </p:anim>
                                    <p:anim calcmode="lin" valueType="num">
                                      <p:cBhvr>
                                        <p:cTn id="10" dur="1000" fill="hold"/>
                                        <p:tgtEl>
                                          <p:spTgt spid="35124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51279"/>
                                        </p:tgtEl>
                                        <p:attrNameLst>
                                          <p:attrName>style.visibility</p:attrName>
                                        </p:attrNameLst>
                                      </p:cBhvr>
                                      <p:to>
                                        <p:strVal val="visible"/>
                                      </p:to>
                                    </p:set>
                                    <p:animEffect transition="in" filter="wipe(left)">
                                      <p:cBhvr>
                                        <p:cTn id="14" dur="1000"/>
                                        <p:tgtEl>
                                          <p:spTgt spid="35127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51280"/>
                                        </p:tgtEl>
                                        <p:attrNameLst>
                                          <p:attrName>style.visibility</p:attrName>
                                        </p:attrNameLst>
                                      </p:cBhvr>
                                      <p:to>
                                        <p:strVal val="visible"/>
                                      </p:to>
                                    </p:set>
                                    <p:animEffect transition="in" filter="wipe(left)">
                                      <p:cBhvr>
                                        <p:cTn id="17" dur="1000"/>
                                        <p:tgtEl>
                                          <p:spTgt spid="35128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51281"/>
                                        </p:tgtEl>
                                        <p:attrNameLst>
                                          <p:attrName>style.visibility</p:attrName>
                                        </p:attrNameLst>
                                      </p:cBhvr>
                                      <p:to>
                                        <p:strVal val="visible"/>
                                      </p:to>
                                    </p:set>
                                    <p:animEffect transition="in" filter="wipe(left)">
                                      <p:cBhvr>
                                        <p:cTn id="20" dur="1000"/>
                                        <p:tgtEl>
                                          <p:spTgt spid="35128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51282"/>
                                        </p:tgtEl>
                                        <p:attrNameLst>
                                          <p:attrName>style.visibility</p:attrName>
                                        </p:attrNameLst>
                                      </p:cBhvr>
                                      <p:to>
                                        <p:strVal val="visible"/>
                                      </p:to>
                                    </p:set>
                                    <p:animEffect transition="in" filter="wipe(left)">
                                      <p:cBhvr>
                                        <p:cTn id="23" dur="1000"/>
                                        <p:tgtEl>
                                          <p:spTgt spid="351282"/>
                                        </p:tgtEl>
                                      </p:cBhvr>
                                    </p:animEffect>
                                  </p:childTnLst>
                                </p:cTn>
                              </p:par>
                            </p:childTnLst>
                          </p:cTn>
                        </p:par>
                        <p:par>
                          <p:cTn id="24" fill="hold" nodeType="afterGroup">
                            <p:stCondLst>
                              <p:cond delay="2000"/>
                            </p:stCondLst>
                            <p:childTnLst>
                              <p:par>
                                <p:cTn id="25" presetID="4" presetClass="entr" presetSubtype="16" fill="hold" nodeType="afterEffect">
                                  <p:stCondLst>
                                    <p:cond delay="0"/>
                                  </p:stCondLst>
                                  <p:childTnLst>
                                    <p:set>
                                      <p:cBhvr>
                                        <p:cTn id="26" dur="1" fill="hold">
                                          <p:stCondLst>
                                            <p:cond delay="0"/>
                                          </p:stCondLst>
                                        </p:cTn>
                                        <p:tgtEl>
                                          <p:spTgt spid="351275"/>
                                        </p:tgtEl>
                                        <p:attrNameLst>
                                          <p:attrName>style.visibility</p:attrName>
                                        </p:attrNameLst>
                                      </p:cBhvr>
                                      <p:to>
                                        <p:strVal val="visible"/>
                                      </p:to>
                                    </p:set>
                                    <p:animEffect transition="in" filter="box(in)">
                                      <p:cBhvr>
                                        <p:cTn id="27" dur="1000"/>
                                        <p:tgtEl>
                                          <p:spTgt spid="351275"/>
                                        </p:tgtEl>
                                      </p:cBhvr>
                                    </p:animEffect>
                                  </p:childTnLst>
                                </p:cTn>
                              </p:par>
                              <p:par>
                                <p:cTn id="28" presetID="4" presetClass="entr" presetSubtype="16" fill="hold" nodeType="withEffect">
                                  <p:stCondLst>
                                    <p:cond delay="0"/>
                                  </p:stCondLst>
                                  <p:childTnLst>
                                    <p:set>
                                      <p:cBhvr>
                                        <p:cTn id="29" dur="1" fill="hold">
                                          <p:stCondLst>
                                            <p:cond delay="0"/>
                                          </p:stCondLst>
                                        </p:cTn>
                                        <p:tgtEl>
                                          <p:spTgt spid="351277"/>
                                        </p:tgtEl>
                                        <p:attrNameLst>
                                          <p:attrName>style.visibility</p:attrName>
                                        </p:attrNameLst>
                                      </p:cBhvr>
                                      <p:to>
                                        <p:strVal val="visible"/>
                                      </p:to>
                                    </p:set>
                                    <p:animEffect transition="in" filter="box(in)">
                                      <p:cBhvr>
                                        <p:cTn id="30" dur="1000"/>
                                        <p:tgtEl>
                                          <p:spTgt spid="351277"/>
                                        </p:tgtEl>
                                      </p:cBhvr>
                                    </p:animEffect>
                                  </p:childTnLst>
                                </p:cTn>
                              </p:par>
                              <p:par>
                                <p:cTn id="31" presetID="4" presetClass="entr" presetSubtype="16" fill="hold" nodeType="withEffect">
                                  <p:stCondLst>
                                    <p:cond delay="0"/>
                                  </p:stCondLst>
                                  <p:childTnLst>
                                    <p:set>
                                      <p:cBhvr>
                                        <p:cTn id="32" dur="1" fill="hold">
                                          <p:stCondLst>
                                            <p:cond delay="0"/>
                                          </p:stCondLst>
                                        </p:cTn>
                                        <p:tgtEl>
                                          <p:spTgt spid="351276"/>
                                        </p:tgtEl>
                                        <p:attrNameLst>
                                          <p:attrName>style.visibility</p:attrName>
                                        </p:attrNameLst>
                                      </p:cBhvr>
                                      <p:to>
                                        <p:strVal val="visible"/>
                                      </p:to>
                                    </p:set>
                                    <p:animEffect transition="in" filter="box(in)">
                                      <p:cBhvr>
                                        <p:cTn id="33" dur="1000"/>
                                        <p:tgtEl>
                                          <p:spTgt spid="351276"/>
                                        </p:tgtEl>
                                      </p:cBhvr>
                                    </p:animEffect>
                                  </p:childTnLst>
                                </p:cTn>
                              </p:par>
                              <p:par>
                                <p:cTn id="34" presetID="4" presetClass="entr" presetSubtype="16" fill="hold" nodeType="withEffect">
                                  <p:stCondLst>
                                    <p:cond delay="0"/>
                                  </p:stCondLst>
                                  <p:childTnLst>
                                    <p:set>
                                      <p:cBhvr>
                                        <p:cTn id="35" dur="1" fill="hold">
                                          <p:stCondLst>
                                            <p:cond delay="0"/>
                                          </p:stCondLst>
                                        </p:cTn>
                                        <p:tgtEl>
                                          <p:spTgt spid="351278"/>
                                        </p:tgtEl>
                                        <p:attrNameLst>
                                          <p:attrName>style.visibility</p:attrName>
                                        </p:attrNameLst>
                                      </p:cBhvr>
                                      <p:to>
                                        <p:strVal val="visible"/>
                                      </p:to>
                                    </p:set>
                                    <p:animEffect transition="in" filter="box(in)">
                                      <p:cBhvr>
                                        <p:cTn id="36" dur="1000"/>
                                        <p:tgtEl>
                                          <p:spTgt spid="35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48" grpId="0"/>
      <p:bldP spid="351279" grpId="0"/>
      <p:bldP spid="351280" grpId="0"/>
      <p:bldP spid="351281" grpId="0"/>
      <p:bldP spid="35128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49" name="Picture 25" descr="IMAG0031">
            <a:extLst>
              <a:ext uri="{FF2B5EF4-FFF2-40B4-BE49-F238E27FC236}">
                <a16:creationId xmlns:a16="http://schemas.microsoft.com/office/drawing/2014/main" id="{15585097-365C-45D7-8D59-CE9112AFBD82}"/>
              </a:ext>
            </a:extLst>
          </p:cNvPr>
          <p:cNvPicPr>
            <a:picLocks noChangeAspect="1" noChangeArrowheads="1"/>
          </p:cNvPicPr>
          <p:nvPr/>
        </p:nvPicPr>
        <p:blipFill>
          <a:blip r:embed="rId2"/>
          <a:srcRect l="33923" t="16089" r="22125" b="1534"/>
          <a:stretch>
            <a:fillRect/>
          </a:stretch>
        </p:blipFill>
        <p:spPr bwMode="auto">
          <a:xfrm>
            <a:off x="8245477" y="2567101"/>
            <a:ext cx="3640137" cy="4086225"/>
          </a:xfrm>
          <a:prstGeom prst="rect">
            <a:avLst/>
          </a:prstGeom>
          <a:ln>
            <a:noFill/>
          </a:ln>
          <a:effectLst>
            <a:outerShdw blurRad="190500" algn="tl" rotWithShape="0">
              <a:srgbClr val="000000">
                <a:alpha val="70000"/>
              </a:srgbClr>
            </a:outerShdw>
          </a:effectLst>
        </p:spPr>
      </p:pic>
      <p:pic>
        <p:nvPicPr>
          <p:cNvPr id="359450" name="Picture 26" descr="IMG_0584_1">
            <a:extLst>
              <a:ext uri="{FF2B5EF4-FFF2-40B4-BE49-F238E27FC236}">
                <a16:creationId xmlns:a16="http://schemas.microsoft.com/office/drawing/2014/main" id="{B5DD2392-2488-477C-99C9-05DD49903BC4}"/>
              </a:ext>
            </a:extLst>
          </p:cNvPr>
          <p:cNvPicPr>
            <a:picLocks noChangeAspect="1" noChangeArrowheads="1"/>
          </p:cNvPicPr>
          <p:nvPr/>
        </p:nvPicPr>
        <p:blipFill>
          <a:blip r:embed="rId3"/>
          <a:srcRect/>
          <a:stretch>
            <a:fillRect/>
          </a:stretch>
        </p:blipFill>
        <p:spPr bwMode="auto">
          <a:xfrm>
            <a:off x="3462789" y="3765664"/>
            <a:ext cx="3847057" cy="2887662"/>
          </a:xfrm>
          <a:prstGeom prst="rect">
            <a:avLst/>
          </a:prstGeom>
          <a:ln>
            <a:noFill/>
          </a:ln>
          <a:effectLst>
            <a:outerShdw blurRad="190500" algn="tl" rotWithShape="0">
              <a:srgbClr val="000000">
                <a:alpha val="70000"/>
              </a:srgbClr>
            </a:outerShdw>
          </a:effectLst>
        </p:spPr>
      </p:pic>
      <p:pic>
        <p:nvPicPr>
          <p:cNvPr id="359451" name="Picture 27" descr="Picture7">
            <a:extLst>
              <a:ext uri="{FF2B5EF4-FFF2-40B4-BE49-F238E27FC236}">
                <a16:creationId xmlns:a16="http://schemas.microsoft.com/office/drawing/2014/main" id="{DA76B3F7-7A7D-4E8E-AFA3-178AB067D8CE}"/>
              </a:ext>
            </a:extLst>
          </p:cNvPr>
          <p:cNvPicPr>
            <a:picLocks noChangeAspect="1" noChangeArrowheads="1"/>
          </p:cNvPicPr>
          <p:nvPr/>
        </p:nvPicPr>
        <p:blipFill rotWithShape="1">
          <a:blip r:embed="rId4"/>
          <a:srcRect l="4707" t="656" b="1"/>
          <a:stretch/>
        </p:blipFill>
        <p:spPr bwMode="auto">
          <a:xfrm>
            <a:off x="5888589" y="1210637"/>
            <a:ext cx="3467344" cy="2712927"/>
          </a:xfrm>
          <a:prstGeom prst="rect">
            <a:avLst/>
          </a:prstGeom>
          <a:ln>
            <a:noFill/>
          </a:ln>
          <a:effectLst>
            <a:outerShdw blurRad="190500" algn="tl" rotWithShape="0">
              <a:srgbClr val="000000">
                <a:alpha val="70000"/>
              </a:srgbClr>
            </a:outerShdw>
          </a:effectLst>
        </p:spPr>
      </p:pic>
      <p:sp>
        <p:nvSpPr>
          <p:cNvPr id="359453" name="Text Box 29">
            <a:extLst>
              <a:ext uri="{FF2B5EF4-FFF2-40B4-BE49-F238E27FC236}">
                <a16:creationId xmlns:a16="http://schemas.microsoft.com/office/drawing/2014/main" id="{FB5FE38D-5A57-4F3D-97E7-C4F84913E654}"/>
              </a:ext>
            </a:extLst>
          </p:cNvPr>
          <p:cNvSpPr txBox="1">
            <a:spLocks noChangeArrowheads="1"/>
          </p:cNvSpPr>
          <p:nvPr/>
        </p:nvSpPr>
        <p:spPr bwMode="auto">
          <a:xfrm>
            <a:off x="231384" y="1124912"/>
            <a:ext cx="5403850" cy="358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5000"/>
              </a:spcBef>
              <a:buFont typeface="Wingdings" panose="05000000000000000000" pitchFamily="2" charset="2"/>
              <a:buChar char="Ø"/>
            </a:pPr>
            <a:r>
              <a:rPr lang="bg-BG"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natural subgrade </a:t>
            </a:r>
            <a:r>
              <a:rPr lang="ru-RU" altLang="en-US" sz="2000" dirty="0">
                <a:solidFill>
                  <a:schemeClr val="bg1"/>
                </a:solidFill>
                <a:latin typeface="Times New Roman" panose="02020603050405020304" pitchFamily="18" charset="0"/>
                <a:cs typeface="Times New Roman" panose="02020603050405020304" pitchFamily="18" charset="0"/>
              </a:rPr>
              <a:t>(</a:t>
            </a:r>
            <a:r>
              <a:rPr lang="en-US" altLang="en-US" sz="2000" dirty="0">
                <a:solidFill>
                  <a:schemeClr val="bg1"/>
                </a:solidFill>
                <a:latin typeface="Times New Roman" panose="02020603050405020304" pitchFamily="18" charset="0"/>
                <a:cs typeface="Times New Roman" panose="02020603050405020304" pitchFamily="18" charset="0"/>
              </a:rPr>
              <a:t>in excavation</a:t>
            </a: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or</a:t>
            </a:r>
            <a:r>
              <a:rPr lang="ru-RU" altLang="en-US" sz="2000" dirty="0">
                <a:solidFill>
                  <a:schemeClr val="bg1"/>
                </a:solidFill>
                <a:latin typeface="Times New Roman" panose="02020603050405020304" pitchFamily="18" charset="0"/>
                <a:cs typeface="Times New Roman" panose="02020603050405020304" pitchFamily="18" charset="0"/>
              </a:rPr>
              <a:t> </a:t>
            </a:r>
            <a:r>
              <a:rPr lang="en-GB" altLang="en-US" sz="2000" dirty="0">
                <a:solidFill>
                  <a:schemeClr val="bg1"/>
                </a:solidFill>
                <a:latin typeface="Times New Roman" panose="02020603050405020304" pitchFamily="18" charset="0"/>
                <a:cs typeface="Times New Roman" panose="02020603050405020304" pitchFamily="18" charset="0"/>
              </a:rPr>
              <a:t>embankment</a:t>
            </a: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protective layer</a:t>
            </a:r>
            <a:r>
              <a:rPr lang="ru-RU" altLang="en-US" sz="2000" dirty="0">
                <a:solidFill>
                  <a:schemeClr val="bg1"/>
                </a:solidFill>
                <a:latin typeface="Times New Roman" panose="02020603050405020304" pitchFamily="18" charset="0"/>
                <a:cs typeface="Times New Roman" panose="02020603050405020304" pitchFamily="18" charset="0"/>
              </a:rPr>
              <a:t>, </a:t>
            </a:r>
            <a:r>
              <a:rPr lang="en-GB" altLang="en-US" sz="2000" dirty="0">
                <a:solidFill>
                  <a:schemeClr val="bg1"/>
                </a:solidFill>
                <a:latin typeface="Times New Roman" panose="02020603050405020304" pitchFamily="18" charset="0"/>
                <a:cs typeface="Times New Roman" panose="02020603050405020304" pitchFamily="18" charset="0"/>
              </a:rPr>
              <a:t>drainage facilities</a:t>
            </a:r>
            <a:r>
              <a:rPr lang="ru-RU" altLang="en-US" sz="2000" dirty="0">
                <a:solidFill>
                  <a:schemeClr val="bg1"/>
                </a:solidFill>
                <a:latin typeface="Times New Roman" panose="02020603050405020304" pitchFamily="18" charset="0"/>
                <a:cs typeface="Times New Roman" panose="02020603050405020304" pitchFamily="18" charset="0"/>
              </a:rPr>
              <a:t>)</a:t>
            </a:r>
            <a:endParaRPr lang="bg-BG"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bg-BG"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substructure facilities </a:t>
            </a:r>
            <a:r>
              <a:rPr lang="ru-RU" altLang="en-US" sz="2000" dirty="0">
                <a:solidFill>
                  <a:schemeClr val="bg1"/>
                </a:solidFill>
                <a:latin typeface="Times New Roman" panose="02020603050405020304" pitchFamily="18" charset="0"/>
                <a:cs typeface="Times New Roman" panose="02020603050405020304" pitchFamily="18" charset="0"/>
              </a:rPr>
              <a:t>(</a:t>
            </a:r>
            <a:r>
              <a:rPr lang="en-US" altLang="en-US" sz="2000" dirty="0">
                <a:solidFill>
                  <a:schemeClr val="bg1"/>
                </a:solidFill>
                <a:latin typeface="Times New Roman" panose="02020603050405020304" pitchFamily="18" charset="0"/>
                <a:cs typeface="Times New Roman" panose="02020603050405020304" pitchFamily="18" charset="0"/>
              </a:rPr>
              <a:t>bridges</a:t>
            </a: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culverts</a:t>
            </a: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tunnels</a:t>
            </a: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protection and retaining walls</a:t>
            </a:r>
            <a:r>
              <a:rPr lang="ru-RU" altLang="en-US" sz="2000" dirty="0">
                <a:solidFill>
                  <a:schemeClr val="bg1"/>
                </a:solidFill>
                <a:latin typeface="Times New Roman" panose="02020603050405020304" pitchFamily="18" charset="0"/>
                <a:cs typeface="Times New Roman" panose="02020603050405020304" pitchFamily="18" charset="0"/>
              </a:rPr>
              <a:t>)</a:t>
            </a: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rails</a:t>
            </a: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rail connections and fastenings</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sleepers</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ballast bed</a:t>
            </a: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monolithic base</a:t>
            </a:r>
            <a:endParaRPr lang="ru-RU"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ru-RU"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a:solidFill>
                  <a:schemeClr val="bg1"/>
                </a:solidFill>
                <a:latin typeface="Times New Roman" panose="02020603050405020304" pitchFamily="18" charset="0"/>
                <a:cs typeface="Times New Roman" panose="02020603050405020304" pitchFamily="18" charset="0"/>
              </a:rPr>
              <a:t>elements of the super</a:t>
            </a:r>
            <a:endParaRPr lang="bg-BG" altLang="en-US" sz="2000" dirty="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5000"/>
              </a:spcBef>
              <a:buFont typeface="Wingdings" panose="05000000000000000000" pitchFamily="2" charset="2"/>
              <a:buChar char="Ø"/>
            </a:pPr>
            <a:r>
              <a:rPr lang="en-US" altLang="en-US" sz="2000" dirty="0">
                <a:solidFill>
                  <a:schemeClr val="bg1"/>
                </a:solidFill>
                <a:latin typeface="Times New Roman" panose="02020603050405020304" pitchFamily="18" charset="0"/>
                <a:cs typeface="Times New Roman" panose="02020603050405020304" pitchFamily="18" charset="0"/>
              </a:rPr>
              <a:t>structure</a:t>
            </a:r>
            <a:r>
              <a:rPr lang="bg-BG" altLang="en-US" sz="2000" dirty="0">
                <a:solidFill>
                  <a:schemeClr val="bg1"/>
                </a:solidFill>
                <a:latin typeface="Times New Roman" panose="02020603050405020304" pitchFamily="18" charset="0"/>
                <a:cs typeface="Times New Roman" panose="02020603050405020304" pitchFamily="18" charset="0"/>
              </a:rPr>
              <a:t> </a:t>
            </a:r>
            <a:r>
              <a:rPr lang="ru-RU" altLang="en-US" sz="2000" dirty="0">
                <a:solidFill>
                  <a:schemeClr val="bg1"/>
                </a:solidFill>
                <a:latin typeface="Times New Roman" panose="02020603050405020304" pitchFamily="18" charset="0"/>
                <a:cs typeface="Times New Roman" panose="02020603050405020304" pitchFamily="18" charset="0"/>
              </a:rPr>
              <a:t>(</a:t>
            </a:r>
            <a:r>
              <a:rPr lang="en-US" altLang="en-US" sz="2000" dirty="0">
                <a:solidFill>
                  <a:schemeClr val="bg1"/>
                </a:solidFill>
                <a:latin typeface="Times New Roman" panose="02020603050405020304" pitchFamily="18" charset="0"/>
                <a:cs typeface="Times New Roman" panose="02020603050405020304" pitchFamily="18" charset="0"/>
              </a:rPr>
              <a:t>turnouts and</a:t>
            </a:r>
          </a:p>
          <a:p>
            <a:pPr marL="342900" indent="-342900" eaLnBrk="1" hangingPunct="1">
              <a:spcBef>
                <a:spcPct val="5000"/>
              </a:spcBef>
              <a:buFont typeface="Wingdings" panose="05000000000000000000" pitchFamily="2" charset="2"/>
              <a:buChar char="Ø"/>
            </a:pPr>
            <a:r>
              <a:rPr lang="en-US" altLang="en-US" sz="2000" dirty="0">
                <a:solidFill>
                  <a:schemeClr val="bg1"/>
                </a:solidFill>
                <a:latin typeface="Times New Roman" panose="02020603050405020304" pitchFamily="18" charset="0"/>
                <a:cs typeface="Times New Roman" panose="02020603050405020304" pitchFamily="18" charset="0"/>
              </a:rPr>
              <a:t> track connections</a:t>
            </a:r>
            <a:r>
              <a:rPr lang="ru-RU" altLang="en-US" sz="2000" dirty="0">
                <a:solidFill>
                  <a:schemeClr val="bg1"/>
                </a:solidFill>
                <a:latin typeface="Times New Roman" panose="02020603050405020304" pitchFamily="18" charset="0"/>
                <a:cs typeface="Times New Roman" panose="02020603050405020304" pitchFamily="18" charset="0"/>
              </a:rPr>
              <a:t>)</a:t>
            </a:r>
            <a:endParaRPr lang="bg-BG" altLang="en-US" sz="2000" dirty="0">
              <a:solidFill>
                <a:schemeClr val="bg1"/>
              </a:solidFill>
              <a:latin typeface="Times New Roman" panose="02020603050405020304" pitchFamily="18" charset="0"/>
              <a:cs typeface="Times New Roman" panose="02020603050405020304" pitchFamily="18" charset="0"/>
            </a:endParaRPr>
          </a:p>
        </p:txBody>
      </p:sp>
      <p:sp>
        <p:nvSpPr>
          <p:cNvPr id="359454" name="Text Box 30">
            <a:extLst>
              <a:ext uri="{FF2B5EF4-FFF2-40B4-BE49-F238E27FC236}">
                <a16:creationId xmlns:a16="http://schemas.microsoft.com/office/drawing/2014/main" id="{C370DC26-0FB7-4765-A4B5-715D4EA29232}"/>
              </a:ext>
            </a:extLst>
          </p:cNvPr>
          <p:cNvSpPr txBox="1">
            <a:spLocks noChangeArrowheads="1"/>
          </p:cNvSpPr>
          <p:nvPr/>
        </p:nvSpPr>
        <p:spPr bwMode="auto">
          <a:xfrm>
            <a:off x="2133600" y="204674"/>
            <a:ext cx="7924799" cy="771750"/>
          </a:xfrm>
          <a:prstGeom prst="rect">
            <a:avLst/>
          </a:prstGeom>
          <a:noFill/>
          <a:ln>
            <a:noFill/>
          </a:ln>
          <a:effectLst/>
        </p:spPr>
        <p:txBody>
          <a:bodyPr wrap="square">
            <a:spAutoFit/>
          </a:bodyPr>
          <a:lstStyle/>
          <a:p>
            <a:pPr algn="ctr" eaLnBrk="1" hangingPunct="1">
              <a:lnSpc>
                <a:spcPct val="105000"/>
              </a:lnSpc>
              <a:spcBef>
                <a:spcPct val="15000"/>
              </a:spcBef>
              <a:buFont typeface="Wingdings" panose="05000000000000000000" pitchFamily="2" charset="2"/>
              <a:buNone/>
              <a:defRPr/>
            </a:pPr>
            <a:r>
              <a:rPr lang="en-US" altLang="en-US" sz="2000" b="1" dirty="0">
                <a:solidFill>
                  <a:srgbClr val="FFC000"/>
                </a:solidFill>
                <a:latin typeface="Times New Roman" panose="02020603050405020304" pitchFamily="18" charset="0"/>
                <a:cs typeface="Times New Roman" panose="02020603050405020304" pitchFamily="18" charset="0"/>
              </a:rPr>
              <a:t>Activities within the competence of </a:t>
            </a:r>
          </a:p>
          <a:p>
            <a:pPr algn="ctr" eaLnBrk="1" hangingPunct="1">
              <a:lnSpc>
                <a:spcPct val="105000"/>
              </a:lnSpc>
              <a:spcBef>
                <a:spcPct val="15000"/>
              </a:spcBef>
              <a:buFont typeface="Wingdings" panose="05000000000000000000" pitchFamily="2" charset="2"/>
              <a:buNone/>
              <a:defRPr/>
            </a:pPr>
            <a:r>
              <a:rPr lang="en-US" altLang="en-US" sz="2000" b="1" dirty="0">
                <a:solidFill>
                  <a:srgbClr val="FFC000"/>
                </a:solidFill>
                <a:latin typeface="Times New Roman" panose="02020603050405020304" pitchFamily="18" charset="0"/>
                <a:cs typeface="Times New Roman" panose="02020603050405020304" pitchFamily="18" charset="0"/>
              </a:rPr>
              <a:t> “</a:t>
            </a:r>
            <a:r>
              <a:rPr lang="en-US" altLang="bg-BG" sz="2000" b="1" dirty="0">
                <a:solidFill>
                  <a:srgbClr val="FFC000"/>
                </a:solidFill>
                <a:latin typeface="Times New Roman" panose="02020603050405020304" pitchFamily="18" charset="0"/>
                <a:cs typeface="Times New Roman" panose="02020603050405020304" pitchFamily="18" charset="0"/>
              </a:rPr>
              <a:t>Permanent Way and Structures </a:t>
            </a:r>
            <a:r>
              <a:rPr lang="en-US" altLang="en-US" sz="2000" b="1" dirty="0">
                <a:solidFill>
                  <a:srgbClr val="FFC000"/>
                </a:solidFill>
                <a:latin typeface="Times New Roman" panose="02020603050405020304" pitchFamily="18" charset="0"/>
                <a:cs typeface="Times New Roman" panose="02020603050405020304" pitchFamily="18" charset="0"/>
              </a:rPr>
              <a:t>division” </a:t>
            </a:r>
            <a:endParaRPr lang="bg-BG" altLang="en-US" sz="2000" b="1" dirty="0">
              <a:solidFill>
                <a:srgbClr val="FFC000"/>
              </a:solidFill>
              <a:latin typeface="Times New Roman" panose="02020603050405020304" pitchFamily="18" charset="0"/>
              <a:cs typeface="Times New Roman" panose="02020603050405020304" pitchFamily="18" charset="0"/>
            </a:endParaRPr>
          </a:p>
        </p:txBody>
      </p:sp>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59454">
                                            <p:txEl>
                                              <p:pRg st="0" end="0"/>
                                            </p:txEl>
                                          </p:spTgt>
                                        </p:tgtEl>
                                        <p:attrNameLst>
                                          <p:attrName>style.visibility</p:attrName>
                                        </p:attrNameLst>
                                      </p:cBhvr>
                                      <p:to>
                                        <p:strVal val="visible"/>
                                      </p:to>
                                    </p:set>
                                    <p:animEffect transition="in" filter="fade">
                                      <p:cBhvr>
                                        <p:cTn id="7" dur="1000"/>
                                        <p:tgtEl>
                                          <p:spTgt spid="359454">
                                            <p:txEl>
                                              <p:pRg st="0" end="0"/>
                                            </p:txEl>
                                          </p:spTgt>
                                        </p:tgtEl>
                                      </p:cBhvr>
                                    </p:animEffect>
                                    <p:anim calcmode="lin" valueType="num">
                                      <p:cBhvr>
                                        <p:cTn id="8" dur="1000" fill="hold"/>
                                        <p:tgtEl>
                                          <p:spTgt spid="35945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5945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9454">
                                            <p:txEl>
                                              <p:pRg st="0" end="0"/>
                                            </p:txEl>
                                          </p:spTgt>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359454">
                                            <p:txEl>
                                              <p:pRg st="1" end="1"/>
                                            </p:txEl>
                                          </p:spTgt>
                                        </p:tgtEl>
                                        <p:attrNameLst>
                                          <p:attrName>style.visibility</p:attrName>
                                        </p:attrNameLst>
                                      </p:cBhvr>
                                      <p:to>
                                        <p:strVal val="visible"/>
                                      </p:to>
                                    </p:set>
                                    <p:animEffect transition="in" filter="fade">
                                      <p:cBhvr>
                                        <p:cTn id="14" dur="1000"/>
                                        <p:tgtEl>
                                          <p:spTgt spid="359454">
                                            <p:txEl>
                                              <p:pRg st="1" end="1"/>
                                            </p:txEl>
                                          </p:spTgt>
                                        </p:tgtEl>
                                      </p:cBhvr>
                                    </p:animEffect>
                                    <p:anim calcmode="lin" valueType="num">
                                      <p:cBhvr>
                                        <p:cTn id="15" dur="1000" fill="hold"/>
                                        <p:tgtEl>
                                          <p:spTgt spid="359454">
                                            <p:txEl>
                                              <p:pRg st="1" end="1"/>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359454">
                                            <p:txEl>
                                              <p:pRg st="1" end="1"/>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59454">
                                            <p:txEl>
                                              <p:pRg st="1" end="1"/>
                                            </p:txEl>
                                          </p:spTgt>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359453"/>
                                        </p:tgtEl>
                                        <p:attrNameLst>
                                          <p:attrName>style.visibility</p:attrName>
                                        </p:attrNameLst>
                                      </p:cBhvr>
                                      <p:to>
                                        <p:strVal val="visible"/>
                                      </p:to>
                                    </p:set>
                                    <p:animEffect transition="in" filter="wipe(left)">
                                      <p:cBhvr>
                                        <p:cTn id="21" dur="1000"/>
                                        <p:tgtEl>
                                          <p:spTgt spid="359453"/>
                                        </p:tgtEl>
                                      </p:cBhvr>
                                    </p:animEffect>
                                  </p:childTnLst>
                                </p:cTn>
                              </p:par>
                            </p:childTnLst>
                          </p:cTn>
                        </p:par>
                        <p:par>
                          <p:cTn id="22" fill="hold" nodeType="afterGroup">
                            <p:stCondLst>
                              <p:cond delay="3000"/>
                            </p:stCondLst>
                            <p:childTnLst>
                              <p:par>
                                <p:cTn id="23" presetID="22" presetClass="entr" presetSubtype="1" fill="hold" nodeType="afterEffect">
                                  <p:stCondLst>
                                    <p:cond delay="0"/>
                                  </p:stCondLst>
                                  <p:childTnLst>
                                    <p:set>
                                      <p:cBhvr>
                                        <p:cTn id="24" dur="1" fill="hold">
                                          <p:stCondLst>
                                            <p:cond delay="0"/>
                                          </p:stCondLst>
                                        </p:cTn>
                                        <p:tgtEl>
                                          <p:spTgt spid="359449"/>
                                        </p:tgtEl>
                                        <p:attrNameLst>
                                          <p:attrName>style.visibility</p:attrName>
                                        </p:attrNameLst>
                                      </p:cBhvr>
                                      <p:to>
                                        <p:strVal val="visible"/>
                                      </p:to>
                                    </p:set>
                                    <p:animEffect transition="in" filter="wipe(up)">
                                      <p:cBhvr>
                                        <p:cTn id="25" dur="2000"/>
                                        <p:tgtEl>
                                          <p:spTgt spid="359449"/>
                                        </p:tgtEl>
                                      </p:cBhvr>
                                    </p:animEffect>
                                  </p:childTnLst>
                                </p:cTn>
                              </p:par>
                            </p:childTnLst>
                          </p:cTn>
                        </p:par>
                        <p:par>
                          <p:cTn id="26" fill="hold" nodeType="afterGroup">
                            <p:stCondLst>
                              <p:cond delay="5000"/>
                            </p:stCondLst>
                            <p:childTnLst>
                              <p:par>
                                <p:cTn id="27" presetID="22" presetClass="entr" presetSubtype="2" fill="hold" nodeType="afterEffect">
                                  <p:stCondLst>
                                    <p:cond delay="0"/>
                                  </p:stCondLst>
                                  <p:childTnLst>
                                    <p:set>
                                      <p:cBhvr>
                                        <p:cTn id="28" dur="1" fill="hold">
                                          <p:stCondLst>
                                            <p:cond delay="0"/>
                                          </p:stCondLst>
                                        </p:cTn>
                                        <p:tgtEl>
                                          <p:spTgt spid="359450"/>
                                        </p:tgtEl>
                                        <p:attrNameLst>
                                          <p:attrName>style.visibility</p:attrName>
                                        </p:attrNameLst>
                                      </p:cBhvr>
                                      <p:to>
                                        <p:strVal val="visible"/>
                                      </p:to>
                                    </p:set>
                                    <p:animEffect transition="in" filter="wipe(right)">
                                      <p:cBhvr>
                                        <p:cTn id="29" dur="2000"/>
                                        <p:tgtEl>
                                          <p:spTgt spid="359450"/>
                                        </p:tgtEl>
                                      </p:cBhvr>
                                    </p:animEffect>
                                  </p:childTnLst>
                                </p:cTn>
                              </p:par>
                            </p:childTnLst>
                          </p:cTn>
                        </p:par>
                        <p:par>
                          <p:cTn id="30" fill="hold" nodeType="afterGroup">
                            <p:stCondLst>
                              <p:cond delay="7000"/>
                            </p:stCondLst>
                            <p:childTnLst>
                              <p:par>
                                <p:cTn id="31" presetID="22" presetClass="entr" presetSubtype="4" fill="hold" nodeType="afterEffect">
                                  <p:stCondLst>
                                    <p:cond delay="0"/>
                                  </p:stCondLst>
                                  <p:childTnLst>
                                    <p:set>
                                      <p:cBhvr>
                                        <p:cTn id="32" dur="1" fill="hold">
                                          <p:stCondLst>
                                            <p:cond delay="0"/>
                                          </p:stCondLst>
                                        </p:cTn>
                                        <p:tgtEl>
                                          <p:spTgt spid="359451"/>
                                        </p:tgtEl>
                                        <p:attrNameLst>
                                          <p:attrName>style.visibility</p:attrName>
                                        </p:attrNameLst>
                                      </p:cBhvr>
                                      <p:to>
                                        <p:strVal val="visible"/>
                                      </p:to>
                                    </p:set>
                                    <p:animEffect transition="in" filter="wipe(down)">
                                      <p:cBhvr>
                                        <p:cTn id="33" dur="2000"/>
                                        <p:tgtEl>
                                          <p:spTgt spid="359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alpha val="75000"/>
          </a:srgbClr>
        </a:solidFill>
        <a:ln>
          <a:solidFill>
            <a:srgbClr val="0070C0"/>
          </a:solidFill>
        </a:ln>
      </a:spPr>
      <a:bodyPr rtlCol="0" anchor="ctr"/>
      <a:lstStyle>
        <a:defPPr algn="l" fontAlgn="base">
          <a:spcBef>
            <a:spcPct val="0"/>
          </a:spcBef>
          <a:spcAft>
            <a:spcPct val="0"/>
          </a:spcAft>
          <a:defRPr dirty="0">
            <a:solidFill>
              <a:prstClr val="white"/>
            </a:solidFill>
            <a:latin typeface="Calibri" panose="020F0502020204030204"/>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19843</TotalTime>
  <Words>2201</Words>
  <Application>Microsoft Office PowerPoint</Application>
  <PresentationFormat>Widescreen</PresentationFormat>
  <Paragraphs>430</Paragraphs>
  <Slides>29</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Calibri Light</vt:lpstr>
      <vt:lpstr>Palatino Linotype</vt:lpstr>
      <vt:lpstr>Times New Roman</vt:lpstr>
      <vt:lpstr>Trebuchet MS</vt:lpstr>
      <vt:lpstr>Wingdings</vt:lpstr>
      <vt:lpstr>Wingdings 2</vt:lpstr>
      <vt:lpstr>Office Theme</vt:lpstr>
      <vt:lpstr>PowerPoint Presentation</vt:lpstr>
      <vt:lpstr>PowerPoint Presentation</vt:lpstr>
      <vt:lpstr>TEN-T on the territory of Bulgaria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Investment projects of NRIC in process of implementation, financed under ESIF</vt:lpstr>
      <vt:lpstr>PowerPoint Presentation</vt:lpstr>
      <vt:lpstr>PowerPoint Presentation</vt:lpstr>
      <vt:lpstr>CEF investment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Tzvetelina Katzarova</dc:creator>
  <cp:lastModifiedBy>Borislava Dilkovska</cp:lastModifiedBy>
  <cp:revision>619</cp:revision>
  <cp:lastPrinted>2019-06-07T13:22:11Z</cp:lastPrinted>
  <dcterms:created xsi:type="dcterms:W3CDTF">2019-05-07T07:21:53Z</dcterms:created>
  <dcterms:modified xsi:type="dcterms:W3CDTF">2019-10-02T05:44:25Z</dcterms:modified>
</cp:coreProperties>
</file>