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71" r:id="rId4"/>
    <p:sldId id="261" r:id="rId5"/>
    <p:sldId id="295" r:id="rId6"/>
    <p:sldId id="296" r:id="rId7"/>
  </p:sldIdLst>
  <p:sldSz cx="9144000" cy="5143500" type="screen16x9"/>
  <p:notesSz cx="9144000" cy="51435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Bahnschrift" panose="020B0502040204020203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114" autoAdjust="0"/>
  </p:normalViewPr>
  <p:slideViewPr>
    <p:cSldViewPr>
      <p:cViewPr varScale="1">
        <p:scale>
          <a:sx n="63" d="100"/>
          <a:sy n="63" d="100"/>
        </p:scale>
        <p:origin x="15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03-Jun-20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17365D"/>
                </a:solidFill>
                <a:latin typeface="Bahnschrift" panose="020B0502040204020203" pitchFamily="34" charset="0"/>
              </a:rPr>
              <a:t>Acts as an one-stop-shop, serving companies to digitize their business.</a:t>
            </a:r>
          </a:p>
          <a:p>
            <a:pPr marL="139700" indent="0">
              <a:buNone/>
            </a:pPr>
            <a:endParaRPr lang="en-US" sz="12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17365D"/>
                </a:solidFill>
                <a:latin typeface="Bahnschrift" panose="020B0502040204020203" pitchFamily="34" charset="0"/>
              </a:rPr>
              <a:t>Founded in 2017 in Sofia, Bulgaria by ICT Cluster (coordinator), CETUS and MOVE.BG</a:t>
            </a:r>
          </a:p>
          <a:p>
            <a:pPr marL="139700" indent="0">
              <a:buNone/>
            </a:pPr>
            <a:endParaRPr lang="en-US" sz="12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17365D"/>
                </a:solidFill>
                <a:latin typeface="Bahnschrift" panose="020B0502040204020203" pitchFamily="34" charset="0"/>
              </a:rPr>
              <a:t>Supported by 22 organizations Sofia Tech Park , RTOs, business support organizations,  academia, VCs,  companies - technology providers,  government authorities. </a:t>
            </a:r>
          </a:p>
          <a:p>
            <a:pPr marL="139700" indent="0">
              <a:buNone/>
            </a:pPr>
            <a:endParaRPr lang="en-US" sz="1200" dirty="0">
              <a:solidFill>
                <a:srgbClr val="17365D"/>
              </a:solidFill>
              <a:latin typeface="Bahnschrif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17365D"/>
                </a:solidFill>
                <a:latin typeface="Bahnschrift" panose="020B0502040204020203" pitchFamily="34" charset="0"/>
              </a:rPr>
              <a:t>Among the 34 DIHs supported by Smart Factories in new EU Member states programme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Establishment of widening community in which proto hubs can access the pool of expertise available in order to set up collaboration in application experiments with SMEs. </a:t>
            </a:r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Develop a long term sustainable blended finance accelerator program to enable proto hubs to be supported in their journey to become a high-quality booster of uptake of SAE/I4MS technologies in their region </a:t>
            </a:r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Increase sustainability </a:t>
            </a:r>
            <a:r>
              <a:rPr lang="bg-BG" sz="1200" dirty="0"/>
              <a:t>15 </a:t>
            </a:r>
            <a:r>
              <a:rPr lang="en-US" sz="1200" dirty="0"/>
              <a:t> proto hubs by improving their business and technology services, as well as by creating pan-EU collaboration with mature clusters. </a:t>
            </a:r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Conduct 4 experiments with each selected proto hub (60 total) in which SMEs/Mid Caps are supported to take up innovation SAE/I4MS technologies by proto-hubs in their region, assisted by mature hubs in other regions. </a:t>
            </a:r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marL="171450" indent="-1714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Demonstrate structural collaboration between 15 proto-hubs and mature hubs, the project will show replicable cross-border widening approach. </a:t>
            </a:r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Digital Innovation Hubs (DIHs) are one-stop-shops where companies –especially SMEs, startups and mid-caps–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Funding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Access to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Access to expertise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can get help to improve their business,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production processes,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products and services by means of digital technology.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7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2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&amp;#x3a;&amp;#x2f;&amp;#x2f;www.bowi-network.eu&amp;#x2f;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&amp;#x3a;&amp;#x2f;&amp;#x2f;www.bowi-network.eu&amp;#x2f;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&amp;amp;&amp;#x23;x3a&amp;#x3b;&amp;amp;&amp;#x23;x2f&amp;#x3b;&amp;amp;&amp;#x23;x2f&amp;#x3b;www.bowi-network.eu&amp;amp;&amp;#x23;x2f&amp;#x3b;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4"/>
          <p:cNvSpPr/>
          <p:nvPr/>
        </p:nvSpPr>
        <p:spPr>
          <a:xfrm>
            <a:off x="-50" y="46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vert="horz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Google Shape;27;p4"/>
          <p:cNvSpPr>
            <a:spLocks noGrp="1"/>
          </p:cNvSpPr>
          <p:nvPr>
            <p:ph type="title" idx="10"/>
          </p:nvPr>
        </p:nvSpPr>
        <p:spPr>
          <a:xfrm>
            <a:off x="4269300" y="2001899"/>
            <a:ext cx="4477500" cy="1139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b="1" dirty="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5200" dirty="0"/>
            </a:lvl9pPr>
          </a:lstStyle>
          <a:p>
            <a:endParaRPr lang="en-US" dirty="0"/>
          </a:p>
        </p:txBody>
      </p:sp>
      <p:pic>
        <p:nvPicPr>
          <p:cNvPr id="4" name="Google Shape;28;p4"/>
          <p:cNvPicPr/>
          <p:nvPr/>
        </p:nvPicPr>
        <p:blipFill>
          <a:blip r:embed="rId2"/>
          <a:stretch>
            <a:fillRect/>
          </a:stretch>
        </p:blipFill>
        <p:spPr>
          <a:xfrm>
            <a:off x="540296" y="1500377"/>
            <a:ext cx="3017850" cy="15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;p2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411559" y="4705733"/>
            <a:ext cx="1792005" cy="3003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;p2"/>
          <p:cNvSpPr txBox="1"/>
          <p:nvPr userDrawn="1"/>
        </p:nvSpPr>
        <p:spPr>
          <a:xfrm>
            <a:off x="7280359" y="4715500"/>
            <a:ext cx="2013600" cy="28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dirty="0">
                <a:noFill/>
                <a:latin typeface="Verdana"/>
                <a:hlinkClick r:id="rId4"/>
              </a:rPr>
              <a:t>www.bowi-network.eu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6"/>
          <p:cNvSpPr>
            <a:spLocks noGrp="1"/>
          </p:cNvSpPr>
          <p:nvPr>
            <p:ph type="title" idx="10"/>
          </p:nvPr>
        </p:nvSpPr>
        <p:spPr>
          <a:xfrm>
            <a:off x="311700" y="1066800"/>
            <a:ext cx="5663100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b="1" dirty="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</a:lvl9pPr>
          </a:lstStyle>
          <a:p>
            <a:endParaRPr lang="en-US" dirty="0"/>
          </a:p>
        </p:txBody>
      </p:sp>
      <p:sp>
        <p:nvSpPr>
          <p:cNvPr id="3" name="Google Shape;38;p6"/>
          <p:cNvSpPr>
            <a:spLocks noGrp="1"/>
          </p:cNvSpPr>
          <p:nvPr>
            <p:ph type="body" idx="11"/>
          </p:nvPr>
        </p:nvSpPr>
        <p:spPr>
          <a:xfrm>
            <a:off x="311700" y="1847650"/>
            <a:ext cx="5264400" cy="281550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lvl="0" indent="-330199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"/>
            </a:lvl1pPr>
            <a:lvl2pPr marL="914400" lvl="1" indent="-317499" rtl="0">
              <a:spcBef>
                <a:spcPts val="1600"/>
              </a:spcBef>
              <a:spcAft>
                <a:spcPts val="0"/>
              </a:spcAft>
              <a:buSzPct val="100000"/>
              <a:buChar char="❏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ct val="100000"/>
              <a:buChar char="❏"/>
              <a:defRPr lang="en-US" sz="1200" dirty="0"/>
            </a:lvl9pPr>
          </a:lstStyle>
          <a:p>
            <a:endParaRPr lang="en-US" dirty="0"/>
          </a:p>
        </p:txBody>
      </p:sp>
      <p:pic>
        <p:nvPicPr>
          <p:cNvPr id="4" name="Google Shape;16;p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11559" y="4705733"/>
            <a:ext cx="1792005" cy="3003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;p2"/>
          <p:cNvSpPr txBox="1"/>
          <p:nvPr userDrawn="1"/>
        </p:nvSpPr>
        <p:spPr>
          <a:xfrm>
            <a:off x="7280359" y="4715500"/>
            <a:ext cx="2013600" cy="28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dirty="0">
                <a:noFill/>
                <a:latin typeface="Verdana"/>
                <a:hlinkClick r:id="rId3"/>
              </a:rPr>
              <a:t>www.bowi-network.eu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(with partner log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0"/>
          <p:cNvSpPr/>
          <p:nvPr/>
        </p:nvSpPr>
        <p:spPr>
          <a:xfrm>
            <a:off x="0" y="-25"/>
            <a:ext cx="545159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vert="horz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3" name="Google Shape;61;p10"/>
          <p:cNvSpPr/>
          <p:nvPr/>
        </p:nvSpPr>
        <p:spPr>
          <a:xfrm>
            <a:off x="5451701" y="0"/>
            <a:ext cx="3696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vert="horz" wrap="square" lIns="91425" tIns="91425" rIns="91425" bIns="91425" rtlCol="0" anchor="ctr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Google Shape;62;p10"/>
          <p:cNvSpPr>
            <a:spLocks noGrp="1"/>
          </p:cNvSpPr>
          <p:nvPr>
            <p:ph type="subTitle"/>
          </p:nvPr>
        </p:nvSpPr>
        <p:spPr>
          <a:xfrm>
            <a:off x="1256238" y="1072975"/>
            <a:ext cx="2939100" cy="1235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>
            <a:lvl1pPr lvl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1pPr>
            <a:lvl2pPr lvl="1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2pPr>
            <a:lvl3pPr lvl="2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3pPr>
            <a:lvl4pPr lvl="3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4pPr>
            <a:lvl5pPr lvl="4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5pPr>
            <a:lvl6pPr lvl="5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6pPr>
            <a:lvl7pPr lvl="6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7pPr>
            <a:lvl8pPr lvl="7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8pPr>
            <a:lvl9pPr lvl="8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800" dirty="0"/>
            </a:lvl9pPr>
          </a:lstStyle>
          <a:p>
            <a:endParaRPr lang="en-US" dirty="0"/>
          </a:p>
        </p:txBody>
      </p:sp>
      <p:sp>
        <p:nvSpPr>
          <p:cNvPr id="5" name="Google Shape;63;p10"/>
          <p:cNvSpPr>
            <a:spLocks noGrp="1"/>
          </p:cNvSpPr>
          <p:nvPr>
            <p:ph type="title" idx="1"/>
          </p:nvPr>
        </p:nvSpPr>
        <p:spPr>
          <a:xfrm>
            <a:off x="5702500" y="3699788"/>
            <a:ext cx="3195300" cy="1003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lang="en-US" b="1" dirty="0">
                <a:solidFill>
                  <a:schemeClr val="lt1"/>
                </a:solidFill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2pPr>
            <a:lvl3pPr lvl="2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3pPr>
            <a:lvl4pPr lvl="3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4pPr>
            <a:lvl5pPr lvl="4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5pPr>
            <a:lvl6pPr lvl="5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6pPr>
            <a:lvl7pPr lvl="6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7pPr>
            <a:lvl8pPr lvl="7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8pPr>
            <a:lvl9pPr lvl="8" algn="ctr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3000" dirty="0"/>
            </a:lvl9pPr>
          </a:lstStyle>
          <a:p>
            <a:endParaRPr lang="en-US" dirty="0"/>
          </a:p>
        </p:txBody>
      </p:sp>
      <p:pic>
        <p:nvPicPr>
          <p:cNvPr id="6" name="Google Shape;65;p10"/>
          <p:cNvPicPr/>
          <p:nvPr/>
        </p:nvPicPr>
        <p:blipFill>
          <a:blip r:embed="rId2"/>
          <a:stretch>
            <a:fillRect/>
          </a:stretch>
        </p:blipFill>
        <p:spPr>
          <a:xfrm>
            <a:off x="411559" y="287600"/>
            <a:ext cx="705424" cy="36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;p10"/>
          <p:cNvPicPr/>
          <p:nvPr/>
        </p:nvPicPr>
        <p:blipFill>
          <a:blip r:embed="rId3"/>
          <a:stretch>
            <a:fillRect/>
          </a:stretch>
        </p:blipFill>
        <p:spPr>
          <a:xfrm>
            <a:off x="147538" y="2827525"/>
            <a:ext cx="5156524" cy="177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6"/>
          <p:cNvSpPr>
            <a:spLocks noGrp="1"/>
          </p:cNvSpPr>
          <p:nvPr>
            <p:ph type="title" idx="10"/>
          </p:nvPr>
        </p:nvSpPr>
        <p:spPr>
          <a:xfrm>
            <a:off x="311700" y="1066800"/>
            <a:ext cx="5663100" cy="60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ct val="100000"/>
              <a:buNone/>
              <a:defRPr lang="en-US" b="1" dirty="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ct val="1000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ct val="1000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ct val="1000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ct val="1000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ct val="1000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ct val="1000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ct val="1000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ct val="100000"/>
              <a:buNone/>
            </a:lvl9pPr>
          </a:lstStyle>
          <a:p>
            <a:endParaRPr lang="en-US" dirty="0"/>
          </a:p>
        </p:txBody>
      </p:sp>
      <p:sp>
        <p:nvSpPr>
          <p:cNvPr id="3" name="Google Shape;38;p6"/>
          <p:cNvSpPr>
            <a:spLocks noGrp="1"/>
          </p:cNvSpPr>
          <p:nvPr>
            <p:ph type="body" idx="11"/>
          </p:nvPr>
        </p:nvSpPr>
        <p:spPr>
          <a:xfrm>
            <a:off x="311700" y="1847650"/>
            <a:ext cx="5264400" cy="281550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lvl="0" indent="-330199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"/>
            </a:lvl1pPr>
            <a:lvl2pPr marL="914400" lvl="1" indent="-317499" rtl="0">
              <a:spcBef>
                <a:spcPts val="1600"/>
              </a:spcBef>
              <a:spcAft>
                <a:spcPts val="0"/>
              </a:spcAft>
              <a:buSzPct val="100000"/>
              <a:buChar char="❏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ct val="100000"/>
              <a:buChar char="❏"/>
              <a:defRPr lang="en-US" sz="1200" dirty="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ct val="100000"/>
              <a:buChar char="❏"/>
              <a:defRPr lang="en-US" sz="1200" dirty="0"/>
            </a:lvl9pPr>
          </a:lstStyle>
          <a:p>
            <a:endParaRPr lang="en-US" dirty="0"/>
          </a:p>
        </p:txBody>
      </p:sp>
      <p:pic>
        <p:nvPicPr>
          <p:cNvPr id="4" name="Google Shape;16;p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411559" y="4705733"/>
            <a:ext cx="1792005" cy="3003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;p2"/>
          <p:cNvSpPr txBox="1"/>
          <p:nvPr userDrawn="1"/>
        </p:nvSpPr>
        <p:spPr>
          <a:xfrm>
            <a:off x="7280359" y="4715500"/>
            <a:ext cx="2013600" cy="28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dirty="0">
                <a:noFill/>
                <a:latin typeface="Verdana"/>
                <a:hlinkClick r:id="rId3"/>
              </a:rPr>
              <a:t>www.bowi-network.eu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23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>
            <a:spLocks noGrp="1"/>
          </p:cNvSpPr>
          <p:nvPr>
            <p:ph type="title"/>
          </p:nvPr>
        </p:nvSpPr>
        <p:spPr>
          <a:xfrm>
            <a:off x="311700" y="1143000"/>
            <a:ext cx="5139899" cy="1044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  <a:defRPr lang="en-US" sz="2600" b="1" dirty="0">
                <a:solidFill>
                  <a:schemeClr val="dk1"/>
                </a:solidFill>
                <a:latin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lang="en-US" sz="3600" b="1" dirty="0">
                <a:solidFill>
                  <a:schemeClr val="dk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3" name="Google Shape;7;p1"/>
          <p:cNvSpPr>
            <a:spLocks noGrp="1"/>
          </p:cNvSpPr>
          <p:nvPr>
            <p:ph type="body" idx="1"/>
          </p:nvPr>
        </p:nvSpPr>
        <p:spPr>
          <a:xfrm>
            <a:off x="311700" y="2410175"/>
            <a:ext cx="5554200" cy="225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lvl="0" indent="-33019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600" dirty="0">
                <a:solidFill>
                  <a:schemeClr val="dk1"/>
                </a:solidFill>
                <a:latin typeface="Verdana"/>
              </a:defRPr>
            </a:lvl1pPr>
            <a:lvl2pPr marL="914400" lvl="1" indent="-317499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dirty="0">
                <a:solidFill>
                  <a:schemeClr val="dk1"/>
                </a:solidFill>
                <a:latin typeface="Verdana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dirty="0">
                <a:solidFill>
                  <a:schemeClr val="dk1"/>
                </a:solidFill>
                <a:latin typeface="Verdana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dirty="0">
                <a:solidFill>
                  <a:schemeClr val="dk1"/>
                </a:solidFill>
                <a:latin typeface="Verdan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100" dirty="0">
                <a:solidFill>
                  <a:schemeClr val="dk1"/>
                </a:solidFill>
                <a:latin typeface="Verdana"/>
              </a:defRPr>
            </a:lvl9pPr>
          </a:lstStyle>
          <a:p>
            <a:endParaRPr lang="en-US" dirty="0"/>
          </a:p>
        </p:txBody>
      </p:sp>
      <p:sp>
        <p:nvSpPr>
          <p:cNvPr id="4" name="Google Shape;8;p1"/>
          <p:cNvSpPr>
            <a:spLocks noGrp="1"/>
          </p:cNvSpPr>
          <p:nvPr>
            <p:ph type="sldNum" sz="quarter" idx="4"/>
          </p:nvPr>
        </p:nvSpPr>
        <p:spPr>
          <a:xfrm>
            <a:off x="8472458" y="4663217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Autofit/>
          </a:bodyPr>
          <a:lstStyle>
            <a:lvl1pPr lvl="0" algn="ctr" rtl="0">
              <a:buNone/>
              <a:defRPr lang="en-US" sz="1000" dirty="0">
                <a:solidFill>
                  <a:schemeClr val="accent5"/>
                </a:solidFill>
              </a:defRPr>
            </a:lvl1pPr>
            <a:lvl2pPr lvl="1" algn="ctr" rtl="0">
              <a:buNone/>
              <a:defRPr lang="en-US" sz="1000" dirty="0">
                <a:solidFill>
                  <a:schemeClr val="accent5"/>
                </a:solidFill>
              </a:defRPr>
            </a:lvl2pPr>
            <a:lvl3pPr lvl="2" algn="ctr" rtl="0">
              <a:buNone/>
              <a:defRPr lang="en-US" sz="1000" dirty="0">
                <a:solidFill>
                  <a:schemeClr val="accent5"/>
                </a:solidFill>
              </a:defRPr>
            </a:lvl3pPr>
            <a:lvl4pPr lvl="3" algn="ctr" rtl="0">
              <a:buNone/>
              <a:defRPr lang="en-US" sz="1000" dirty="0">
                <a:solidFill>
                  <a:schemeClr val="accent5"/>
                </a:solidFill>
              </a:defRPr>
            </a:lvl4pPr>
            <a:lvl5pPr lvl="4" algn="ctr" rtl="0">
              <a:buNone/>
              <a:defRPr lang="en-US" sz="1000" dirty="0">
                <a:solidFill>
                  <a:schemeClr val="accent5"/>
                </a:solidFill>
              </a:defRPr>
            </a:lvl5pPr>
            <a:lvl6pPr lvl="5" algn="ctr" rtl="0">
              <a:buNone/>
              <a:defRPr lang="en-US" sz="1000" dirty="0">
                <a:solidFill>
                  <a:schemeClr val="accent5"/>
                </a:solidFill>
              </a:defRPr>
            </a:lvl6pPr>
            <a:lvl7pPr lvl="6" algn="ctr" rtl="0">
              <a:buNone/>
              <a:defRPr lang="en-US" sz="1000" dirty="0">
                <a:solidFill>
                  <a:schemeClr val="accent5"/>
                </a:solidFill>
              </a:defRPr>
            </a:lvl7pPr>
            <a:lvl8pPr lvl="7" algn="ctr" rtl="0">
              <a:buNone/>
              <a:defRPr lang="en-US" sz="1000" dirty="0">
                <a:solidFill>
                  <a:schemeClr val="accent5"/>
                </a:solidFill>
              </a:defRPr>
            </a:lvl8pPr>
            <a:lvl9pPr lvl="8" algn="ctr" rtl="0">
              <a:buNone/>
              <a:defRPr lang="en-US" sz="1000" dirty="0">
                <a:solidFill>
                  <a:schemeClr val="accent5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#</a:t>
            </a:r>
          </a:p>
        </p:txBody>
      </p:sp>
      <p:pic>
        <p:nvPicPr>
          <p:cNvPr id="5" name="Google Shape;9;p1"/>
          <p:cNvPicPr/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6651510" y="-920150"/>
            <a:ext cx="3295023" cy="449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;p1"/>
          <p:cNvPicPr/>
          <p:nvPr/>
        </p:nvPicPr>
        <p:blipFill>
          <a:blip r:embed="rId8"/>
          <a:stretch>
            <a:fillRect/>
          </a:stretch>
        </p:blipFill>
        <p:spPr>
          <a:xfrm>
            <a:off x="411559" y="287600"/>
            <a:ext cx="705424" cy="3605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9pPr>
    </p:titleStyle>
    <p:bodyStyle>
      <a:lvl1pPr marL="457200" marR="0" lvl="0" indent="-330199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/>
        <a:buChar char=""/>
        <a:defRPr lang="en-US" sz="1400" b="0" i="0" u="none" strike="noStrike" cap="none" dirty="0">
          <a:solidFill>
            <a:srgbClr val="000000"/>
          </a:solidFill>
          <a:latin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9pPr>
    </p:bodyStyle>
    <p:otherStyle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en-US" sz="1400" b="0" i="0" u="none" strike="noStrike" cap="none" dirty="0">
          <a:solidFill>
            <a:srgbClr val="000000"/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3"/>
          <p:cNvSpPr>
            <a:spLocks noGrp="1"/>
          </p:cNvSpPr>
          <p:nvPr>
            <p:ph type="title" idx="10"/>
          </p:nvPr>
        </p:nvSpPr>
        <p:spPr>
          <a:xfrm>
            <a:off x="4219424" y="1733551"/>
            <a:ext cx="4477500" cy="19945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>
            <a:noAutofit/>
          </a:bodyPr>
          <a:lstStyle/>
          <a:p>
            <a:pPr lvl="0"/>
            <a:r>
              <a:rPr lang="en-US" dirty="0"/>
              <a:t>BOWI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Boosting Widening Digital Innovation Hubs </a:t>
            </a:r>
            <a:endParaRPr lang="en-US" dirty="0">
              <a:solidFill>
                <a:srgbClr val="1B274E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5E45C17-3CC9-46B9-BD46-2F1316B93915}"/>
              </a:ext>
            </a:extLst>
          </p:cNvPr>
          <p:cNvSpPr txBox="1">
            <a:spLocks/>
          </p:cNvSpPr>
          <p:nvPr/>
        </p:nvSpPr>
        <p:spPr bwMode="auto">
          <a:xfrm>
            <a:off x="4219424" y="3728053"/>
            <a:ext cx="443096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2019DT-ICT -01-Area 4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065" y="295982"/>
            <a:ext cx="690480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28">
              <a:lnSpc>
                <a:spcPct val="90000"/>
              </a:lnSpc>
              <a:buClrTx/>
            </a:pPr>
            <a:r>
              <a:rPr lang="en-US" sz="2400" b="1" kern="1200" dirty="0">
                <a:solidFill>
                  <a:srgbClr val="FFDB00"/>
                </a:solidFill>
                <a:latin typeface="Helvetica"/>
                <a:ea typeface="+mn-ea"/>
                <a:cs typeface="Helvetica"/>
              </a:rPr>
              <a:t>How to define a DIH?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448079-1A78-4C77-9529-C87555B235F5}"/>
              </a:ext>
            </a:extLst>
          </p:cNvPr>
          <p:cNvGrpSpPr/>
          <p:nvPr/>
        </p:nvGrpSpPr>
        <p:grpSpPr>
          <a:xfrm>
            <a:off x="4310348" y="886484"/>
            <a:ext cx="4886400" cy="3851582"/>
            <a:chOff x="1004760" y="1719360"/>
            <a:chExt cx="4885560" cy="3850920"/>
          </a:xfrm>
        </p:grpSpPr>
        <p:grpSp>
          <p:nvGrpSpPr>
            <p:cNvPr id="9" name="Google Shape;332;p70">
              <a:extLst>
                <a:ext uri="{FF2B5EF4-FFF2-40B4-BE49-F238E27FC236}">
                  <a16:creationId xmlns:a16="http://schemas.microsoft.com/office/drawing/2014/main" id="{125CF7AB-D732-4EEE-9AA6-169142246C15}"/>
                </a:ext>
              </a:extLst>
            </p:cNvPr>
            <p:cNvGrpSpPr/>
            <p:nvPr/>
          </p:nvGrpSpPr>
          <p:grpSpPr>
            <a:xfrm>
              <a:off x="2017800" y="2444760"/>
              <a:ext cx="3024000" cy="2755800"/>
              <a:chOff x="2017800" y="2444760"/>
              <a:chExt cx="3024000" cy="2755800"/>
            </a:xfrm>
          </p:grpSpPr>
          <p:pic>
            <p:nvPicPr>
              <p:cNvPr id="74" name="Google Shape;333;p70">
                <a:extLst>
                  <a:ext uri="{FF2B5EF4-FFF2-40B4-BE49-F238E27FC236}">
                    <a16:creationId xmlns:a16="http://schemas.microsoft.com/office/drawing/2014/main" id="{CEE09BAE-4EA2-4298-85FF-73D27857943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2017800" y="2445840"/>
                <a:ext cx="3024000" cy="27525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Google Shape;334;p70">
                <a:extLst>
                  <a:ext uri="{FF2B5EF4-FFF2-40B4-BE49-F238E27FC236}">
                    <a16:creationId xmlns:a16="http://schemas.microsoft.com/office/drawing/2014/main" id="{29DCBE9C-2C7C-44B3-9305-081D7806E35B}"/>
                  </a:ext>
                </a:extLst>
              </p:cNvPr>
              <p:cNvSpPr/>
              <p:nvPr/>
            </p:nvSpPr>
            <p:spPr>
              <a:xfrm>
                <a:off x="2021040" y="2444760"/>
                <a:ext cx="3020760" cy="27558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sp>
        </p:grpSp>
        <p:pic>
          <p:nvPicPr>
            <p:cNvPr id="10" name="Google Shape;335;p70">
              <a:extLst>
                <a:ext uri="{FF2B5EF4-FFF2-40B4-BE49-F238E27FC236}">
                  <a16:creationId xmlns:a16="http://schemas.microsoft.com/office/drawing/2014/main" id="{5B396E5B-3723-4B84-AB5C-B97A444304E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55840" y="1798560"/>
              <a:ext cx="573120" cy="56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336;p70" descr="Afbeeldingsresultaat voor icon business">
              <a:extLst>
                <a:ext uri="{FF2B5EF4-FFF2-40B4-BE49-F238E27FC236}">
                  <a16:creationId xmlns:a16="http://schemas.microsoft.com/office/drawing/2014/main" id="{04A3CE62-565F-4DAB-96B3-5BA8FAC3978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79840" y="3900600"/>
              <a:ext cx="490320" cy="344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37;p70">
              <a:extLst>
                <a:ext uri="{FF2B5EF4-FFF2-40B4-BE49-F238E27FC236}">
                  <a16:creationId xmlns:a16="http://schemas.microsoft.com/office/drawing/2014/main" id="{FFF1E6F4-8580-41AE-9427-05340BF0331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57600" y="3468600"/>
              <a:ext cx="331560" cy="331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338;p70">
              <a:extLst>
                <a:ext uri="{FF2B5EF4-FFF2-40B4-BE49-F238E27FC236}">
                  <a16:creationId xmlns:a16="http://schemas.microsoft.com/office/drawing/2014/main" id="{690AF5AA-CE7D-4CD0-B7FA-8CFA29D168A5}"/>
                </a:ext>
              </a:extLst>
            </p:cNvPr>
            <p:cNvSpPr/>
            <p:nvPr/>
          </p:nvSpPr>
          <p:spPr>
            <a:xfrm>
              <a:off x="3097440" y="4124160"/>
              <a:ext cx="491760" cy="3682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r>
                <a:rPr lang="en-GB" sz="1350" b="1">
                  <a:latin typeface="Arial Narrow"/>
                  <a:ea typeface="Arial Narrow"/>
                  <a:cs typeface="Arial Narrow"/>
                  <a:sym typeface="Arial Narrow"/>
                </a:rPr>
                <a:t>€£$</a:t>
              </a:r>
              <a:endParaRPr sz="135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" name="Google Shape;339;p70">
              <a:extLst>
                <a:ext uri="{FF2B5EF4-FFF2-40B4-BE49-F238E27FC236}">
                  <a16:creationId xmlns:a16="http://schemas.microsoft.com/office/drawing/2014/main" id="{2F8B7B61-63DA-41CC-AE6B-D010B52B7A8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78000" y="2840040"/>
              <a:ext cx="177840" cy="18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40;p70">
              <a:extLst>
                <a:ext uri="{FF2B5EF4-FFF2-40B4-BE49-F238E27FC236}">
                  <a16:creationId xmlns:a16="http://schemas.microsoft.com/office/drawing/2014/main" id="{F4E1BDA8-51B4-4343-BE57-B7DCCB20738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310360" y="3432240"/>
              <a:ext cx="182520" cy="182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341;p70">
              <a:extLst>
                <a:ext uri="{FF2B5EF4-FFF2-40B4-BE49-F238E27FC236}">
                  <a16:creationId xmlns:a16="http://schemas.microsoft.com/office/drawing/2014/main" id="{692AD857-D411-4DBB-B1B3-1DB17F743641}"/>
                </a:ext>
              </a:extLst>
            </p:cNvPr>
            <p:cNvSpPr/>
            <p:nvPr/>
          </p:nvSpPr>
          <p:spPr>
            <a:xfrm>
              <a:off x="2394000" y="2367000"/>
              <a:ext cx="156960" cy="1443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342;p70">
              <a:extLst>
                <a:ext uri="{FF2B5EF4-FFF2-40B4-BE49-F238E27FC236}">
                  <a16:creationId xmlns:a16="http://schemas.microsoft.com/office/drawing/2014/main" id="{AF4C7D53-9424-4F4B-8BF7-A42BBACB0673}"/>
                </a:ext>
              </a:extLst>
            </p:cNvPr>
            <p:cNvSpPr/>
            <p:nvPr/>
          </p:nvSpPr>
          <p:spPr>
            <a:xfrm>
              <a:off x="1989000" y="3110040"/>
              <a:ext cx="155880" cy="1443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" name="Google Shape;343;p70">
              <a:extLst>
                <a:ext uri="{FF2B5EF4-FFF2-40B4-BE49-F238E27FC236}">
                  <a16:creationId xmlns:a16="http://schemas.microsoft.com/office/drawing/2014/main" id="{87A1B6C5-0134-4FAD-8DF8-F3FFDFCDA8E8}"/>
                </a:ext>
              </a:extLst>
            </p:cNvPr>
            <p:cNvSpPr/>
            <p:nvPr/>
          </p:nvSpPr>
          <p:spPr>
            <a:xfrm>
              <a:off x="3343320" y="5229360"/>
              <a:ext cx="155520" cy="1443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344;p70">
              <a:extLst>
                <a:ext uri="{FF2B5EF4-FFF2-40B4-BE49-F238E27FC236}">
                  <a16:creationId xmlns:a16="http://schemas.microsoft.com/office/drawing/2014/main" id="{6CADE1CA-6D1E-4077-B86E-80B432FADC9E}"/>
                </a:ext>
              </a:extLst>
            </p:cNvPr>
            <p:cNvSpPr/>
            <p:nvPr/>
          </p:nvSpPr>
          <p:spPr>
            <a:xfrm>
              <a:off x="4892760" y="4465800"/>
              <a:ext cx="155520" cy="1443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345;p70">
              <a:extLst>
                <a:ext uri="{FF2B5EF4-FFF2-40B4-BE49-F238E27FC236}">
                  <a16:creationId xmlns:a16="http://schemas.microsoft.com/office/drawing/2014/main" id="{293D60BE-05FC-4541-9E10-E6B1B23BAACF}"/>
                </a:ext>
              </a:extLst>
            </p:cNvPr>
            <p:cNvSpPr/>
            <p:nvPr/>
          </p:nvSpPr>
          <p:spPr>
            <a:xfrm>
              <a:off x="4260960" y="2637000"/>
              <a:ext cx="156960" cy="1443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346;p70">
              <a:extLst>
                <a:ext uri="{FF2B5EF4-FFF2-40B4-BE49-F238E27FC236}">
                  <a16:creationId xmlns:a16="http://schemas.microsoft.com/office/drawing/2014/main" id="{27962969-6DF9-42C3-8FE6-8DFE82F09668}"/>
                </a:ext>
              </a:extLst>
            </p:cNvPr>
            <p:cNvSpPr/>
            <p:nvPr/>
          </p:nvSpPr>
          <p:spPr>
            <a:xfrm>
              <a:off x="1587960" y="2185920"/>
              <a:ext cx="1047960" cy="3474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pPr>
                <a:lnSpc>
                  <a:spcPct val="71285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accellerators 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lnSpc>
                  <a:spcPct val="71285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incubators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47;p70">
              <a:extLst>
                <a:ext uri="{FF2B5EF4-FFF2-40B4-BE49-F238E27FC236}">
                  <a16:creationId xmlns:a16="http://schemas.microsoft.com/office/drawing/2014/main" id="{6487034E-5157-41B1-8219-0EFAE978AA21}"/>
                </a:ext>
              </a:extLst>
            </p:cNvPr>
            <p:cNvSpPr/>
            <p:nvPr/>
          </p:nvSpPr>
          <p:spPr>
            <a:xfrm>
              <a:off x="1074600" y="3568680"/>
              <a:ext cx="1014480" cy="4741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pPr>
                <a:lnSpc>
                  <a:spcPct val="55444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regional</a:t>
              </a:r>
              <a:br>
                <a:rPr lang="en-GB" sz="1350">
                  <a:ea typeface="Arial"/>
                  <a:cs typeface="Arial"/>
                  <a:sym typeface="Arial"/>
                </a:rPr>
              </a:b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development</a:t>
              </a:r>
              <a:br>
                <a:rPr lang="en-GB" sz="1350">
                  <a:ea typeface="Arial"/>
                  <a:cs typeface="Arial"/>
                  <a:sym typeface="Arial"/>
                </a:rPr>
              </a:b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agencies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348;p70">
              <a:extLst>
                <a:ext uri="{FF2B5EF4-FFF2-40B4-BE49-F238E27FC236}">
                  <a16:creationId xmlns:a16="http://schemas.microsoft.com/office/drawing/2014/main" id="{BE1497F8-F08C-4ED7-9D8C-47AFC95023A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68520" y="2419200"/>
              <a:ext cx="487440" cy="495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349;p70">
              <a:extLst>
                <a:ext uri="{FF2B5EF4-FFF2-40B4-BE49-F238E27FC236}">
                  <a16:creationId xmlns:a16="http://schemas.microsoft.com/office/drawing/2014/main" id="{E7A2F22E-C769-4B61-91AA-C231C38CDC47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09960" y="4243320"/>
              <a:ext cx="163800" cy="2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350;p70">
              <a:extLst>
                <a:ext uri="{FF2B5EF4-FFF2-40B4-BE49-F238E27FC236}">
                  <a16:creationId xmlns:a16="http://schemas.microsoft.com/office/drawing/2014/main" id="{C5076DF8-4D97-4E7D-A15B-93893860860F}"/>
                </a:ext>
              </a:extLst>
            </p:cNvPr>
            <p:cNvSpPr/>
            <p:nvPr/>
          </p:nvSpPr>
          <p:spPr>
            <a:xfrm>
              <a:off x="4898880" y="4290840"/>
              <a:ext cx="924480" cy="3474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pPr algn="r">
                <a:lnSpc>
                  <a:spcPct val="55444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educational</a:t>
              </a:r>
              <a:br>
                <a:rPr lang="en-GB" sz="1350">
                  <a:ea typeface="Arial"/>
                  <a:cs typeface="Arial"/>
                  <a:sym typeface="Arial"/>
                </a:rPr>
              </a:b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institutes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51;p70">
              <a:extLst>
                <a:ext uri="{FF2B5EF4-FFF2-40B4-BE49-F238E27FC236}">
                  <a16:creationId xmlns:a16="http://schemas.microsoft.com/office/drawing/2014/main" id="{E56829F0-F952-49F3-A223-13DC5FA2CFEA}"/>
                </a:ext>
              </a:extLst>
            </p:cNvPr>
            <p:cNvSpPr/>
            <p:nvPr/>
          </p:nvSpPr>
          <p:spPr>
            <a:xfrm>
              <a:off x="3233520" y="5222880"/>
              <a:ext cx="1575000" cy="3474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pPr algn="r">
                <a:lnSpc>
                  <a:spcPct val="71285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clusters, networks,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71285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 industry associations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" name="Google Shape;352;p70">
              <a:extLst>
                <a:ext uri="{FF2B5EF4-FFF2-40B4-BE49-F238E27FC236}">
                  <a16:creationId xmlns:a16="http://schemas.microsoft.com/office/drawing/2014/main" id="{AC588F86-0A56-4447-9D2A-F57291CC0DA3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859200" y="2736720"/>
              <a:ext cx="43812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53;p70">
              <a:extLst>
                <a:ext uri="{FF2B5EF4-FFF2-40B4-BE49-F238E27FC236}">
                  <a16:creationId xmlns:a16="http://schemas.microsoft.com/office/drawing/2014/main" id="{8ACE3CFA-53E6-4331-8CFE-A75BBF43C30F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071880" y="4973760"/>
              <a:ext cx="330120" cy="311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354;p70">
              <a:extLst>
                <a:ext uri="{FF2B5EF4-FFF2-40B4-BE49-F238E27FC236}">
                  <a16:creationId xmlns:a16="http://schemas.microsoft.com/office/drawing/2014/main" id="{701CD0DF-547E-46EC-A91D-10A8324A144F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139840" y="3187800"/>
              <a:ext cx="341280" cy="1951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55;p70">
              <a:extLst>
                <a:ext uri="{FF2B5EF4-FFF2-40B4-BE49-F238E27FC236}">
                  <a16:creationId xmlns:a16="http://schemas.microsoft.com/office/drawing/2014/main" id="{DCC6A859-B760-47C6-9857-535E186B50AA}"/>
                </a:ext>
              </a:extLst>
            </p:cNvPr>
            <p:cNvSpPr/>
            <p:nvPr/>
          </p:nvSpPr>
          <p:spPr>
            <a:xfrm>
              <a:off x="1004760" y="2941560"/>
              <a:ext cx="1247400" cy="3474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pPr>
                <a:lnSpc>
                  <a:spcPct val="55444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national/regional</a:t>
              </a:r>
              <a:br>
                <a:rPr lang="en-GB" sz="1350">
                  <a:ea typeface="Arial"/>
                  <a:cs typeface="Arial"/>
                  <a:sym typeface="Arial"/>
                </a:rPr>
              </a:b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governments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56;p70">
              <a:extLst>
                <a:ext uri="{FF2B5EF4-FFF2-40B4-BE49-F238E27FC236}">
                  <a16:creationId xmlns:a16="http://schemas.microsoft.com/office/drawing/2014/main" id="{012BBEE6-4360-455D-ABB1-444BEA3BB294}"/>
                </a:ext>
              </a:extLst>
            </p:cNvPr>
            <p:cNvSpPr/>
            <p:nvPr/>
          </p:nvSpPr>
          <p:spPr>
            <a:xfrm>
              <a:off x="1800360" y="3863880"/>
              <a:ext cx="155520" cy="1429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pic>
          <p:nvPicPr>
            <p:cNvPr id="32" name="Google Shape;357;p70">
              <a:extLst>
                <a:ext uri="{FF2B5EF4-FFF2-40B4-BE49-F238E27FC236}">
                  <a16:creationId xmlns:a16="http://schemas.microsoft.com/office/drawing/2014/main" id="{6234CEE4-4ECD-41F3-AA1A-503A6655A8DC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957320" y="3902040"/>
              <a:ext cx="523800" cy="8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358;p70">
              <a:extLst>
                <a:ext uri="{FF2B5EF4-FFF2-40B4-BE49-F238E27FC236}">
                  <a16:creationId xmlns:a16="http://schemas.microsoft.com/office/drawing/2014/main" id="{5FCC0ABF-61BB-420A-8396-000BB13B778F}"/>
                </a:ext>
              </a:extLst>
            </p:cNvPr>
            <p:cNvSpPr/>
            <p:nvPr/>
          </p:nvSpPr>
          <p:spPr>
            <a:xfrm>
              <a:off x="3987720" y="2455920"/>
              <a:ext cx="974880" cy="39852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pPr algn="r">
                <a:lnSpc>
                  <a:spcPct val="85642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Universities,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lnSpc>
                  <a:spcPct val="85642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RTOs 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59;p70">
              <a:extLst>
                <a:ext uri="{FF2B5EF4-FFF2-40B4-BE49-F238E27FC236}">
                  <a16:creationId xmlns:a16="http://schemas.microsoft.com/office/drawing/2014/main" id="{BDF7670B-6EFE-4061-997F-6F09FB7D3751}"/>
                </a:ext>
              </a:extLst>
            </p:cNvPr>
            <p:cNvSpPr/>
            <p:nvPr/>
          </p:nvSpPr>
          <p:spPr>
            <a:xfrm>
              <a:off x="1587600" y="4892760"/>
              <a:ext cx="155520" cy="1443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pic>
          <p:nvPicPr>
            <p:cNvPr id="35" name="Google Shape;360;p70">
              <a:extLst>
                <a:ext uri="{FF2B5EF4-FFF2-40B4-BE49-F238E27FC236}">
                  <a16:creationId xmlns:a16="http://schemas.microsoft.com/office/drawing/2014/main" id="{E09C8B5A-3DB0-464B-85E8-F9B9A2255E19}"/>
                </a:ext>
              </a:extLst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725480" y="4737240"/>
              <a:ext cx="468360" cy="272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1;p70">
              <a:extLst>
                <a:ext uri="{FF2B5EF4-FFF2-40B4-BE49-F238E27FC236}">
                  <a16:creationId xmlns:a16="http://schemas.microsoft.com/office/drawing/2014/main" id="{6BCECDEB-FB12-4A8A-89E6-C1E7382FAC3F}"/>
                </a:ext>
              </a:extLst>
            </p:cNvPr>
            <p:cNvSpPr/>
            <p:nvPr/>
          </p:nvSpPr>
          <p:spPr>
            <a:xfrm>
              <a:off x="1341360" y="4633920"/>
              <a:ext cx="513000" cy="3070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r>
                <a:rPr lang="en-GB" sz="1050" dirty="0">
                  <a:latin typeface="Arial Narrow"/>
                  <a:ea typeface="Arial Narrow"/>
                  <a:cs typeface="Arial Narrow"/>
                  <a:sym typeface="Arial Narrow"/>
                </a:rPr>
                <a:t>other</a:t>
              </a:r>
              <a:endParaRPr sz="105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62;p70">
              <a:extLst>
                <a:ext uri="{FF2B5EF4-FFF2-40B4-BE49-F238E27FC236}">
                  <a16:creationId xmlns:a16="http://schemas.microsoft.com/office/drawing/2014/main" id="{CD4C230E-480F-4535-AE01-27D07858EC49}"/>
                </a:ext>
              </a:extLst>
            </p:cNvPr>
            <p:cNvSpPr/>
            <p:nvPr/>
          </p:nvSpPr>
          <p:spPr>
            <a:xfrm>
              <a:off x="2913120" y="2870280"/>
              <a:ext cx="155520" cy="14436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0" ty="0" sx="75000" sy="75000" flip="none" algn="tl"/>
            </a:blip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8" name="Google Shape;363;p70">
              <a:extLst>
                <a:ext uri="{FF2B5EF4-FFF2-40B4-BE49-F238E27FC236}">
                  <a16:creationId xmlns:a16="http://schemas.microsoft.com/office/drawing/2014/main" id="{7522AAD1-3269-4E6D-B525-0311B71227B3}"/>
                </a:ext>
              </a:extLst>
            </p:cNvPr>
            <p:cNvSpPr/>
            <p:nvPr/>
          </p:nvSpPr>
          <p:spPr>
            <a:xfrm>
              <a:off x="3736800" y="3000240"/>
              <a:ext cx="157320" cy="14472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0" ty="0" sx="75000" sy="75000" flip="none" algn="tl"/>
            </a:blip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364;p70">
              <a:extLst>
                <a:ext uri="{FF2B5EF4-FFF2-40B4-BE49-F238E27FC236}">
                  <a16:creationId xmlns:a16="http://schemas.microsoft.com/office/drawing/2014/main" id="{1BD74D8D-F3E2-4A5D-AB87-20C78208655F}"/>
                </a:ext>
              </a:extLst>
            </p:cNvPr>
            <p:cNvSpPr/>
            <p:nvPr/>
          </p:nvSpPr>
          <p:spPr>
            <a:xfrm>
              <a:off x="4721400" y="4102200"/>
              <a:ext cx="156960" cy="14436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0" ty="0" sx="75000" sy="75000" flip="none" algn="tl"/>
            </a:blip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365;p70">
              <a:extLst>
                <a:ext uri="{FF2B5EF4-FFF2-40B4-BE49-F238E27FC236}">
                  <a16:creationId xmlns:a16="http://schemas.microsoft.com/office/drawing/2014/main" id="{B9681B9A-A58F-4C94-9B30-A1C5C72BF389}"/>
                </a:ext>
              </a:extLst>
            </p:cNvPr>
            <p:cNvSpPr/>
            <p:nvPr/>
          </p:nvSpPr>
          <p:spPr>
            <a:xfrm>
              <a:off x="2959200" y="4871880"/>
              <a:ext cx="155520" cy="14472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0" ty="0" sx="75000" sy="75000" flip="none" algn="tl"/>
            </a:blip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366;p70">
              <a:extLst>
                <a:ext uri="{FF2B5EF4-FFF2-40B4-BE49-F238E27FC236}">
                  <a16:creationId xmlns:a16="http://schemas.microsoft.com/office/drawing/2014/main" id="{3B60FC06-27A0-4A37-A5F0-315B786A120D}"/>
                </a:ext>
              </a:extLst>
            </p:cNvPr>
            <p:cNvSpPr/>
            <p:nvPr/>
          </p:nvSpPr>
          <p:spPr>
            <a:xfrm>
              <a:off x="2475000" y="3865680"/>
              <a:ext cx="155520" cy="14436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0" ty="0" sx="75000" sy="75000" flip="none" algn="tl"/>
            </a:blip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367;p70">
              <a:extLst>
                <a:ext uri="{FF2B5EF4-FFF2-40B4-BE49-F238E27FC236}">
                  <a16:creationId xmlns:a16="http://schemas.microsoft.com/office/drawing/2014/main" id="{350D1A57-3D33-406D-B97B-C5B57F8CFF4A}"/>
                </a:ext>
              </a:extLst>
            </p:cNvPr>
            <p:cNvSpPr/>
            <p:nvPr/>
          </p:nvSpPr>
          <p:spPr>
            <a:xfrm>
              <a:off x="2146320" y="4648320"/>
              <a:ext cx="155520" cy="14292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0" ty="0" sx="75000" sy="75000" flip="none" algn="tl"/>
            </a:blip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368;p70">
              <a:extLst>
                <a:ext uri="{FF2B5EF4-FFF2-40B4-BE49-F238E27FC236}">
                  <a16:creationId xmlns:a16="http://schemas.microsoft.com/office/drawing/2014/main" id="{729EE7F1-9428-41E1-86BA-27EE8DC88ADC}"/>
                </a:ext>
              </a:extLst>
            </p:cNvPr>
            <p:cNvSpPr/>
            <p:nvPr/>
          </p:nvSpPr>
          <p:spPr>
            <a:xfrm>
              <a:off x="2467080" y="3294000"/>
              <a:ext cx="156960" cy="14436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0" ty="0" sx="75000" sy="75000" flip="none" algn="tl"/>
            </a:blip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pic>
          <p:nvPicPr>
            <p:cNvPr id="44" name="Google Shape;369;p70">
              <a:extLst>
                <a:ext uri="{FF2B5EF4-FFF2-40B4-BE49-F238E27FC236}">
                  <a16:creationId xmlns:a16="http://schemas.microsoft.com/office/drawing/2014/main" id="{1EDAD6B4-08CD-4EB2-A404-62A9A66F1080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3824280" y="3406680"/>
              <a:ext cx="324000" cy="2653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" name="Google Shape;370;p70">
              <a:extLst>
                <a:ext uri="{FF2B5EF4-FFF2-40B4-BE49-F238E27FC236}">
                  <a16:creationId xmlns:a16="http://schemas.microsoft.com/office/drawing/2014/main" id="{DCA2E090-5281-40CA-9009-6B6CCD9888CE}"/>
                </a:ext>
              </a:extLst>
            </p:cNvPr>
            <p:cNvGrpSpPr/>
            <p:nvPr/>
          </p:nvGrpSpPr>
          <p:grpSpPr>
            <a:xfrm>
              <a:off x="4065480" y="3884760"/>
              <a:ext cx="358920" cy="371160"/>
              <a:chOff x="4065480" y="3884760"/>
              <a:chExt cx="358920" cy="371160"/>
            </a:xfrm>
          </p:grpSpPr>
          <p:pic>
            <p:nvPicPr>
              <p:cNvPr id="72" name="Google Shape;371;p70">
                <a:extLst>
                  <a:ext uri="{FF2B5EF4-FFF2-40B4-BE49-F238E27FC236}">
                    <a16:creationId xmlns:a16="http://schemas.microsoft.com/office/drawing/2014/main" id="{ABC52A7F-9E32-44AD-BCD3-760B9E22651E}"/>
                  </a:ext>
                </a:extLst>
              </p:cNvPr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4098600" y="3938040"/>
                <a:ext cx="229320" cy="199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372;p70">
                <a:extLst>
                  <a:ext uri="{FF2B5EF4-FFF2-40B4-BE49-F238E27FC236}">
                    <a16:creationId xmlns:a16="http://schemas.microsoft.com/office/drawing/2014/main" id="{2DA234C1-9CAE-4805-B09A-41CAFEE96644}"/>
                  </a:ext>
                </a:extLst>
              </p:cNvPr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4065480" y="3884760"/>
                <a:ext cx="358920" cy="3711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6" name="Google Shape;373;p70">
              <a:extLst>
                <a:ext uri="{FF2B5EF4-FFF2-40B4-BE49-F238E27FC236}">
                  <a16:creationId xmlns:a16="http://schemas.microsoft.com/office/drawing/2014/main" id="{B78A888C-1428-42D3-96C2-E58D3CE40CD9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3624120" y="4084560"/>
              <a:ext cx="368280" cy="368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374;p70">
              <a:extLst>
                <a:ext uri="{FF2B5EF4-FFF2-40B4-BE49-F238E27FC236}">
                  <a16:creationId xmlns:a16="http://schemas.microsoft.com/office/drawing/2014/main" id="{AE797518-A409-4947-BD7A-BB7FA1D64B6B}"/>
                </a:ext>
              </a:extLst>
            </p:cNvPr>
            <p:cNvSpPr/>
            <p:nvPr/>
          </p:nvSpPr>
          <p:spPr>
            <a:xfrm>
              <a:off x="3116160" y="3706920"/>
              <a:ext cx="898560" cy="407880"/>
            </a:xfrm>
            <a:prstGeom prst="ellipse">
              <a:avLst/>
            </a:prstGeom>
            <a:solidFill>
              <a:srgbClr val="77933C"/>
            </a:solidFill>
            <a:ln>
              <a:noFill/>
            </a:ln>
          </p:spPr>
          <p:txBody>
            <a:bodyPr spcFirstLastPara="1" wrap="square" lIns="0" tIns="35095" rIns="0" bIns="35095" anchor="ctr" anchorCtr="0">
              <a:noAutofit/>
            </a:bodyPr>
            <a:lstStyle/>
            <a:p>
              <a:pPr algn="ctr"/>
              <a:r>
                <a:rPr lang="en-GB" sz="9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Orchestrator</a:t>
              </a:r>
              <a:endParaRPr sz="9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" name="Google Shape;375;p70">
              <a:extLst>
                <a:ext uri="{FF2B5EF4-FFF2-40B4-BE49-F238E27FC236}">
                  <a16:creationId xmlns:a16="http://schemas.microsoft.com/office/drawing/2014/main" id="{7EBB2FAF-B1A8-4F4F-BA00-3F9ECA2A1F73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402000" y="2212920"/>
              <a:ext cx="152280" cy="689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376;p70">
              <a:extLst>
                <a:ext uri="{FF2B5EF4-FFF2-40B4-BE49-F238E27FC236}">
                  <a16:creationId xmlns:a16="http://schemas.microsoft.com/office/drawing/2014/main" id="{6AF5A45D-57D3-4A90-B96C-102EBEF49DB2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3152880" y="3189240"/>
              <a:ext cx="503280" cy="503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377;p70">
              <a:extLst>
                <a:ext uri="{FF2B5EF4-FFF2-40B4-BE49-F238E27FC236}">
                  <a16:creationId xmlns:a16="http://schemas.microsoft.com/office/drawing/2014/main" id="{67A0DE00-1F2B-4E06-B0CE-F69B5E86D7F7}"/>
                </a:ext>
              </a:extLst>
            </p:cNvPr>
            <p:cNvSpPr/>
            <p:nvPr/>
          </p:nvSpPr>
          <p:spPr>
            <a:xfrm>
              <a:off x="3840120" y="4711680"/>
              <a:ext cx="155520" cy="1429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pic>
          <p:nvPicPr>
            <p:cNvPr id="51" name="Google Shape;378;p70">
              <a:extLst>
                <a:ext uri="{FF2B5EF4-FFF2-40B4-BE49-F238E27FC236}">
                  <a16:creationId xmlns:a16="http://schemas.microsoft.com/office/drawing/2014/main" id="{1BBCBEF2-65CA-4167-A718-79313F22B204}"/>
                </a:ext>
              </a:extLst>
            </p:cNvPr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3438360" y="4608360"/>
              <a:ext cx="420840" cy="219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379;p70">
              <a:extLst>
                <a:ext uri="{FF2B5EF4-FFF2-40B4-BE49-F238E27FC236}">
                  <a16:creationId xmlns:a16="http://schemas.microsoft.com/office/drawing/2014/main" id="{4E1FBF6B-3FDD-46F9-B89D-72E4D69B7405}"/>
                </a:ext>
              </a:extLst>
            </p:cNvPr>
            <p:cNvSpPr/>
            <p:nvPr/>
          </p:nvSpPr>
          <p:spPr>
            <a:xfrm>
              <a:off x="3929400" y="4724280"/>
              <a:ext cx="700560" cy="22068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pPr>
                <a:lnSpc>
                  <a:spcPct val="71285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Industry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380;p70">
              <a:extLst>
                <a:ext uri="{FF2B5EF4-FFF2-40B4-BE49-F238E27FC236}">
                  <a16:creationId xmlns:a16="http://schemas.microsoft.com/office/drawing/2014/main" id="{CC1D10F9-FA00-46F1-A472-AC6441F4A89F}"/>
                </a:ext>
              </a:extLst>
            </p:cNvPr>
            <p:cNvSpPr/>
            <p:nvPr/>
          </p:nvSpPr>
          <p:spPr>
            <a:xfrm>
              <a:off x="3319560" y="4522680"/>
              <a:ext cx="155520" cy="14292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0" ty="0" sx="75000" sy="75000" flip="none" algn="tl"/>
            </a:blip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pic>
          <p:nvPicPr>
            <p:cNvPr id="54" name="Google Shape;381;p70">
              <a:extLst>
                <a:ext uri="{FF2B5EF4-FFF2-40B4-BE49-F238E27FC236}">
                  <a16:creationId xmlns:a16="http://schemas.microsoft.com/office/drawing/2014/main" id="{A915FEAF-9887-4AA9-9A4B-8B5BC7982121}"/>
                </a:ext>
              </a:extLst>
            </p:cNvPr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3448080" y="1719360"/>
              <a:ext cx="193680" cy="218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82;p70">
              <a:extLst>
                <a:ext uri="{FF2B5EF4-FFF2-40B4-BE49-F238E27FC236}">
                  <a16:creationId xmlns:a16="http://schemas.microsoft.com/office/drawing/2014/main" id="{A592ECE5-C03D-4862-9BE0-876EED1AF83F}"/>
                </a:ext>
              </a:extLst>
            </p:cNvPr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3632040" y="1755720"/>
              <a:ext cx="177840" cy="1792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oogle Shape;383;p70">
              <a:extLst>
                <a:ext uri="{FF2B5EF4-FFF2-40B4-BE49-F238E27FC236}">
                  <a16:creationId xmlns:a16="http://schemas.microsoft.com/office/drawing/2014/main" id="{1BCF2ABC-9C7C-4AD1-AFF9-9934EC81F6E4}"/>
                </a:ext>
              </a:extLst>
            </p:cNvPr>
            <p:cNvGrpSpPr/>
            <p:nvPr/>
          </p:nvGrpSpPr>
          <p:grpSpPr>
            <a:xfrm>
              <a:off x="2352600" y="4371840"/>
              <a:ext cx="569880" cy="704880"/>
              <a:chOff x="2352600" y="4371840"/>
              <a:chExt cx="569880" cy="704880"/>
            </a:xfrm>
          </p:grpSpPr>
          <p:pic>
            <p:nvPicPr>
              <p:cNvPr id="61" name="Google Shape;384;p70">
                <a:extLst>
                  <a:ext uri="{FF2B5EF4-FFF2-40B4-BE49-F238E27FC236}">
                    <a16:creationId xmlns:a16="http://schemas.microsoft.com/office/drawing/2014/main" id="{40786340-F452-4B9E-9873-89569411899C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2528280" y="4894200"/>
                <a:ext cx="181800" cy="1825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385;p70">
                <a:extLst>
                  <a:ext uri="{FF2B5EF4-FFF2-40B4-BE49-F238E27FC236}">
                    <a16:creationId xmlns:a16="http://schemas.microsoft.com/office/drawing/2014/main" id="{5D986CC4-310E-4EC9-99DD-795BC4DB54DB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522160" y="4425480"/>
                <a:ext cx="175680" cy="1825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386;p70">
                <a:extLst>
                  <a:ext uri="{FF2B5EF4-FFF2-40B4-BE49-F238E27FC236}">
                    <a16:creationId xmlns:a16="http://schemas.microsoft.com/office/drawing/2014/main" id="{E3AF8E1E-247B-4400-9C14-EE338315E98D}"/>
                  </a:ext>
                </a:extLst>
              </p:cNvPr>
              <p:cNvPicPr preferRelativeResize="0"/>
              <p:nvPr/>
            </p:nvPicPr>
            <p:blipFill rotWithShape="1">
              <a:blip r:embed="rId25">
                <a:alphaModFix/>
              </a:blip>
              <a:srcRect/>
              <a:stretch/>
            </p:blipFill>
            <p:spPr>
              <a:xfrm>
                <a:off x="2419200" y="4516920"/>
                <a:ext cx="424440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387;p70">
                <a:extLst>
                  <a:ext uri="{FF2B5EF4-FFF2-40B4-BE49-F238E27FC236}">
                    <a16:creationId xmlns:a16="http://schemas.microsoft.com/office/drawing/2014/main" id="{2E1EB33C-0C83-4460-B468-3512DECE8DDC}"/>
                  </a:ext>
                </a:extLst>
              </p:cNvPr>
              <p:cNvPicPr preferRelativeResize="0"/>
              <p:nvPr/>
            </p:nvPicPr>
            <p:blipFill rotWithShape="1">
              <a:blip r:embed="rId26">
                <a:alphaModFix/>
              </a:blip>
              <a:srcRect/>
              <a:stretch/>
            </p:blipFill>
            <p:spPr>
              <a:xfrm>
                <a:off x="2413080" y="4516920"/>
                <a:ext cx="436680" cy="4258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388;p70">
                <a:extLst>
                  <a:ext uri="{FF2B5EF4-FFF2-40B4-BE49-F238E27FC236}">
                    <a16:creationId xmlns:a16="http://schemas.microsoft.com/office/drawing/2014/main" id="{E7C87130-8D2B-4ECB-8AED-B29BEE184127}"/>
                  </a:ext>
                </a:extLst>
              </p:cNvPr>
              <p:cNvPicPr preferRelativeResize="0"/>
              <p:nvPr/>
            </p:nvPicPr>
            <p:blipFill rotWithShape="1">
              <a:blip r:embed="rId27">
                <a:alphaModFix/>
              </a:blip>
              <a:srcRect/>
              <a:stretch/>
            </p:blipFill>
            <p:spPr>
              <a:xfrm>
                <a:off x="2431440" y="4522680"/>
                <a:ext cx="424440" cy="432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389;p70">
                <a:extLst>
                  <a:ext uri="{FF2B5EF4-FFF2-40B4-BE49-F238E27FC236}">
                    <a16:creationId xmlns:a16="http://schemas.microsoft.com/office/drawing/2014/main" id="{FCF00A50-DB47-44B1-8C83-E153A4999289}"/>
                  </a:ext>
                </a:extLst>
              </p:cNvPr>
              <p:cNvPicPr preferRelativeResize="0"/>
              <p:nvPr/>
            </p:nvPicPr>
            <p:blipFill rotWithShape="1">
              <a:blip r:embed="rId28">
                <a:alphaModFix/>
              </a:blip>
              <a:srcRect/>
              <a:stretch/>
            </p:blipFill>
            <p:spPr>
              <a:xfrm>
                <a:off x="2352600" y="4668840"/>
                <a:ext cx="569880" cy="1339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" name="Google Shape;390;p70">
                <a:extLst>
                  <a:ext uri="{FF2B5EF4-FFF2-40B4-BE49-F238E27FC236}">
                    <a16:creationId xmlns:a16="http://schemas.microsoft.com/office/drawing/2014/main" id="{2EDACE65-4C05-4DA6-8FD5-E4274727F8A3}"/>
                  </a:ext>
                </a:extLst>
              </p:cNvPr>
              <p:cNvSpPr/>
              <p:nvPr/>
            </p:nvSpPr>
            <p:spPr>
              <a:xfrm>
                <a:off x="2576880" y="4725720"/>
                <a:ext cx="118800" cy="287640"/>
              </a:xfrm>
              <a:prstGeom prst="ellipse">
                <a:avLst/>
              </a:prstGeom>
              <a:solidFill>
                <a:srgbClr val="D9D9D9"/>
              </a:solidFill>
              <a:ln w="9525" cap="flat" cmpd="sng">
                <a:solidFill>
                  <a:srgbClr val="A6A6A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60" tIns="68560" rIns="68560" bIns="6856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8" name="Google Shape;391;p70">
                <a:extLst>
                  <a:ext uri="{FF2B5EF4-FFF2-40B4-BE49-F238E27FC236}">
                    <a16:creationId xmlns:a16="http://schemas.microsoft.com/office/drawing/2014/main" id="{AF8D43A2-7A61-40E2-A57C-CA1C8F564943}"/>
                  </a:ext>
                </a:extLst>
              </p:cNvPr>
              <p:cNvSpPr/>
              <p:nvPr/>
            </p:nvSpPr>
            <p:spPr>
              <a:xfrm>
                <a:off x="2582280" y="4451400"/>
                <a:ext cx="118800" cy="287640"/>
              </a:xfrm>
              <a:prstGeom prst="ellipse">
                <a:avLst/>
              </a:prstGeom>
              <a:solidFill>
                <a:srgbClr val="D9D9D9"/>
              </a:solidFill>
              <a:ln w="9525" cap="flat" cmpd="sng">
                <a:solidFill>
                  <a:srgbClr val="A6A6A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8560" tIns="68560" rIns="68560" bIns="68560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9" name="Google Shape;392;p70">
                <a:extLst>
                  <a:ext uri="{FF2B5EF4-FFF2-40B4-BE49-F238E27FC236}">
                    <a16:creationId xmlns:a16="http://schemas.microsoft.com/office/drawing/2014/main" id="{57F808B4-76D0-4A20-B786-D5C65E3AF533}"/>
                  </a:ext>
                </a:extLst>
              </p:cNvPr>
              <p:cNvSpPr/>
              <p:nvPr/>
            </p:nvSpPr>
            <p:spPr>
              <a:xfrm>
                <a:off x="2488680" y="4587120"/>
                <a:ext cx="286560" cy="287640"/>
              </a:xfrm>
              <a:prstGeom prst="ellipse">
                <a:avLst/>
              </a:prstGeom>
              <a:solidFill>
                <a:srgbClr val="1F497D"/>
              </a:solidFill>
              <a:ln w="9525" cap="flat" cmpd="sng">
                <a:solidFill>
                  <a:srgbClr val="A6A6A6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/>
                <a:r>
                  <a:rPr lang="en-GB" sz="105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CC</a:t>
                </a:r>
                <a:endParaRPr sz="105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0" name="Google Shape;393;p70">
                <a:extLst>
                  <a:ext uri="{FF2B5EF4-FFF2-40B4-BE49-F238E27FC236}">
                    <a16:creationId xmlns:a16="http://schemas.microsoft.com/office/drawing/2014/main" id="{23377671-8960-467E-973F-C9265F79D348}"/>
                  </a:ext>
                </a:extLst>
              </p:cNvPr>
              <p:cNvPicPr preferRelativeResize="0"/>
              <p:nvPr/>
            </p:nvPicPr>
            <p:blipFill rotWithShape="1">
              <a:blip r:embed="rId23">
                <a:alphaModFix/>
              </a:blip>
              <a:srcRect/>
              <a:stretch/>
            </p:blipFill>
            <p:spPr>
              <a:xfrm>
                <a:off x="2544120" y="4371840"/>
                <a:ext cx="192240" cy="2185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oogle Shape;394;p70">
                <a:extLst>
                  <a:ext uri="{FF2B5EF4-FFF2-40B4-BE49-F238E27FC236}">
                    <a16:creationId xmlns:a16="http://schemas.microsoft.com/office/drawing/2014/main" id="{85FFC933-21EA-4738-AE43-A056539DA0A2}"/>
                  </a:ext>
                </a:extLst>
              </p:cNvPr>
              <p:cNvPicPr preferRelativeResize="0"/>
              <p:nvPr/>
            </p:nvPicPr>
            <p:blipFill rotWithShape="1">
              <a:blip r:embed="rId24">
                <a:alphaModFix/>
              </a:blip>
              <a:srcRect/>
              <a:stretch/>
            </p:blipFill>
            <p:spPr>
              <a:xfrm>
                <a:off x="2727000" y="4408560"/>
                <a:ext cx="177480" cy="178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7" name="Google Shape;395;p70">
              <a:extLst>
                <a:ext uri="{FF2B5EF4-FFF2-40B4-BE49-F238E27FC236}">
                  <a16:creationId xmlns:a16="http://schemas.microsoft.com/office/drawing/2014/main" id="{5BBC63B1-96A8-4B05-8D95-CED34B1E235C}"/>
                </a:ext>
              </a:extLst>
            </p:cNvPr>
            <p:cNvSpPr/>
            <p:nvPr/>
          </p:nvSpPr>
          <p:spPr>
            <a:xfrm>
              <a:off x="5141880" y="3335400"/>
              <a:ext cx="155520" cy="14292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  <p:pic>
          <p:nvPicPr>
            <p:cNvPr id="58" name="Google Shape;396;p70">
              <a:extLst>
                <a:ext uri="{FF2B5EF4-FFF2-40B4-BE49-F238E27FC236}">
                  <a16:creationId xmlns:a16="http://schemas.microsoft.com/office/drawing/2014/main" id="{00B5D7E9-FEDB-4C8C-9F70-FB11BC319E43}"/>
                </a:ext>
              </a:extLst>
            </p:cNvPr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4468680" y="3395520"/>
              <a:ext cx="676440" cy="2383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" name="Google Shape;397;p70">
              <a:extLst>
                <a:ext uri="{FF2B5EF4-FFF2-40B4-BE49-F238E27FC236}">
                  <a16:creationId xmlns:a16="http://schemas.microsoft.com/office/drawing/2014/main" id="{E293E125-5B33-4C21-8267-70ED63DE0FCC}"/>
                </a:ext>
              </a:extLst>
            </p:cNvPr>
            <p:cNvSpPr/>
            <p:nvPr/>
          </p:nvSpPr>
          <p:spPr>
            <a:xfrm>
              <a:off x="5028480" y="3138480"/>
              <a:ext cx="861840" cy="3474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67491" tIns="35095" rIns="67491" bIns="35095" anchor="t" anchorCtr="0">
              <a:noAutofit/>
            </a:bodyPr>
            <a:lstStyle/>
            <a:p>
              <a:pPr algn="r">
                <a:lnSpc>
                  <a:spcPct val="55444"/>
                </a:lnSpc>
              </a:pP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real estate</a:t>
              </a:r>
              <a:br>
                <a:rPr lang="en-GB" sz="1350">
                  <a:ea typeface="Arial"/>
                  <a:cs typeface="Arial"/>
                  <a:sym typeface="Arial"/>
                </a:rPr>
              </a:br>
              <a:r>
                <a:rPr lang="en-GB" sz="1050">
                  <a:latin typeface="Arial Narrow"/>
                  <a:ea typeface="Arial Narrow"/>
                  <a:cs typeface="Arial Narrow"/>
                  <a:sym typeface="Arial Narrow"/>
                </a:rPr>
                <a:t>agents</a:t>
              </a:r>
              <a:endParaRPr sz="105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398;p70">
              <a:extLst>
                <a:ext uri="{FF2B5EF4-FFF2-40B4-BE49-F238E27FC236}">
                  <a16:creationId xmlns:a16="http://schemas.microsoft.com/office/drawing/2014/main" id="{371E1940-7672-4AE0-BED6-4A0030652DCD}"/>
                </a:ext>
              </a:extLst>
            </p:cNvPr>
            <p:cNvSpPr/>
            <p:nvPr/>
          </p:nvSpPr>
          <p:spPr>
            <a:xfrm>
              <a:off x="4479840" y="3517920"/>
              <a:ext cx="155520" cy="144360"/>
            </a:xfrm>
            <a:prstGeom prst="ellipse">
              <a:avLst/>
            </a:prstGeom>
            <a:blipFill rotWithShape="1">
              <a:blip r:embed="rId15">
                <a:alphaModFix/>
              </a:blip>
              <a:tile tx="0" ty="0" sx="75000" sy="75000" flip="none" algn="tl"/>
            </a:blipFill>
            <a:ln>
              <a:noFill/>
            </a:ln>
          </p:spPr>
          <p:txBody>
            <a:bodyPr spcFirstLastPara="1" wrap="square" lIns="68560" tIns="68560" rIns="68560" bIns="68560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030A1283-8EE5-458B-9472-A2FE03D8FB2F}"/>
              </a:ext>
            </a:extLst>
          </p:cNvPr>
          <p:cNvSpPr txBox="1"/>
          <p:nvPr/>
        </p:nvSpPr>
        <p:spPr>
          <a:xfrm>
            <a:off x="189568" y="1019518"/>
            <a:ext cx="4070731" cy="1631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Digital Innovation Hubs (DIHs) are one-stop-shops where companies –especially SMEs, startups and mid-caps– can get help to improve their business, production processes, products and services by means of digital technology.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38B27-9795-4F31-9047-71384EE69D00}"/>
              </a:ext>
            </a:extLst>
          </p:cNvPr>
          <p:cNvSpPr/>
          <p:nvPr/>
        </p:nvSpPr>
        <p:spPr>
          <a:xfrm>
            <a:off x="189568" y="2682112"/>
            <a:ext cx="4572001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DIHs are ecosystems that consist of SMEs, large industries, startups, researchers, accelerators, and investors. They are support facilities that help companies to become more competitive by improving their business/production processes as well as </a:t>
            </a:r>
          </a:p>
          <a:p>
            <a:r>
              <a:rPr lang="en-US" dirty="0">
                <a:solidFill>
                  <a:srgbClr val="003399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  <a:sym typeface="Calibri"/>
              </a:rPr>
              <a:t>products and services by means of digital technology.</a:t>
            </a:r>
          </a:p>
        </p:txBody>
      </p:sp>
    </p:spTree>
    <p:extLst>
      <p:ext uri="{BB962C8B-B14F-4D97-AF65-F5344CB8AC3E}">
        <p14:creationId xmlns:p14="http://schemas.microsoft.com/office/powerpoint/2010/main" val="377685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B2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3" name="Google Shape;107;p18"/>
          <p:cNvSpPr>
            <a:spLocks noGrp="1"/>
          </p:cNvSpPr>
          <p:nvPr>
            <p:ph type="title" idx="10"/>
          </p:nvPr>
        </p:nvSpPr>
        <p:spPr>
          <a:xfrm>
            <a:off x="239044" y="841282"/>
            <a:ext cx="3957427" cy="4785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lvl="0"/>
            <a:r>
              <a:rPr lang="en-US" dirty="0"/>
              <a:t>ICT Cluster</a:t>
            </a:r>
          </a:p>
        </p:txBody>
      </p:sp>
      <p:sp>
        <p:nvSpPr>
          <p:cNvPr id="4" name="Google Shape;108;p18"/>
          <p:cNvSpPr>
            <a:spLocks noGrp="1"/>
          </p:cNvSpPr>
          <p:nvPr>
            <p:ph type="body" idx="11"/>
          </p:nvPr>
        </p:nvSpPr>
        <p:spPr>
          <a:xfrm>
            <a:off x="350631" y="2266950"/>
            <a:ext cx="4088477" cy="228323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 lang="en-US" dirty="0"/>
          </a:p>
          <a:p>
            <a:pPr marL="0" indent="0">
              <a:spcAft>
                <a:spcPts val="1600"/>
              </a:spcAft>
              <a:buNone/>
            </a:pPr>
            <a:endParaRPr lang="en-US" dirty="0"/>
          </a:p>
        </p:txBody>
      </p:sp>
      <p:sp>
        <p:nvSpPr>
          <p:cNvPr id="5" name="Google Shape;107;p18"/>
          <p:cNvSpPr txBox="1"/>
          <p:nvPr/>
        </p:nvSpPr>
        <p:spPr>
          <a:xfrm>
            <a:off x="5257800" y="432375"/>
            <a:ext cx="3394584" cy="12963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  <a:defRPr lang="en-US" sz="2600" b="1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9pPr>
          </a:lstStyle>
          <a:p>
            <a:r>
              <a:rPr lang="de-DE" dirty="0" err="1">
                <a:solidFill>
                  <a:schemeClr val="bg1"/>
                </a:solidFill>
              </a:rPr>
              <a:t>Bulgarian</a:t>
            </a:r>
            <a:r>
              <a:rPr lang="de-DE" dirty="0">
                <a:solidFill>
                  <a:schemeClr val="bg1"/>
                </a:solidFill>
              </a:rPr>
              <a:t> Digital </a:t>
            </a:r>
            <a:r>
              <a:rPr lang="de-DE" dirty="0" err="1">
                <a:solidFill>
                  <a:schemeClr val="bg1"/>
                </a:solidFill>
              </a:rPr>
              <a:t>innovation</a:t>
            </a:r>
            <a:r>
              <a:rPr lang="de-DE" dirty="0">
                <a:solidFill>
                  <a:schemeClr val="bg1"/>
                </a:solidFill>
              </a:rPr>
              <a:t> Hub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DigiTech</a:t>
            </a:r>
            <a:r>
              <a:rPr lang="de-DE" dirty="0">
                <a:solidFill>
                  <a:schemeClr val="bg1"/>
                </a:solidFill>
              </a:rPr>
              <a:t> 4.0 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Google Shape;108;p18"/>
          <p:cNvSpPr txBox="1"/>
          <p:nvPr/>
        </p:nvSpPr>
        <p:spPr>
          <a:xfrm>
            <a:off x="4789155" y="2800350"/>
            <a:ext cx="4137690" cy="23431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L="457200" marR="0" lvl="0" indent="-33019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"/>
              <a:defRPr lang="en-US" sz="1600" b="0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L="914400" marR="0" lvl="1" indent="-317499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400" b="0" i="0" u="none" strike="noStrike" cap="none" dirty="0">
                <a:solidFill>
                  <a:schemeClr val="dk1"/>
                </a:solidFill>
                <a:latin typeface="Verdan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Verdana"/>
              <a:buChar char="❏"/>
              <a:defRPr lang="en-US" sz="1200" b="0" i="0" u="none" strike="noStrike" cap="none" dirty="0">
                <a:solidFill>
                  <a:schemeClr val="dk1"/>
                </a:solidFill>
                <a:latin typeface="Verdana"/>
              </a:defRPr>
            </a:lvl9pPr>
          </a:lstStyle>
          <a:p>
            <a:pPr marL="0" indent="0">
              <a:spcAft>
                <a:spcPts val="1600"/>
              </a:spcAft>
              <a:buFont typeface="Wingdings"/>
              <a:buNone/>
            </a:pPr>
            <a:r>
              <a:rPr lang="sv-SE" dirty="0">
                <a:solidFill>
                  <a:schemeClr val="bg1"/>
                </a:solidFill>
              </a:rPr>
              <a:t>Created 2017 as a Partnership between:</a:t>
            </a:r>
          </a:p>
          <a:p>
            <a:pPr marL="0" indent="0" algn="ctr">
              <a:spcAft>
                <a:spcPts val="1600"/>
              </a:spcAft>
              <a:buFont typeface="Wingdings"/>
              <a:buNone/>
            </a:pPr>
            <a:r>
              <a:rPr lang="sv-SE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CT Cluster,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TU University Sofia,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Move.bg</a:t>
            </a:r>
          </a:p>
          <a:p>
            <a:pPr marL="0" indent="0" algn="ctr">
              <a:spcAft>
                <a:spcPts val="1600"/>
              </a:spcAft>
              <a:buFont typeface="Wingdings"/>
              <a:buNone/>
            </a:pPr>
            <a:r>
              <a:rPr lang="sv-SE" dirty="0">
                <a:solidFill>
                  <a:schemeClr val="bg1"/>
                </a:solidFill>
              </a:rPr>
              <a:t>Mechatronics, Automotive, ICT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1B31B-09C0-4716-95A7-F5DE55821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7" y="1764028"/>
            <a:ext cx="4099040" cy="11887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E790E3-A473-40C5-A929-40060467500D}"/>
              </a:ext>
            </a:extLst>
          </p:cNvPr>
          <p:cNvSpPr/>
          <p:nvPr/>
        </p:nvSpPr>
        <p:spPr>
          <a:xfrm>
            <a:off x="5181600" y="1959365"/>
            <a:ext cx="3101163" cy="79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6B4FA-4846-4EF1-B314-8F323940C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53960"/>
            <a:ext cx="3104706" cy="8088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492F79-2D6D-46DD-80CC-9BFE5BF7E031}"/>
              </a:ext>
            </a:extLst>
          </p:cNvPr>
          <p:cNvSpPr txBox="1"/>
          <p:nvPr/>
        </p:nvSpPr>
        <p:spPr>
          <a:xfrm>
            <a:off x="217155" y="3134412"/>
            <a:ext cx="42000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Lead Partner and Coordinator of </a:t>
            </a:r>
          </a:p>
          <a:p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Bulgarian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Digital Innovation Hub </a:t>
            </a:r>
            <a:r>
              <a:rPr lang="de-DE" sz="1800" dirty="0" err="1">
                <a:solidFill>
                  <a:schemeClr val="accent1">
                    <a:lumMod val="50000"/>
                  </a:schemeClr>
                </a:solidFill>
              </a:rPr>
              <a:t>DigiTech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 4.0 </a:t>
            </a:r>
          </a:p>
          <a:p>
            <a:endParaRPr lang="en-US" dirty="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7F4E9405-3676-4FE7-85E0-363497C21F74}"/>
              </a:ext>
            </a:extLst>
          </p:cNvPr>
          <p:cNvSpPr/>
          <p:nvPr/>
        </p:nvSpPr>
        <p:spPr>
          <a:xfrm>
            <a:off x="2286000" y="3877994"/>
            <a:ext cx="45719" cy="539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58FF751-C745-4EED-B589-14A7E8844629}"/>
              </a:ext>
            </a:extLst>
          </p:cNvPr>
          <p:cNvGrpSpPr/>
          <p:nvPr/>
        </p:nvGrpSpPr>
        <p:grpSpPr>
          <a:xfrm>
            <a:off x="5443739" y="3256446"/>
            <a:ext cx="1180920" cy="1334091"/>
            <a:chOff x="5168684" y="3055029"/>
            <a:chExt cx="1491196" cy="168461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AB1BEA-A919-43C8-8F4B-8EBD7052D6A8}"/>
                </a:ext>
              </a:extLst>
            </p:cNvPr>
            <p:cNvSpPr/>
            <p:nvPr/>
          </p:nvSpPr>
          <p:spPr>
            <a:xfrm>
              <a:off x="5168684" y="3055029"/>
              <a:ext cx="1491196" cy="1684611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568FA9-D2E3-4AC2-979A-20ED41A4B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133" y="3738379"/>
              <a:ext cx="596740" cy="43617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3321BF9-78E6-478D-A9C9-6F434B28F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74344" y="4410597"/>
              <a:ext cx="142241" cy="13661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EC4574-D5E8-43FF-B9C5-55B51560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4567" y="4108128"/>
              <a:ext cx="142241" cy="13661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AFB8D9-A344-4B13-8E36-828C5422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68388" y="4336870"/>
              <a:ext cx="142241" cy="13661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E190ED-B1F2-4199-B245-702090471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01289" y="3550728"/>
              <a:ext cx="142241" cy="13661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B9EFC0E-6F67-4EAA-9105-B98973F9B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78357" y="3309532"/>
              <a:ext cx="142241" cy="13661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B0CE82F-F11B-434C-AA7A-B4A10794E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4567" y="3407914"/>
              <a:ext cx="142241" cy="136610"/>
            </a:xfrm>
            <a:prstGeom prst="rect">
              <a:avLst/>
            </a:prstGeom>
          </p:spPr>
        </p:pic>
      </p:grpSp>
      <p:sp>
        <p:nvSpPr>
          <p:cNvPr id="2" name="Google Shape;85;p14"/>
          <p:cNvSpPr txBox="1"/>
          <p:nvPr/>
        </p:nvSpPr>
        <p:spPr>
          <a:xfrm>
            <a:off x="1312370" y="305679"/>
            <a:ext cx="4994818" cy="5029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  <a:defRPr lang="en-US" sz="2600" b="1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9pPr>
          </a:lstStyle>
          <a:p>
            <a:r>
              <a:rPr lang="en-US" altLang="en-US" dirty="0"/>
              <a:t>BOWI Project objectives </a:t>
            </a:r>
            <a:endParaRPr lang="en-US" dirty="0"/>
          </a:p>
        </p:txBody>
      </p:sp>
      <p:sp>
        <p:nvSpPr>
          <p:cNvPr id="6" name="Google Shape;107;p18"/>
          <p:cNvSpPr txBox="1"/>
          <p:nvPr/>
        </p:nvSpPr>
        <p:spPr>
          <a:xfrm>
            <a:off x="215423" y="1047750"/>
            <a:ext cx="8713153" cy="19695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  <a:defRPr lang="en-US" sz="2600" b="1" i="0" u="none" strike="noStrike" cap="none" dirty="0">
                <a:solidFill>
                  <a:schemeClr val="dk1"/>
                </a:solidFill>
                <a:latin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lang="en-US" sz="3600" b="1" i="0" u="none" strike="noStrike" cap="none" dirty="0">
                <a:solidFill>
                  <a:schemeClr val="dk1"/>
                </a:solidFill>
                <a:latin typeface="Arial"/>
              </a:defRPr>
            </a:lvl9pPr>
          </a:lstStyle>
          <a:p>
            <a:pPr marL="127000">
              <a:lnSpc>
                <a:spcPct val="115000"/>
              </a:lnSpc>
              <a:buClr>
                <a:srgbClr val="003399"/>
              </a:buClr>
            </a:pPr>
            <a:r>
              <a:rPr lang="en-US" altLang="en-US" dirty="0"/>
              <a:t>The main objective:</a:t>
            </a:r>
            <a:endParaRPr lang="bg-BG" altLang="en-US" b="0" dirty="0"/>
          </a:p>
          <a:p>
            <a:pPr marL="127000">
              <a:lnSpc>
                <a:spcPct val="115000"/>
              </a:lnSpc>
              <a:buClr>
                <a:srgbClr val="003399"/>
              </a:buClr>
            </a:pPr>
            <a:r>
              <a:rPr lang="en-US" altLang="en-US" sz="2000" b="0" dirty="0"/>
              <a:t>to create a DIH widening network that supports collaboration of new DIHs in regions where SAE and I4MS technologies are underrepresented and DIHs that are well established and highly experienced in these technologies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FE32DC-E843-423E-BA55-C30AD5093D87}"/>
              </a:ext>
            </a:extLst>
          </p:cNvPr>
          <p:cNvSpPr/>
          <p:nvPr/>
        </p:nvSpPr>
        <p:spPr>
          <a:xfrm>
            <a:off x="2133600" y="3055029"/>
            <a:ext cx="1613116" cy="18097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CD4BB-E50D-44CF-8A1D-B98250F2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868" y="3738379"/>
            <a:ext cx="596740" cy="43617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847B41-96D0-45E1-BBDA-4718EC8754E0}"/>
              </a:ext>
            </a:extLst>
          </p:cNvPr>
          <p:cNvCxnSpPr>
            <a:cxnSpLocks/>
          </p:cNvCxnSpPr>
          <p:nvPr/>
        </p:nvCxnSpPr>
        <p:spPr>
          <a:xfrm>
            <a:off x="3310271" y="3926437"/>
            <a:ext cx="2160662" cy="0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1FFC70-E955-4E8B-8AC3-6A5C68546DC6}"/>
              </a:ext>
            </a:extLst>
          </p:cNvPr>
          <p:cNvSpPr/>
          <p:nvPr/>
        </p:nvSpPr>
        <p:spPr>
          <a:xfrm>
            <a:off x="3037280" y="3616529"/>
            <a:ext cx="2690496" cy="211161"/>
          </a:xfrm>
          <a:custGeom>
            <a:avLst/>
            <a:gdLst>
              <a:gd name="connsiteX0" fmla="*/ 0 w 5502876"/>
              <a:gd name="connsiteY0" fmla="*/ 24713 h 24713"/>
              <a:gd name="connsiteX1" fmla="*/ 5502876 w 5502876"/>
              <a:gd name="connsiteY1" fmla="*/ 0 h 24713"/>
              <a:gd name="connsiteX2" fmla="*/ 5502876 w 5502876"/>
              <a:gd name="connsiteY2" fmla="*/ 0 h 24713"/>
              <a:gd name="connsiteX0" fmla="*/ 0 w 5502876"/>
              <a:gd name="connsiteY0" fmla="*/ 24713 h 34071"/>
              <a:gd name="connsiteX1" fmla="*/ 5502876 w 5502876"/>
              <a:gd name="connsiteY1" fmla="*/ 0 h 34071"/>
              <a:gd name="connsiteX2" fmla="*/ 5502876 w 5502876"/>
              <a:gd name="connsiteY2" fmla="*/ 0 h 34071"/>
              <a:gd name="connsiteX0" fmla="*/ 0 w 5502876"/>
              <a:gd name="connsiteY0" fmla="*/ 24713 h 48313"/>
              <a:gd name="connsiteX1" fmla="*/ 5502876 w 5502876"/>
              <a:gd name="connsiteY1" fmla="*/ 0 h 48313"/>
              <a:gd name="connsiteX2" fmla="*/ 5502876 w 5502876"/>
              <a:gd name="connsiteY2" fmla="*/ 0 h 48313"/>
              <a:gd name="connsiteX0" fmla="*/ 0 w 5502876"/>
              <a:gd name="connsiteY0" fmla="*/ 24713 h 54270"/>
              <a:gd name="connsiteX1" fmla="*/ 5502876 w 5502876"/>
              <a:gd name="connsiteY1" fmla="*/ 0 h 54270"/>
              <a:gd name="connsiteX2" fmla="*/ 5502876 w 5502876"/>
              <a:gd name="connsiteY2" fmla="*/ 0 h 54270"/>
              <a:gd name="connsiteX0" fmla="*/ 0 w 5842909"/>
              <a:gd name="connsiteY0" fmla="*/ 24727 h 38963"/>
              <a:gd name="connsiteX1" fmla="*/ 5502876 w 5842909"/>
              <a:gd name="connsiteY1" fmla="*/ 14 h 38963"/>
              <a:gd name="connsiteX2" fmla="*/ 5215996 w 5842909"/>
              <a:gd name="connsiteY2" fmla="*/ 31682 h 38963"/>
              <a:gd name="connsiteX0" fmla="*/ 0 w 5502876"/>
              <a:gd name="connsiteY0" fmla="*/ 24727 h 38963"/>
              <a:gd name="connsiteX1" fmla="*/ 5502876 w 5502876"/>
              <a:gd name="connsiteY1" fmla="*/ 14 h 38963"/>
              <a:gd name="connsiteX0" fmla="*/ 0 w 5598502"/>
              <a:gd name="connsiteY0" fmla="*/ 5506 h 23165"/>
              <a:gd name="connsiteX1" fmla="*/ 5598502 w 5598502"/>
              <a:gd name="connsiteY1" fmla="*/ 20 h 23165"/>
              <a:gd name="connsiteX0" fmla="*/ 0 w 5598502"/>
              <a:gd name="connsiteY0" fmla="*/ 5486 h 37416"/>
              <a:gd name="connsiteX1" fmla="*/ 5598502 w 5598502"/>
              <a:gd name="connsiteY1" fmla="*/ 0 h 37416"/>
              <a:gd name="connsiteX0" fmla="*/ 0 w 5598502"/>
              <a:gd name="connsiteY0" fmla="*/ 5486 h 32705"/>
              <a:gd name="connsiteX1" fmla="*/ 5598502 w 5598502"/>
              <a:gd name="connsiteY1" fmla="*/ 0 h 32705"/>
              <a:gd name="connsiteX0" fmla="*/ 0 w 5598502"/>
              <a:gd name="connsiteY0" fmla="*/ 5486 h 28133"/>
              <a:gd name="connsiteX1" fmla="*/ 5598502 w 5598502"/>
              <a:gd name="connsiteY1" fmla="*/ 0 h 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8502" h="28133">
                <a:moveTo>
                  <a:pt x="0" y="5486"/>
                </a:moveTo>
                <a:cubicBezTo>
                  <a:pt x="1390934" y="37399"/>
                  <a:pt x="4181488" y="35599"/>
                  <a:pt x="5598502" y="0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078FA0-4066-4E55-8AF2-8B297106B69A}"/>
              </a:ext>
            </a:extLst>
          </p:cNvPr>
          <p:cNvSpPr/>
          <p:nvPr/>
        </p:nvSpPr>
        <p:spPr>
          <a:xfrm flipV="1">
            <a:off x="3062494" y="4010192"/>
            <a:ext cx="2665283" cy="211161"/>
          </a:xfrm>
          <a:custGeom>
            <a:avLst/>
            <a:gdLst>
              <a:gd name="connsiteX0" fmla="*/ 0 w 5502876"/>
              <a:gd name="connsiteY0" fmla="*/ 24713 h 24713"/>
              <a:gd name="connsiteX1" fmla="*/ 5502876 w 5502876"/>
              <a:gd name="connsiteY1" fmla="*/ 0 h 24713"/>
              <a:gd name="connsiteX2" fmla="*/ 5502876 w 5502876"/>
              <a:gd name="connsiteY2" fmla="*/ 0 h 24713"/>
              <a:gd name="connsiteX0" fmla="*/ 0 w 5502876"/>
              <a:gd name="connsiteY0" fmla="*/ 24713 h 34071"/>
              <a:gd name="connsiteX1" fmla="*/ 5502876 w 5502876"/>
              <a:gd name="connsiteY1" fmla="*/ 0 h 34071"/>
              <a:gd name="connsiteX2" fmla="*/ 5502876 w 5502876"/>
              <a:gd name="connsiteY2" fmla="*/ 0 h 34071"/>
              <a:gd name="connsiteX0" fmla="*/ 0 w 5502876"/>
              <a:gd name="connsiteY0" fmla="*/ 24713 h 48313"/>
              <a:gd name="connsiteX1" fmla="*/ 5502876 w 5502876"/>
              <a:gd name="connsiteY1" fmla="*/ 0 h 48313"/>
              <a:gd name="connsiteX2" fmla="*/ 5502876 w 5502876"/>
              <a:gd name="connsiteY2" fmla="*/ 0 h 48313"/>
              <a:gd name="connsiteX0" fmla="*/ 0 w 5502876"/>
              <a:gd name="connsiteY0" fmla="*/ 24713 h 54270"/>
              <a:gd name="connsiteX1" fmla="*/ 5502876 w 5502876"/>
              <a:gd name="connsiteY1" fmla="*/ 0 h 54270"/>
              <a:gd name="connsiteX2" fmla="*/ 5502876 w 5502876"/>
              <a:gd name="connsiteY2" fmla="*/ 0 h 54270"/>
              <a:gd name="connsiteX0" fmla="*/ 0 w 5842909"/>
              <a:gd name="connsiteY0" fmla="*/ 24727 h 38963"/>
              <a:gd name="connsiteX1" fmla="*/ 5502876 w 5842909"/>
              <a:gd name="connsiteY1" fmla="*/ 14 h 38963"/>
              <a:gd name="connsiteX2" fmla="*/ 5215996 w 5842909"/>
              <a:gd name="connsiteY2" fmla="*/ 31682 h 38963"/>
              <a:gd name="connsiteX0" fmla="*/ 0 w 5502876"/>
              <a:gd name="connsiteY0" fmla="*/ 24727 h 38963"/>
              <a:gd name="connsiteX1" fmla="*/ 5502876 w 5502876"/>
              <a:gd name="connsiteY1" fmla="*/ 14 h 38963"/>
              <a:gd name="connsiteX0" fmla="*/ 0 w 5598502"/>
              <a:gd name="connsiteY0" fmla="*/ 5506 h 23165"/>
              <a:gd name="connsiteX1" fmla="*/ 5598502 w 5598502"/>
              <a:gd name="connsiteY1" fmla="*/ 20 h 23165"/>
              <a:gd name="connsiteX0" fmla="*/ 0 w 5598502"/>
              <a:gd name="connsiteY0" fmla="*/ 5486 h 37416"/>
              <a:gd name="connsiteX1" fmla="*/ 5598502 w 5598502"/>
              <a:gd name="connsiteY1" fmla="*/ 0 h 37416"/>
              <a:gd name="connsiteX0" fmla="*/ 0 w 5598502"/>
              <a:gd name="connsiteY0" fmla="*/ 5486 h 32705"/>
              <a:gd name="connsiteX1" fmla="*/ 5598502 w 5598502"/>
              <a:gd name="connsiteY1" fmla="*/ 0 h 32705"/>
              <a:gd name="connsiteX0" fmla="*/ 0 w 5598502"/>
              <a:gd name="connsiteY0" fmla="*/ 5486 h 28133"/>
              <a:gd name="connsiteX1" fmla="*/ 5598502 w 5598502"/>
              <a:gd name="connsiteY1" fmla="*/ 0 h 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8502" h="28133">
                <a:moveTo>
                  <a:pt x="0" y="5486"/>
                </a:moveTo>
                <a:cubicBezTo>
                  <a:pt x="1390934" y="37399"/>
                  <a:pt x="4181488" y="35599"/>
                  <a:pt x="5598502" y="0"/>
                </a:cubicBezTo>
              </a:path>
            </a:pathLst>
          </a:custGeom>
          <a:ln w="38100">
            <a:solidFill>
              <a:schemeClr val="tx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68BC06-D9EB-42D0-A813-6AD21F4F11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629" y="3320997"/>
            <a:ext cx="142241" cy="1366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7ABE3B-5399-45DD-ADBB-17A1380AA1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5535" y="3353591"/>
            <a:ext cx="142241" cy="1366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50BB5F-CE20-4945-80A3-CB948D544B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0430" y="3549380"/>
            <a:ext cx="142241" cy="1366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A6FF56-46F9-49AD-80C7-0CBFB5D48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221" y="4350319"/>
            <a:ext cx="142241" cy="1366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974AE0-8FAD-47E8-8963-3181078675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039" y="4150895"/>
            <a:ext cx="142241" cy="136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1B222C-9CC5-4F21-8587-E2A8D39DC1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62494" y="4398530"/>
            <a:ext cx="142241" cy="1366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12C33B-1CA1-4760-B237-65C577A85CD3}"/>
              </a:ext>
            </a:extLst>
          </p:cNvPr>
          <p:cNvSpPr txBox="1"/>
          <p:nvPr/>
        </p:nvSpPr>
        <p:spPr>
          <a:xfrm>
            <a:off x="3494199" y="3325605"/>
            <a:ext cx="1792806" cy="450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infrastructure, expertise, network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906228-10AC-4E68-A74B-E0273C0A1BE2}"/>
              </a:ext>
            </a:extLst>
          </p:cNvPr>
          <p:cNvSpPr txBox="1"/>
          <p:nvPr/>
        </p:nvSpPr>
        <p:spPr>
          <a:xfrm>
            <a:off x="2370180" y="2996900"/>
            <a:ext cx="112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Mature-hub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C89897-6D2E-4B25-83BE-64CECD0BEA34}"/>
              </a:ext>
            </a:extLst>
          </p:cNvPr>
          <p:cNvSpPr txBox="1"/>
          <p:nvPr/>
        </p:nvSpPr>
        <p:spPr>
          <a:xfrm>
            <a:off x="5463900" y="3181350"/>
            <a:ext cx="1124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Mature-hub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465D-D726-4238-A02A-634177C3F3C4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676400" y="2268900"/>
            <a:ext cx="6031950" cy="605700"/>
          </a:xfrm>
        </p:spPr>
        <p:txBody>
          <a:bodyPr/>
          <a:lstStyle/>
          <a:p>
            <a:r>
              <a:rPr lang="en-US" dirty="0"/>
              <a:t>What does that mean for the SMEs?</a:t>
            </a:r>
          </a:p>
        </p:txBody>
      </p:sp>
    </p:spTree>
    <p:extLst>
      <p:ext uri="{BB962C8B-B14F-4D97-AF65-F5344CB8AC3E}">
        <p14:creationId xmlns:p14="http://schemas.microsoft.com/office/powerpoint/2010/main" val="233245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465D-D726-4238-A02A-634177C3F3C4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1676400" y="2268900"/>
            <a:ext cx="6031950" cy="605700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28957545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1B264F"/>
      </a:dk1>
      <a:lt1>
        <a:srgbClr val="FBFBFB"/>
      </a:lt1>
      <a:dk2>
        <a:srgbClr val="1B264F"/>
      </a:dk2>
      <a:lt2>
        <a:srgbClr val="FBFBFB"/>
      </a:lt2>
      <a:accent1>
        <a:srgbClr val="003399"/>
      </a:accent1>
      <a:accent2>
        <a:srgbClr val="FFCC00"/>
      </a:accent2>
      <a:accent3>
        <a:srgbClr val="0055FF"/>
      </a:accent3>
      <a:accent4>
        <a:srgbClr val="FFF9E3"/>
      </a:accent4>
      <a:accent5>
        <a:srgbClr val="454955"/>
      </a:accent5>
      <a:accent6>
        <a:srgbClr val="0D0A0B"/>
      </a:accent6>
      <a:hlink>
        <a:srgbClr val="0055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1B264F"/>
      </a:dk1>
      <a:lt1>
        <a:srgbClr val="FBFBFB"/>
      </a:lt1>
      <a:dk2>
        <a:srgbClr val="1B264F"/>
      </a:dk2>
      <a:lt2>
        <a:srgbClr val="FBFBFB"/>
      </a:lt2>
      <a:accent1>
        <a:srgbClr val="003399"/>
      </a:accent1>
      <a:accent2>
        <a:srgbClr val="FFCC00"/>
      </a:accent2>
      <a:accent3>
        <a:srgbClr val="0055FF"/>
      </a:accent3>
      <a:accent4>
        <a:srgbClr val="FFF9E3"/>
      </a:accent4>
      <a:accent5>
        <a:srgbClr val="454955"/>
      </a:accent5>
      <a:accent6>
        <a:srgbClr val="0D0A0B"/>
      </a:accent6>
      <a:hlink>
        <a:srgbClr val="0055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511</Words>
  <Application>Microsoft Office PowerPoint</Application>
  <PresentationFormat>On-screen Show (16:9)</PresentationFormat>
  <Paragraphs>61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Helvetica</vt:lpstr>
      <vt:lpstr>Verdana</vt:lpstr>
      <vt:lpstr>Bahnschrift</vt:lpstr>
      <vt:lpstr>Arial</vt:lpstr>
      <vt:lpstr>Wingdings</vt:lpstr>
      <vt:lpstr>Arial Narrow</vt:lpstr>
      <vt:lpstr>Simple Light</vt:lpstr>
      <vt:lpstr>BOWI  Boosting Widening Digital Innovation Hubs </vt:lpstr>
      <vt:lpstr>PowerPoint Presentation</vt:lpstr>
      <vt:lpstr>ICT Cluster</vt:lpstr>
      <vt:lpstr>PowerPoint Presentation</vt:lpstr>
      <vt:lpstr>What does that mean for the SMEs?</vt:lpstr>
      <vt:lpstr>Thank you for your attention!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User</cp:lastModifiedBy>
  <cp:revision>16</cp:revision>
  <dcterms:created xsi:type="dcterms:W3CDTF">2020-05-21T12:21:29Z</dcterms:created>
  <dcterms:modified xsi:type="dcterms:W3CDTF">2020-06-03T15:03:08Z</dcterms:modified>
</cp:coreProperties>
</file>