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5" r:id="rId13"/>
    <p:sldId id="276" r:id="rId14"/>
    <p:sldId id="278" r:id="rId15"/>
    <p:sldId id="279" r:id="rId16"/>
    <p:sldId id="277" r:id="rId17"/>
    <p:sldId id="292" r:id="rId18"/>
    <p:sldId id="293" r:id="rId19"/>
    <p:sldId id="294" r:id="rId20"/>
    <p:sldId id="272" r:id="rId21"/>
    <p:sldId id="273" r:id="rId22"/>
    <p:sldId id="274" r:id="rId23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&amp;#x3a;&amp;#x2f;&amp;#x2f;www.bowi-network.eu&amp;#x2f;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&amp;#x3a;&amp;#x2f;&amp;#x2f;www.bowi-network.eu&amp;#x2f;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&amp;amp;&amp;#x23;x3a&amp;#x3b;&amp;amp;&amp;#x23;x2f&amp;#x3b;&amp;amp;&amp;#x23;x2f&amp;#x3b;www.bowi-network.eu&amp;amp;&amp;#x23;x2f&amp;#x3b;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wi-network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4"/>
          <p:cNvSpPr/>
          <p:nvPr/>
        </p:nvSpPr>
        <p:spPr>
          <a:xfrm>
            <a:off x="-50" y="46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Google Shape;27;p4"/>
          <p:cNvSpPr>
            <a:spLocks noGrp="1"/>
          </p:cNvSpPr>
          <p:nvPr>
            <p:ph type="title" idx="10"/>
          </p:nvPr>
        </p:nvSpPr>
        <p:spPr>
          <a:xfrm>
            <a:off x="4269300" y="2001899"/>
            <a:ext cx="4477500" cy="113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b="1" dirty="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9pPr>
          </a:lstStyle>
          <a:p>
            <a:endParaRPr lang="en-US" dirty="0"/>
          </a:p>
        </p:txBody>
      </p:sp>
      <p:pic>
        <p:nvPicPr>
          <p:cNvPr id="4" name="Google Shape;28;p4"/>
          <p:cNvPicPr/>
          <p:nvPr/>
        </p:nvPicPr>
        <p:blipFill>
          <a:blip r:embed="rId2"/>
          <a:stretch>
            <a:fillRect/>
          </a:stretch>
        </p:blipFill>
        <p:spPr>
          <a:xfrm>
            <a:off x="540296" y="1500377"/>
            <a:ext cx="3017850" cy="15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;p2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;p2"/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noFill/>
                <a:latin typeface="Verdana"/>
                <a:hlinkClick r:id="rId4"/>
              </a:rPr>
              <a:t>www.bowi-network.eu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6"/>
          <p:cNvSpPr>
            <a:spLocks noGrp="1"/>
          </p:cNvSpPr>
          <p:nvPr>
            <p:ph type="title" idx="10"/>
          </p:nvPr>
        </p:nvSpPr>
        <p:spPr>
          <a:xfrm>
            <a:off x="311700" y="1066800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b="1" dirty="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38;p6"/>
          <p:cNvSpPr>
            <a:spLocks noGrp="1"/>
          </p:cNvSpPr>
          <p:nvPr>
            <p:ph type="body" idx="11"/>
          </p:nvPr>
        </p:nvSpPr>
        <p:spPr>
          <a:xfrm>
            <a:off x="311700" y="1847650"/>
            <a:ext cx="5264400" cy="28155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lvl="0" indent="-330199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</a:lvl1pPr>
            <a:lvl2pPr marL="914400" lvl="1" indent="-317499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❏"/>
              <a:defRPr lang="en-US" sz="1200" dirty="0"/>
            </a:lvl9pPr>
          </a:lstStyle>
          <a:p>
            <a:endParaRPr lang="en-US" dirty="0"/>
          </a:p>
        </p:txBody>
      </p:sp>
      <p:pic>
        <p:nvPicPr>
          <p:cNvPr id="4" name="Google Shape;16;p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;p2"/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noFill/>
                <a:latin typeface="Verdana"/>
                <a:hlinkClick r:id="rId3"/>
              </a:rPr>
              <a:t>www.bowi-network.eu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(with partner log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0"/>
          <p:cNvSpPr/>
          <p:nvPr/>
        </p:nvSpPr>
        <p:spPr>
          <a:xfrm>
            <a:off x="0" y="-25"/>
            <a:ext cx="54515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Google Shape;61;p10"/>
          <p:cNvSpPr/>
          <p:nvPr/>
        </p:nvSpPr>
        <p:spPr>
          <a:xfrm>
            <a:off x="5451701" y="0"/>
            <a:ext cx="3696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Google Shape;62;p10"/>
          <p:cNvSpPr>
            <a:spLocks noGrp="1"/>
          </p:cNvSpPr>
          <p:nvPr>
            <p:ph type="subTitle"/>
          </p:nvPr>
        </p:nvSpPr>
        <p:spPr>
          <a:xfrm>
            <a:off x="1256238" y="1072975"/>
            <a:ext cx="2939100" cy="1235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1pPr>
            <a:lvl2pPr lvl="1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2pPr>
            <a:lvl3pPr lvl="2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3pPr>
            <a:lvl4pPr lvl="3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4pPr>
            <a:lvl5pPr lvl="4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5pPr>
            <a:lvl6pPr lvl="5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6pPr>
            <a:lvl7pPr lvl="6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7pPr>
            <a:lvl8pPr lvl="7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8pPr>
            <a:lvl9pPr lvl="8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9pPr>
          </a:lstStyle>
          <a:p>
            <a:endParaRPr lang="en-US" dirty="0"/>
          </a:p>
        </p:txBody>
      </p:sp>
      <p:sp>
        <p:nvSpPr>
          <p:cNvPr id="5" name="Google Shape;63;p10"/>
          <p:cNvSpPr>
            <a:spLocks noGrp="1"/>
          </p:cNvSpPr>
          <p:nvPr>
            <p:ph type="title" idx="1"/>
          </p:nvPr>
        </p:nvSpPr>
        <p:spPr>
          <a:xfrm>
            <a:off x="5702500" y="3699788"/>
            <a:ext cx="3195300" cy="1003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lang="en-US" b="1" dirty="0">
                <a:solidFill>
                  <a:schemeClr val="lt1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2pPr>
            <a:lvl3pPr lvl="2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3pPr>
            <a:lvl4pPr lvl="3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4pPr>
            <a:lvl5pPr lvl="4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5pPr>
            <a:lvl6pPr lvl="5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6pPr>
            <a:lvl7pPr lvl="6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7pPr>
            <a:lvl8pPr lvl="7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8pPr>
            <a:lvl9pPr lvl="8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9pPr>
          </a:lstStyle>
          <a:p>
            <a:endParaRPr lang="en-US" dirty="0"/>
          </a:p>
        </p:txBody>
      </p:sp>
      <p:pic>
        <p:nvPicPr>
          <p:cNvPr id="6" name="Google Shape;65;p10"/>
          <p:cNvPicPr/>
          <p:nvPr/>
        </p:nvPicPr>
        <p:blipFill>
          <a:blip r:embed="rId2"/>
          <a:stretch>
            <a:fillRect/>
          </a:stretch>
        </p:blipFill>
        <p:spPr>
          <a:xfrm>
            <a:off x="411559" y="287600"/>
            <a:ext cx="705424" cy="36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;p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38" y="2827525"/>
            <a:ext cx="5156524" cy="177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6"/>
          <p:cNvSpPr>
            <a:spLocks noGrp="1"/>
          </p:cNvSpPr>
          <p:nvPr>
            <p:ph type="title" idx="10"/>
          </p:nvPr>
        </p:nvSpPr>
        <p:spPr>
          <a:xfrm>
            <a:off x="311700" y="1066800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b="1" dirty="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38;p6"/>
          <p:cNvSpPr>
            <a:spLocks noGrp="1"/>
          </p:cNvSpPr>
          <p:nvPr>
            <p:ph type="body" idx="11"/>
          </p:nvPr>
        </p:nvSpPr>
        <p:spPr>
          <a:xfrm>
            <a:off x="311700" y="1847650"/>
            <a:ext cx="5264400" cy="28155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lvl="0" indent="-330199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</a:lvl1pPr>
            <a:lvl2pPr marL="914400" lvl="1" indent="-317499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❏"/>
              <a:defRPr lang="en-US" sz="1200" dirty="0"/>
            </a:lvl9pPr>
          </a:lstStyle>
          <a:p>
            <a:endParaRPr lang="en-US" dirty="0"/>
          </a:p>
        </p:txBody>
      </p:sp>
      <p:pic>
        <p:nvPicPr>
          <p:cNvPr id="4" name="Google Shape;16;p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;p2"/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noFill/>
                <a:latin typeface="Verdana"/>
                <a:hlinkClick r:id="rId3"/>
              </a:rPr>
              <a:t>www.bowi-network.eu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2_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1066800"/>
            <a:ext cx="56631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11700" y="1847650"/>
            <a:ext cx="5264400" cy="281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anose="05000000000000000000" pitchFamily="2" charset="2"/>
              <a:buChar char="§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❏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 dirty="0"/>
          </a:p>
        </p:txBody>
      </p:sp>
      <p:pic>
        <p:nvPicPr>
          <p:cNvPr id="9" name="Google Shape;16;p2">
            <a:extLst>
              <a:ext uri="{FF2B5EF4-FFF2-40B4-BE49-F238E27FC236}">
                <a16:creationId xmlns:a16="http://schemas.microsoft.com/office/drawing/2014/main" id="{6567F393-B930-4749-9F56-A31A2179D76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1CF89430-82F4-43C7-933C-15A08FDE048D}"/>
              </a:ext>
            </a:extLst>
          </p:cNvPr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www.bowi-network.eu</a:t>
            </a:r>
            <a:endParaRPr sz="900" b="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35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>
            <a:spLocks noGrp="1"/>
          </p:cNvSpPr>
          <p:nvPr>
            <p:ph type="title"/>
          </p:nvPr>
        </p:nvSpPr>
        <p:spPr>
          <a:xfrm>
            <a:off x="311700" y="1143000"/>
            <a:ext cx="5139899" cy="1044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dirty="0">
                <a:solidFill>
                  <a:schemeClr val="dk1"/>
                </a:solidFill>
                <a:latin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" name="Google Shape;7;p1"/>
          <p:cNvSpPr>
            <a:spLocks noGrp="1"/>
          </p:cNvSpPr>
          <p:nvPr>
            <p:ph type="body" idx="1"/>
          </p:nvPr>
        </p:nvSpPr>
        <p:spPr>
          <a:xfrm>
            <a:off x="311700" y="2410175"/>
            <a:ext cx="5554200" cy="225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lvl="0" indent="-33019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600" dirty="0">
                <a:solidFill>
                  <a:schemeClr val="dk1"/>
                </a:solidFill>
                <a:latin typeface="Verdana"/>
              </a:defRPr>
            </a:lvl1pPr>
            <a:lvl2pPr marL="914400" lvl="1" indent="-31749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dirty="0">
                <a:solidFill>
                  <a:schemeClr val="dk1"/>
                </a:solidFill>
                <a:latin typeface="Verdana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dirty="0">
                <a:solidFill>
                  <a:schemeClr val="dk1"/>
                </a:solidFill>
                <a:latin typeface="Verdana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dirty="0">
                <a:solidFill>
                  <a:schemeClr val="dk1"/>
                </a:solidFill>
                <a:latin typeface="Verdan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9pPr>
          </a:lstStyle>
          <a:p>
            <a:endParaRPr lang="en-US" dirty="0"/>
          </a:p>
        </p:txBody>
      </p:sp>
      <p:sp>
        <p:nvSpPr>
          <p:cNvPr id="4" name="Google Shape;8;p1"/>
          <p:cNvSpPr>
            <a:spLocks noGrp="1"/>
          </p:cNvSpPr>
          <p:nvPr>
            <p:ph type="sldNum" sz="quarter" idx="4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>
            <a:lvl1pPr lvl="0" algn="ctr" rtl="0">
              <a:buNone/>
              <a:defRPr lang="en-US" sz="1000" dirty="0">
                <a:solidFill>
                  <a:schemeClr val="accent5"/>
                </a:solidFill>
              </a:defRPr>
            </a:lvl1pPr>
            <a:lvl2pPr lvl="1" algn="ctr" rtl="0">
              <a:buNone/>
              <a:defRPr lang="en-US" sz="1000" dirty="0">
                <a:solidFill>
                  <a:schemeClr val="accent5"/>
                </a:solidFill>
              </a:defRPr>
            </a:lvl2pPr>
            <a:lvl3pPr lvl="2" algn="ctr" rtl="0">
              <a:buNone/>
              <a:defRPr lang="en-US" sz="1000" dirty="0">
                <a:solidFill>
                  <a:schemeClr val="accent5"/>
                </a:solidFill>
              </a:defRPr>
            </a:lvl3pPr>
            <a:lvl4pPr lvl="3" algn="ctr" rtl="0">
              <a:buNone/>
              <a:defRPr lang="en-US" sz="1000" dirty="0">
                <a:solidFill>
                  <a:schemeClr val="accent5"/>
                </a:solidFill>
              </a:defRPr>
            </a:lvl4pPr>
            <a:lvl5pPr lvl="4" algn="ctr" rtl="0">
              <a:buNone/>
              <a:defRPr lang="en-US" sz="1000" dirty="0">
                <a:solidFill>
                  <a:schemeClr val="accent5"/>
                </a:solidFill>
              </a:defRPr>
            </a:lvl5pPr>
            <a:lvl6pPr lvl="5" algn="ctr" rtl="0">
              <a:buNone/>
              <a:defRPr lang="en-US" sz="1000" dirty="0">
                <a:solidFill>
                  <a:schemeClr val="accent5"/>
                </a:solidFill>
              </a:defRPr>
            </a:lvl6pPr>
            <a:lvl7pPr lvl="6" algn="ctr" rtl="0">
              <a:buNone/>
              <a:defRPr lang="en-US" sz="1000" dirty="0">
                <a:solidFill>
                  <a:schemeClr val="accent5"/>
                </a:solidFill>
              </a:defRPr>
            </a:lvl7pPr>
            <a:lvl8pPr lvl="7" algn="ctr" rtl="0">
              <a:buNone/>
              <a:defRPr lang="en-US" sz="1000" dirty="0">
                <a:solidFill>
                  <a:schemeClr val="accent5"/>
                </a:solidFill>
              </a:defRPr>
            </a:lvl8pPr>
            <a:lvl9pPr lvl="8" algn="ctr" rtl="0">
              <a:buNone/>
              <a:defRPr lang="en-US" sz="1000" dirty="0">
                <a:solidFill>
                  <a:schemeClr val="accent5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</a:t>
            </a:r>
          </a:p>
        </p:txBody>
      </p:sp>
      <p:pic>
        <p:nvPicPr>
          <p:cNvPr id="5" name="Google Shape;9;p1"/>
          <p:cNvPicPr/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6651510" y="-920150"/>
            <a:ext cx="3295023" cy="449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;p1"/>
          <p:cNvPicPr/>
          <p:nvPr/>
        </p:nvPicPr>
        <p:blipFill>
          <a:blip r:embed="rId8"/>
          <a:stretch>
            <a:fillRect/>
          </a:stretch>
        </p:blipFill>
        <p:spPr>
          <a:xfrm>
            <a:off x="411559" y="287600"/>
            <a:ext cx="705424" cy="3605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titleStyle>
    <p:bodyStyle>
      <a:lvl1pPr marL="457200" marR="0" lvl="0" indent="-330199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/>
        <a:buChar char="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bodyStyle>
    <p:other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owi.helpdesk@fundingbox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&amp;#x3a;&amp;#x2f;&amp;#x2f;bowi-first-open-call-for-cross-border-experiments.fundingbox.com&amp;#x2f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wi.helpdesk@fundingbo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3"/>
          <p:cNvSpPr>
            <a:spLocks noGrp="1"/>
          </p:cNvSpPr>
          <p:nvPr>
            <p:ph type="title" idx="10"/>
          </p:nvPr>
        </p:nvSpPr>
        <p:spPr>
          <a:xfrm>
            <a:off x="4219424" y="1982636"/>
            <a:ext cx="4477500" cy="11782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B274E"/>
                </a:solidFill>
              </a:rPr>
              <a:t>First</a:t>
            </a:r>
            <a:r>
              <a:rPr lang="es-ES" dirty="0">
                <a:solidFill>
                  <a:srgbClr val="1B274E"/>
                </a:solidFill>
              </a:rPr>
              <a:t> </a:t>
            </a:r>
            <a:r>
              <a:rPr lang="en" dirty="0">
                <a:solidFill>
                  <a:srgbClr val="1B274E"/>
                </a:solidFill>
              </a:rPr>
              <a:t>Open Call </a:t>
            </a:r>
            <a:r>
              <a:rPr lang="en-US" dirty="0">
                <a:solidFill>
                  <a:srgbClr val="1B274E"/>
                </a:solidFill>
              </a:rPr>
              <a:t>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8"/>
          <p:cNvSpPr>
            <a:spLocks noGrp="1"/>
          </p:cNvSpPr>
          <p:nvPr>
            <p:ph type="title" idx="10"/>
          </p:nvPr>
        </p:nvSpPr>
        <p:spPr>
          <a:xfrm>
            <a:off x="1212241" y="234941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Verdana"/>
              </a:rPr>
              <a:t>DIHs</a:t>
            </a:r>
            <a:r>
              <a:rPr lang="en-US" dirty="0">
                <a:latin typeface="Verdana"/>
              </a:rPr>
              <a:t> Support to Experiments</a:t>
            </a:r>
          </a:p>
        </p:txBody>
      </p:sp>
      <p:sp>
        <p:nvSpPr>
          <p:cNvPr id="3" name="Google Shape;108;p18"/>
          <p:cNvSpPr>
            <a:spLocks noGrp="1"/>
          </p:cNvSpPr>
          <p:nvPr>
            <p:ph type="body" idx="11"/>
          </p:nvPr>
        </p:nvSpPr>
        <p:spPr>
          <a:xfrm>
            <a:off x="311695" y="1297038"/>
            <a:ext cx="7994484" cy="32601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Each experiment will get both technical and business-related support from the proto-hubs during the 10 months’ experiment. 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 Mentors will be nominated for each experiment as follows: 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1)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en-US" dirty="0">
                <a:latin typeface="Verdana"/>
              </a:rPr>
              <a:t>Technologist in Residence (</a:t>
            </a:r>
            <a:r>
              <a:rPr lang="en-US" dirty="0" err="1">
                <a:latin typeface="Verdana"/>
              </a:rPr>
              <a:t>TiR</a:t>
            </a:r>
            <a:r>
              <a:rPr lang="en-US" dirty="0">
                <a:latin typeface="Verdana"/>
              </a:rPr>
              <a:t>) for technological support and 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2)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en-US" dirty="0">
                <a:latin typeface="Verdana"/>
              </a:rPr>
              <a:t>Entrepreneur in Residence (</a:t>
            </a:r>
            <a:r>
              <a:rPr lang="en-US" dirty="0" err="1">
                <a:latin typeface="Verdana"/>
              </a:rPr>
              <a:t>EiR</a:t>
            </a:r>
            <a:r>
              <a:rPr lang="en-US" dirty="0">
                <a:latin typeface="Verdana"/>
              </a:rPr>
              <a:t>) for business support. 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Moreover, beneficiaries will get access to training sessions offered by the </a:t>
            </a:r>
            <a:r>
              <a:rPr lang="en-US" dirty="0" err="1">
                <a:latin typeface="Verdana"/>
              </a:rPr>
              <a:t>BOWI</a:t>
            </a:r>
            <a:r>
              <a:rPr lang="en-US" dirty="0">
                <a:latin typeface="Verdana"/>
              </a:rPr>
              <a:t> network partners.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>
              <a:latin typeface="Verdana"/>
            </a:endParaRP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>
              <a:latin typeface="Verdana"/>
            </a:endParaRP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The ways and schedule of communicating between experiments and mentors.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The support that the experiment will receive from local </a:t>
            </a:r>
            <a:r>
              <a:rPr lang="en-US" dirty="0" err="1">
                <a:latin typeface="Verdana"/>
              </a:rPr>
              <a:t>DIH</a:t>
            </a:r>
            <a:r>
              <a:rPr lang="en-US" dirty="0">
                <a:latin typeface="Verdana"/>
              </a:rPr>
              <a:t> and in some cases from nominated mature </a:t>
            </a:r>
            <a:r>
              <a:rPr lang="en-US" dirty="0" err="1">
                <a:latin typeface="Verdana"/>
              </a:rPr>
              <a:t>DIH</a:t>
            </a:r>
            <a:r>
              <a:rPr lang="en-US" dirty="0">
                <a:latin typeface="Verdana"/>
              </a:rPr>
              <a:t>. 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Support can include, for example: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Access to innovation infrastructure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Access to consultancy in funding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Technology training and consultancy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latin typeface="Verdana"/>
              </a:rPr>
              <a:t>IPR</a:t>
            </a:r>
            <a:r>
              <a:rPr lang="en-US" dirty="0">
                <a:latin typeface="Verdana"/>
              </a:rPr>
              <a:t> training and consultancy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Advice in safety and ethical issues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Contacting and networking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Advice, support, and tools regarding project management </a:t>
            </a:r>
          </a:p>
          <a:p>
            <a:pPr mar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latin typeface="Verdana"/>
              </a:rPr>
              <a:t>Experiment’s Milestones, </a:t>
            </a:r>
            <a:r>
              <a:rPr lang="en-US" dirty="0" err="1">
                <a:latin typeface="Verdana"/>
              </a:rPr>
              <a:t>Deliverables</a:t>
            </a:r>
            <a:r>
              <a:rPr lang="en-US" dirty="0">
                <a:latin typeface="Verdana"/>
              </a:rPr>
              <a:t>, and </a:t>
            </a:r>
            <a:r>
              <a:rPr lang="en-US" dirty="0" err="1">
                <a:latin typeface="Verdana"/>
              </a:rPr>
              <a:t>KPIs</a:t>
            </a:r>
            <a:r>
              <a:rPr lang="en-US" dirty="0">
                <a:latin typeface="Verdana"/>
              </a:rPr>
              <a:t>.</a:t>
            </a:r>
            <a:r>
              <a:rPr lang="en-US" dirty="0" err="1">
                <a:latin typeface="Verdana"/>
              </a:rPr>
              <a:t>ent</a:t>
            </a:r>
            <a:r>
              <a:rPr lang="en-US" dirty="0">
                <a:latin typeface="Verdana"/>
              </a:rPr>
              <a:t>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B2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3" name="Google Shape;107;p18"/>
          <p:cNvSpPr>
            <a:spLocks noGrp="1"/>
          </p:cNvSpPr>
          <p:nvPr>
            <p:ph type="title" idx="10"/>
          </p:nvPr>
        </p:nvSpPr>
        <p:spPr>
          <a:xfrm>
            <a:off x="348790" y="865909"/>
            <a:ext cx="3957427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Application process</a:t>
            </a:r>
          </a:p>
        </p:txBody>
      </p:sp>
      <p:sp>
        <p:nvSpPr>
          <p:cNvPr id="4" name="Google Shape;108;p18"/>
          <p:cNvSpPr>
            <a:spLocks noGrp="1"/>
          </p:cNvSpPr>
          <p:nvPr>
            <p:ph type="body" idx="11"/>
          </p:nvPr>
        </p:nvSpPr>
        <p:spPr>
          <a:xfrm>
            <a:off x="367145" y="1706875"/>
            <a:ext cx="4088477" cy="2283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/>
              <a:t>Check eligibility criteria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/>
              <a:t>Submit before </a:t>
            </a:r>
            <a:r>
              <a:rPr lang="sv-SE" b="1" dirty="0">
                <a:latin typeface="+mn-lt"/>
              </a:rPr>
              <a:t>Sept 15th, 2020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/>
              <a:t>Online submission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/>
              <a:t>Evaluation in September/October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dirty="0"/>
              <a:t>Selected applicants contacted in November</a:t>
            </a:r>
          </a:p>
        </p:txBody>
      </p:sp>
      <p:sp>
        <p:nvSpPr>
          <p:cNvPr id="5" name="Google Shape;107;p18"/>
          <p:cNvSpPr txBox="1"/>
          <p:nvPr/>
        </p:nvSpPr>
        <p:spPr>
          <a:xfrm>
            <a:off x="4987416" y="864749"/>
            <a:ext cx="4422367" cy="10074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Support </a:t>
            </a:r>
            <a:r>
              <a:rPr lang="sv-SE" dirty="0" err="1">
                <a:solidFill>
                  <a:schemeClr val="bg1"/>
                </a:solidFill>
              </a:rPr>
              <a:t>Programme</a:t>
            </a:r>
          </a:p>
        </p:txBody>
      </p:sp>
      <p:sp>
        <p:nvSpPr>
          <p:cNvPr id="6" name="Google Shape;108;p18"/>
          <p:cNvSpPr txBox="1"/>
          <p:nvPr/>
        </p:nvSpPr>
        <p:spPr>
          <a:xfrm>
            <a:off x="4987416" y="1872231"/>
            <a:ext cx="4137690" cy="22832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marR="0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  <a:defRPr lang="en-US" sz="1600" b="0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L="914400" marR="0" lvl="1" indent="-31749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400" b="0" i="0" u="none" strike="noStrike" cap="none" dirty="0">
                <a:solidFill>
                  <a:schemeClr val="dk1"/>
                </a:solidFill>
                <a:latin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9pPr>
          </a:lstStyle>
          <a:p>
            <a:pPr marL="0" indent="0">
              <a:spcAft>
                <a:spcPts val="1600"/>
              </a:spcAft>
              <a:buFont typeface="Wingdings"/>
              <a:buNone/>
            </a:pPr>
            <a:r>
              <a:rPr lang="sv-SE" dirty="0">
                <a:solidFill>
                  <a:schemeClr val="bg1"/>
                </a:solidFill>
              </a:rPr>
              <a:t>Starting end of 2020</a:t>
            </a:r>
          </a:p>
          <a:p>
            <a:pPr marL="0" indent="0">
              <a:spcAft>
                <a:spcPts val="1600"/>
              </a:spcAft>
              <a:buFont typeface="Wingdings"/>
              <a:buNone/>
            </a:pPr>
            <a:r>
              <a:rPr lang="sv-SE" dirty="0">
                <a:solidFill>
                  <a:schemeClr val="bg1"/>
                </a:solidFill>
              </a:rPr>
              <a:t>Up to </a:t>
            </a:r>
            <a:r>
              <a:rPr lang="sv-SE" b="1" dirty="0">
                <a:solidFill>
                  <a:schemeClr val="bg1"/>
                </a:solidFill>
                <a:latin typeface="+mn-lt"/>
              </a:rPr>
              <a:t>10 months</a:t>
            </a:r>
          </a:p>
          <a:p>
            <a:pPr marL="0" indent="0">
              <a:spcAft>
                <a:spcPts val="1600"/>
              </a:spcAft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Technology</a:t>
            </a:r>
            <a:r>
              <a:rPr lang="sv-SE" dirty="0">
                <a:solidFill>
                  <a:schemeClr val="bg1"/>
                </a:solidFill>
              </a:rPr>
              <a:t> implementation</a:t>
            </a:r>
          </a:p>
          <a:p>
            <a:pPr marL="0" indent="0">
              <a:spcAft>
                <a:spcPts val="1600"/>
              </a:spcAft>
              <a:buFont typeface="Wingdings"/>
              <a:buNone/>
            </a:pPr>
            <a:r>
              <a:rPr lang="sv-SE" dirty="0">
                <a:solidFill>
                  <a:schemeClr val="bg1"/>
                </a:solidFill>
              </a:rPr>
              <a:t>Technical &amp; Business mentors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28D7-825C-41C8-81BD-2E1D74F46577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GB" dirty="0"/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29527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9112-79C3-4B84-9343-D343BA284FDC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D3C3B-3E3E-4249-A4C2-A8C15F51B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9980" r="3409" b="7016"/>
          <a:stretch/>
        </p:blipFill>
        <p:spPr>
          <a:xfrm>
            <a:off x="609600" y="971550"/>
            <a:ext cx="7613100" cy="37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6506E-A84C-4C84-92B4-E224BD6656B2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C31F79-AA59-4A73-A249-6E0F60A91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670"/>
            <a:ext cx="91440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82BF7-2909-4C8F-9E1D-5D2E866214EC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567EAF-821A-429A-B4C8-7B800126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6" y="1066800"/>
            <a:ext cx="8205927" cy="3743268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4E108B-2CBB-4E50-93BD-9BF27485F87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9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9C365-9C0B-4804-9850-CCFA88834964}"/>
              </a:ext>
            </a:extLst>
          </p:cNvPr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D9383A-5D83-4699-99A6-DA66F18F4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1" t="11462" r="1666" b="5534"/>
          <a:stretch/>
        </p:blipFill>
        <p:spPr>
          <a:xfrm>
            <a:off x="1524000" y="438149"/>
            <a:ext cx="716280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8037DA-2055-48C7-B635-8C6BD188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93" y="662065"/>
            <a:ext cx="6149061" cy="605700"/>
          </a:xfrm>
        </p:spPr>
        <p:txBody>
          <a:bodyPr/>
          <a:lstStyle/>
          <a:p>
            <a:r>
              <a:rPr lang="en-GB" dirty="0"/>
              <a:t>Phases of the selection process</a:t>
            </a:r>
          </a:p>
        </p:txBody>
      </p:sp>
      <p:pic>
        <p:nvPicPr>
          <p:cNvPr id="7" name="Drawing 1" descr="A screenshot of a cell phone  Description automatically generated">
            <a:extLst>
              <a:ext uri="{FF2B5EF4-FFF2-40B4-BE49-F238E27FC236}">
                <a16:creationId xmlns:a16="http://schemas.microsoft.com/office/drawing/2014/main" id="{8227FA5F-57ED-4046-8DAE-868F23A12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9567" y="1620837"/>
            <a:ext cx="7749915" cy="3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804B0-ADF0-4211-9A1A-3AF21CCF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450" y="480350"/>
            <a:ext cx="5663100" cy="605700"/>
          </a:xfrm>
        </p:spPr>
        <p:txBody>
          <a:bodyPr/>
          <a:lstStyle/>
          <a:p>
            <a:r>
              <a:rPr lang="en-GB" dirty="0"/>
              <a:t>Eligibility check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78669A-27C1-4558-A7B8-1B0BCA6E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651" y="1397946"/>
            <a:ext cx="5264400" cy="2815500"/>
          </a:xfrm>
        </p:spPr>
        <p:txBody>
          <a:bodyPr/>
          <a:lstStyle/>
          <a:p>
            <a:r>
              <a:rPr lang="en-GB" dirty="0"/>
              <a:t>FBA will check eligibility criteria included in section 3</a:t>
            </a:r>
          </a:p>
          <a:p>
            <a:pPr lvl="1"/>
            <a:r>
              <a:rPr lang="en-GB" dirty="0"/>
              <a:t>SMEs and midcap</a:t>
            </a:r>
          </a:p>
          <a:p>
            <a:pPr lvl="1"/>
            <a:r>
              <a:rPr lang="en-GB" dirty="0"/>
              <a:t>Region</a:t>
            </a:r>
          </a:p>
          <a:p>
            <a:pPr lvl="1"/>
            <a:r>
              <a:rPr lang="en-GB" dirty="0"/>
              <a:t>Technology focus</a:t>
            </a:r>
          </a:p>
          <a:p>
            <a:pPr lvl="1"/>
            <a:r>
              <a:rPr lang="en-GB" dirty="0"/>
              <a:t>TRL</a:t>
            </a:r>
          </a:p>
          <a:p>
            <a:pPr lvl="1"/>
            <a:r>
              <a:rPr lang="en-GB" dirty="0"/>
              <a:t>Legal statements</a:t>
            </a:r>
          </a:p>
        </p:txBody>
      </p:sp>
    </p:spTree>
    <p:extLst>
      <p:ext uri="{BB962C8B-B14F-4D97-AF65-F5344CB8AC3E}">
        <p14:creationId xmlns:p14="http://schemas.microsoft.com/office/powerpoint/2010/main" val="1118113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2E1F7-664C-4073-8751-9D945D96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854" y="352650"/>
            <a:ext cx="5663100" cy="605700"/>
          </a:xfrm>
        </p:spPr>
        <p:txBody>
          <a:bodyPr/>
          <a:lstStyle/>
          <a:p>
            <a:r>
              <a:rPr lang="en-GB" dirty="0"/>
              <a:t>Experts’ evaluation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ECFDF-8762-481D-9608-7C125CB3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64000"/>
            <a:ext cx="7683084" cy="2815500"/>
          </a:xfrm>
        </p:spPr>
        <p:txBody>
          <a:bodyPr/>
          <a:lstStyle/>
          <a:p>
            <a:r>
              <a:rPr lang="en-GB" dirty="0"/>
              <a:t>3 Criteria are scored from 0-5</a:t>
            </a:r>
          </a:p>
          <a:p>
            <a:r>
              <a:rPr lang="en-GB" dirty="0"/>
              <a:t>1 Criteria to give additional point to the technologies selected per each region</a:t>
            </a:r>
          </a:p>
          <a:p>
            <a:r>
              <a:rPr lang="en-GB" dirty="0"/>
              <a:t>Average scores</a:t>
            </a:r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B09FBF-C13C-467A-841C-59D10EED9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22617" r="13334" b="12945"/>
          <a:stretch/>
        </p:blipFill>
        <p:spPr>
          <a:xfrm>
            <a:off x="2514600" y="2052317"/>
            <a:ext cx="6082884" cy="30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4"/>
          <p:cNvSpPr txBox="1"/>
          <p:nvPr/>
        </p:nvSpPr>
        <p:spPr>
          <a:xfrm>
            <a:off x="1312370" y="305679"/>
            <a:ext cx="4994818" cy="502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r>
              <a:rPr lang="en-US" dirty="0" err="1"/>
              <a:t>BOWI</a:t>
            </a:r>
            <a:r>
              <a:rPr lang="en-US" dirty="0"/>
              <a:t> 1st Open Call</a:t>
            </a:r>
          </a:p>
        </p:txBody>
      </p:sp>
      <p:sp>
        <p:nvSpPr>
          <p:cNvPr id="3" name="Google Shape;107;p18"/>
          <p:cNvSpPr>
            <a:spLocks noGrp="1"/>
          </p:cNvSpPr>
          <p:nvPr>
            <p:ph type="title" idx="10"/>
          </p:nvPr>
        </p:nvSpPr>
        <p:spPr>
          <a:xfrm>
            <a:off x="47463" y="1711626"/>
            <a:ext cx="8860536" cy="7625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127000" lvl="0" algn="ctr">
              <a:lnSpc>
                <a:spcPct val="115000"/>
              </a:lnSpc>
              <a:buClr>
                <a:srgbClr val="003399"/>
              </a:buClr>
              <a:buSzPct val="100000"/>
            </a:pPr>
            <a:r>
              <a:rPr lang="en-US" sz="1600" b="0" dirty="0">
                <a:solidFill>
                  <a:srgbClr val="1B264F"/>
                </a:solidFill>
                <a:sym typeface="Arial"/>
              </a:rPr>
              <a:t>to support</a:t>
            </a:r>
            <a:r>
              <a:rPr lang="lv-LV" sz="1600" b="0" dirty="0">
                <a:solidFill>
                  <a:srgbClr val="1B264F"/>
                </a:solidFill>
                <a:sym typeface="Arial"/>
              </a:rPr>
              <a:t> </a:t>
            </a:r>
            <a:r>
              <a:rPr lang="lv-LV" sz="1600" b="0" dirty="0" err="1">
                <a:solidFill>
                  <a:srgbClr val="1B264F"/>
                </a:solidFill>
                <a:sym typeface="Arial"/>
              </a:rPr>
              <a:t>SMEs</a:t>
            </a:r>
            <a:r>
              <a:rPr lang="lv-LV" sz="1600" b="0" dirty="0">
                <a:solidFill>
                  <a:srgbClr val="1B264F"/>
                </a:solidFill>
                <a:sym typeface="Arial"/>
              </a:rPr>
              <a:t>/</a:t>
            </a:r>
            <a:r>
              <a:rPr lang="en-US" sz="1600" b="0" dirty="0">
                <a:solidFill>
                  <a:srgbClr val="1B264F"/>
                </a:solidFill>
                <a:sym typeface="Arial"/>
              </a:rPr>
              <a:t>mid</a:t>
            </a:r>
            <a:r>
              <a:rPr lang="lv-LV" sz="1600" b="0" dirty="0" err="1">
                <a:solidFill>
                  <a:srgbClr val="1B264F"/>
                </a:solidFill>
                <a:sym typeface="Arial"/>
              </a:rPr>
              <a:t>-</a:t>
            </a:r>
            <a:r>
              <a:rPr lang="en-US" sz="1600" b="0" dirty="0">
                <a:solidFill>
                  <a:srgbClr val="1B264F"/>
                </a:solidFill>
                <a:sym typeface="Arial"/>
              </a:rPr>
              <a:t>caps by facilitating access to manufacturing </a:t>
            </a:r>
            <a:r>
              <a:rPr lang="en-US" sz="1600" b="0" dirty="0" err="1">
                <a:solidFill>
                  <a:srgbClr val="1B264F"/>
                </a:solidFill>
                <a:sym typeface="Arial"/>
              </a:rPr>
              <a:t>digitalization</a:t>
            </a:r>
          </a:p>
        </p:txBody>
      </p:sp>
      <p:sp>
        <p:nvSpPr>
          <p:cNvPr id="4" name="Google Shape;108;p18"/>
          <p:cNvSpPr txBox="1"/>
          <p:nvPr/>
        </p:nvSpPr>
        <p:spPr>
          <a:xfrm>
            <a:off x="343302" y="2796956"/>
            <a:ext cx="8457396" cy="16676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marR="0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  <a:defRPr lang="en-US" sz="1600" b="0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L="914400" marR="0" lvl="1" indent="-31749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400" b="0" i="0" u="none" strike="noStrike" cap="none" dirty="0">
                <a:solidFill>
                  <a:schemeClr val="dk1"/>
                </a:solidFill>
                <a:latin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9pPr>
          </a:lstStyle>
          <a:p>
            <a:pPr marL="285750" indent="-285750">
              <a:spcAft>
                <a:spcPts val="1800"/>
              </a:spcAft>
            </a:pPr>
            <a:r>
              <a:rPr lang="en-US" dirty="0"/>
              <a:t>Propose ambitious projects and receive a sub-grant for conducting technology transfer experiments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Become part of an international community dedicated to cooperate for achieving technological breakthroughs</a:t>
            </a:r>
            <a:br>
              <a:rPr lang="en-US" dirty="0">
                <a:solidFill>
                  <a:srgbClr val="1B264F"/>
                </a:solidFill>
                <a:sym typeface="Arial"/>
              </a:rPr>
            </a:br>
            <a:endParaRPr lang="en-US" dirty="0">
              <a:solidFill>
                <a:srgbClr val="1B264F"/>
              </a:solidFill>
              <a:sym typeface="Arial"/>
            </a:endParaRPr>
          </a:p>
        </p:txBody>
      </p:sp>
      <p:sp>
        <p:nvSpPr>
          <p:cNvPr id="5" name="Google Shape;108;p18"/>
          <p:cNvSpPr txBox="1"/>
          <p:nvPr/>
        </p:nvSpPr>
        <p:spPr>
          <a:xfrm>
            <a:off x="376912" y="4218870"/>
            <a:ext cx="8457396" cy="5787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marR="0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  <a:defRPr lang="en-US" sz="1600" b="0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L="914400" marR="0" lvl="1" indent="-31749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400" b="0" i="0" u="none" strike="noStrike" cap="none" dirty="0">
                <a:solidFill>
                  <a:schemeClr val="dk1"/>
                </a:solidFill>
                <a:latin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br>
              <a:rPr lang="en-US" sz="900" dirty="0">
                <a:solidFill>
                  <a:srgbClr val="1B264F"/>
                </a:solidFill>
                <a:sym typeface="Arial"/>
              </a:rPr>
            </a:br>
            <a:endParaRPr lang="en-US" sz="900" dirty="0">
              <a:solidFill>
                <a:srgbClr val="1B264F"/>
              </a:solidFill>
              <a:sym typeface="Arial"/>
            </a:endParaRPr>
          </a:p>
        </p:txBody>
      </p:sp>
      <p:sp>
        <p:nvSpPr>
          <p:cNvPr id="6" name="Google Shape;107;p18"/>
          <p:cNvSpPr txBox="1"/>
          <p:nvPr/>
        </p:nvSpPr>
        <p:spPr>
          <a:xfrm>
            <a:off x="121155" y="1233749"/>
            <a:ext cx="8713153" cy="652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pPr marL="127000">
              <a:lnSpc>
                <a:spcPct val="115000"/>
              </a:lnSpc>
              <a:buClr>
                <a:srgbClr val="003399"/>
              </a:buClr>
              <a:buSzPct val="100000"/>
            </a:pPr>
            <a:r>
              <a:rPr lang="en-US" dirty="0"/>
              <a:t>1.44 M€ </a:t>
            </a:r>
            <a:r>
              <a:rPr lang="en-US" b="0" dirty="0">
                <a:latin typeface="+mn-lt"/>
              </a:rPr>
              <a:t>among </a:t>
            </a:r>
            <a:r>
              <a:rPr lang="en-US" dirty="0"/>
              <a:t>24 experiments </a:t>
            </a:r>
            <a:r>
              <a:rPr lang="en-US" b="0" dirty="0">
                <a:latin typeface="+mn-lt"/>
              </a:rPr>
              <a:t>from 6 regions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10"/>
          </p:nvPr>
        </p:nvSpPr>
        <p:spPr>
          <a:xfrm>
            <a:off x="1337418" y="255767"/>
            <a:ext cx="5663100" cy="605700"/>
          </a:xfrm>
        </p:spPr>
        <p:txBody>
          <a:bodyPr rtlCol="0"/>
          <a:lstStyle/>
          <a:p>
            <a:r>
              <a:rPr lang="en-US" dirty="0"/>
              <a:t>Tentative timeline</a:t>
            </a:r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65" y="1672500"/>
            <a:ext cx="6571326" cy="23747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idx="10"/>
          </p:nvPr>
        </p:nvSpPr>
        <p:spPr>
          <a:xfrm>
            <a:off x="263992" y="2571750"/>
            <a:ext cx="5663100" cy="605700"/>
          </a:xfrm>
        </p:spPr>
        <p:txBody>
          <a:bodyPr rtlCol="0"/>
          <a:lstStyle/>
          <a:p>
            <a:r>
              <a:rPr lang="en-US" sz="5400" dirty="0"/>
              <a:t>Questions?</a:t>
            </a:r>
            <a:br>
              <a:rPr lang="en-US" sz="5400" dirty="0"/>
            </a:br>
            <a:r>
              <a:rPr lang="sv-SE" sz="1600" i="1" dirty="0">
                <a:hlinkClick r:id="rId2"/>
              </a:rPr>
              <a:t>bowi.helpdesk@fundingbox.com</a:t>
            </a:r>
            <a:r>
              <a:rPr lang="sv-SE" sz="1600" i="1" dirty="0"/>
              <a:t>  </a:t>
            </a:r>
            <a:br>
              <a:rPr lang="sv-SE" sz="5400" i="1" dirty="0"/>
            </a:br>
            <a:endParaRPr lang="en-US" sz="5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19"/>
          <p:cNvSpPr>
            <a:spLocks noGrp="1"/>
          </p:cNvSpPr>
          <p:nvPr>
            <p:ph type="title" idx="1"/>
          </p:nvPr>
        </p:nvSpPr>
        <p:spPr>
          <a:xfrm>
            <a:off x="5564843" y="3400807"/>
            <a:ext cx="3195300" cy="1003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</a:p>
        </p:txBody>
      </p:sp>
      <p:pic>
        <p:nvPicPr>
          <p:cNvPr id="3" name="Picture 13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178" y="556589"/>
            <a:ext cx="1762631" cy="1653184"/>
          </a:xfrm>
          <a:prstGeom prst="rect">
            <a:avLst/>
          </a:prstGeom>
        </p:spPr>
      </p:pic>
      <p:sp>
        <p:nvSpPr>
          <p:cNvPr id="4" name="TextBox 14"/>
          <p:cNvSpPr txBox="1"/>
          <p:nvPr/>
        </p:nvSpPr>
        <p:spPr>
          <a:xfrm>
            <a:off x="6156474" y="2266872"/>
            <a:ext cx="2012037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Verdana"/>
              </a:rPr>
              <a:t>Visit our website for details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8"/>
          <p:cNvSpPr>
            <a:spLocks noGrp="1"/>
          </p:cNvSpPr>
          <p:nvPr>
            <p:ph type="title" idx="10"/>
          </p:nvPr>
        </p:nvSpPr>
        <p:spPr>
          <a:xfrm>
            <a:off x="1345099" y="250508"/>
            <a:ext cx="7315226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What is in it for </a:t>
            </a:r>
            <a:r>
              <a:rPr lang="en-US" dirty="0" err="1"/>
              <a:t>SMEs</a:t>
            </a:r>
            <a:r>
              <a:rPr lang="en-US" dirty="0"/>
              <a:t> and mid-caps?</a:t>
            </a:r>
          </a:p>
        </p:txBody>
      </p:sp>
      <p:sp>
        <p:nvSpPr>
          <p:cNvPr id="3" name="Google Shape;108;p18"/>
          <p:cNvSpPr>
            <a:spLocks noGrp="1"/>
          </p:cNvSpPr>
          <p:nvPr>
            <p:ph type="body" idx="11"/>
          </p:nvPr>
        </p:nvSpPr>
        <p:spPr>
          <a:xfrm>
            <a:off x="1568307" y="1255446"/>
            <a:ext cx="5264400" cy="52147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/>
              <a:t>Up to €60k per experiment</a:t>
            </a:r>
          </a:p>
        </p:txBody>
      </p:sp>
      <p:pic>
        <p:nvPicPr>
          <p:cNvPr id="4" name="Google Shape;215;p2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054" y="1166669"/>
            <a:ext cx="590045" cy="584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8"/>
          <p:cNvGrpSpPr/>
          <p:nvPr/>
        </p:nvGrpSpPr>
        <p:grpSpPr>
          <a:xfrm>
            <a:off x="838737" y="1969697"/>
            <a:ext cx="5993970" cy="521477"/>
            <a:chOff x="838737" y="2011927"/>
            <a:chExt cx="5993970" cy="521477"/>
          </a:xfrm>
        </p:grpSpPr>
        <p:pic>
          <p:nvPicPr>
            <p:cNvPr id="6" name="Google Shape;218;p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38737" y="2070924"/>
              <a:ext cx="403476" cy="4034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08;p18"/>
            <p:cNvSpPr txBox="1"/>
            <p:nvPr/>
          </p:nvSpPr>
          <p:spPr>
            <a:xfrm>
              <a:off x="1568307" y="2011927"/>
              <a:ext cx="5264400" cy="521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91425" rIns="91425" bIns="91425" rtlCol="0" anchor="t">
              <a:noAutofit/>
            </a:bodyPr>
            <a:lstStyle>
              <a:lvl1pPr marL="457200" marR="0" lvl="0" indent="-3301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/>
                <a:buChar char=""/>
                <a:defRPr lang="en-US" sz="1600" b="0" i="0" u="none" strike="noStrike" cap="none" dirty="0">
                  <a:solidFill>
                    <a:schemeClr val="dk1"/>
                  </a:solidFill>
                  <a:latin typeface="Verdana"/>
                </a:defRPr>
              </a:lvl1pPr>
              <a:lvl2pPr marL="914400" marR="0" lvl="1" indent="-317499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400" b="0" i="0" u="none" strike="noStrike" cap="none" dirty="0">
                  <a:solidFill>
                    <a:schemeClr val="dk1"/>
                  </a:solidFill>
                  <a:latin typeface="Verdana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9pPr>
            </a:lstStyle>
            <a:p>
              <a:pPr marL="0" indent="0">
                <a:spcAft>
                  <a:spcPts val="1600"/>
                </a:spcAft>
                <a:buFont typeface="Wingdings"/>
                <a:buNone/>
              </a:pPr>
              <a:r>
                <a:rPr lang="en-US" dirty="0"/>
                <a:t>Technical support</a:t>
              </a:r>
            </a:p>
          </p:txBody>
        </p:sp>
      </p:grpSp>
      <p:grpSp>
        <p:nvGrpSpPr>
          <p:cNvPr id="8" name="Group 1"/>
          <p:cNvGrpSpPr/>
          <p:nvPr/>
        </p:nvGrpSpPr>
        <p:grpSpPr>
          <a:xfrm>
            <a:off x="838737" y="3360755"/>
            <a:ext cx="5993970" cy="521477"/>
            <a:chOff x="838737" y="3231951"/>
            <a:chExt cx="5993970" cy="521477"/>
          </a:xfrm>
        </p:grpSpPr>
        <p:sp>
          <p:nvSpPr>
            <p:cNvPr id="9" name="Google Shape;108;p18"/>
            <p:cNvSpPr txBox="1"/>
            <p:nvPr/>
          </p:nvSpPr>
          <p:spPr>
            <a:xfrm>
              <a:off x="1568307" y="3231951"/>
              <a:ext cx="5264400" cy="521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91425" rIns="91425" bIns="91425" rtlCol="0" anchor="t">
              <a:noAutofit/>
            </a:bodyPr>
            <a:lstStyle>
              <a:lvl1pPr marL="457200" marR="0" lvl="0" indent="-33019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/>
                <a:buChar char=""/>
                <a:defRPr lang="en-US" sz="1600" b="0" i="0" u="none" strike="noStrike" cap="none" dirty="0">
                  <a:solidFill>
                    <a:schemeClr val="dk1"/>
                  </a:solidFill>
                  <a:latin typeface="Verdana"/>
                </a:defRPr>
              </a:lvl1pPr>
              <a:lvl2pPr marL="914400" marR="0" lvl="1" indent="-317499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400" b="0" i="0" u="none" strike="noStrike" cap="none" dirty="0">
                  <a:solidFill>
                    <a:schemeClr val="dk1"/>
                  </a:solidFill>
                  <a:latin typeface="Verdana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1"/>
                </a:buClr>
                <a:buSzPct val="100000"/>
                <a:buFont typeface="Verdana"/>
                <a:buChar char="❏"/>
                <a:defRPr lang="en-US" sz="1200" b="0" i="0" u="none" strike="noStrike" cap="none" dirty="0">
                  <a:solidFill>
                    <a:schemeClr val="dk1"/>
                  </a:solidFill>
                  <a:latin typeface="Verdana"/>
                </a:defRPr>
              </a:lvl9pPr>
            </a:lstStyle>
            <a:p>
              <a:pPr marL="0" indent="0">
                <a:spcAft>
                  <a:spcPts val="1600"/>
                </a:spcAft>
                <a:buFont typeface="Wingdings"/>
                <a:buNone/>
              </a:pPr>
              <a:r>
                <a:rPr lang="en-US" dirty="0"/>
                <a:t>10-month duration</a:t>
              </a:r>
            </a:p>
          </p:txBody>
        </p:sp>
        <p:pic>
          <p:nvPicPr>
            <p:cNvPr id="10" name="Google Shape;154;p2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38737" y="3290948"/>
              <a:ext cx="403476" cy="4034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4"/>
          <p:cNvGrpSpPr/>
          <p:nvPr/>
        </p:nvGrpSpPr>
        <p:grpSpPr>
          <a:xfrm>
            <a:off x="808063" y="2683947"/>
            <a:ext cx="5580794" cy="484034"/>
            <a:chOff x="808063" y="2603210"/>
            <a:chExt cx="5580794" cy="484034"/>
          </a:xfrm>
        </p:grpSpPr>
        <p:sp>
          <p:nvSpPr>
            <p:cNvPr id="12" name="Rectangle 2"/>
            <p:cNvSpPr/>
            <p:nvPr/>
          </p:nvSpPr>
          <p:spPr>
            <a:xfrm>
              <a:off x="1568307" y="2671623"/>
              <a:ext cx="4820550" cy="34721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1600"/>
                </a:spcAft>
                <a:buClr>
                  <a:schemeClr val="accent1"/>
                </a:buClr>
                <a:buSzPct val="100000"/>
              </a:pPr>
              <a:r>
                <a:rPr lang="en-GB" sz="1600" dirty="0">
                  <a:solidFill>
                    <a:schemeClr val="dk1"/>
                  </a:solidFill>
                  <a:latin typeface="Verdana"/>
                </a:rPr>
                <a:t>Access to specific facilities and infrastructure</a:t>
              </a:r>
            </a:p>
          </p:txBody>
        </p:sp>
        <p:pic>
          <p:nvPicPr>
            <p:cNvPr id="13" name="Google Shape;191;p2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08063" y="2603210"/>
              <a:ext cx="484027" cy="4840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8"/>
          <p:cNvSpPr>
            <a:spLocks noGrp="1"/>
          </p:cNvSpPr>
          <p:nvPr>
            <p:ph type="title" idx="10"/>
          </p:nvPr>
        </p:nvSpPr>
        <p:spPr>
          <a:xfrm>
            <a:off x="1208284" y="368280"/>
            <a:ext cx="6727431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What technologies should experiments address in Bulgaria?</a:t>
            </a:r>
          </a:p>
        </p:txBody>
      </p:sp>
      <p:sp>
        <p:nvSpPr>
          <p:cNvPr id="3" name="Google Shape;108;p18"/>
          <p:cNvSpPr>
            <a:spLocks noGrp="1"/>
          </p:cNvSpPr>
          <p:nvPr>
            <p:ph type="body" idx="11"/>
          </p:nvPr>
        </p:nvSpPr>
        <p:spPr>
          <a:xfrm>
            <a:off x="654600" y="1375320"/>
            <a:ext cx="6909813" cy="30970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GB" sz="1050" dirty="0"/>
              <a:t>Low energy computing powering CPS</a:t>
            </a:r>
          </a:p>
          <a:p>
            <a:pPr>
              <a:spcAft>
                <a:spcPts val="200"/>
              </a:spcAft>
            </a:pPr>
            <a:r>
              <a:rPr lang="en-GB" sz="1050" dirty="0"/>
              <a:t>Cyber-physical and embedded systems</a:t>
            </a:r>
          </a:p>
          <a:p>
            <a:pPr>
              <a:spcAft>
                <a:spcPts val="200"/>
              </a:spcAft>
            </a:pPr>
            <a:r>
              <a:rPr lang="en-GB" sz="1050" b="1" dirty="0"/>
              <a:t>Internet of things</a:t>
            </a:r>
          </a:p>
          <a:p>
            <a:pPr>
              <a:spcAft>
                <a:spcPts val="200"/>
              </a:spcAft>
            </a:pPr>
            <a:r>
              <a:rPr lang="en-GB" sz="1050" b="1" dirty="0"/>
              <a:t>Flexible and Wearable Electronics</a:t>
            </a:r>
          </a:p>
          <a:p>
            <a:pPr>
              <a:spcAft>
                <a:spcPts val="200"/>
              </a:spcAft>
            </a:pPr>
            <a:r>
              <a:rPr lang="en-GB" sz="1050" b="1" dirty="0"/>
              <a:t>Advanced or High-performance computing</a:t>
            </a:r>
          </a:p>
          <a:p>
            <a:pPr>
              <a:spcAft>
                <a:spcPts val="200"/>
              </a:spcAft>
            </a:pPr>
            <a:r>
              <a:rPr lang="en-GB" sz="1050" dirty="0"/>
              <a:t>Robotics for manufacturing</a:t>
            </a:r>
          </a:p>
          <a:p>
            <a:pPr>
              <a:spcAft>
                <a:spcPts val="200"/>
              </a:spcAft>
            </a:pPr>
            <a:r>
              <a:rPr lang="en-GB" sz="1050" dirty="0"/>
              <a:t>Additive manufacturing technologies</a:t>
            </a:r>
          </a:p>
          <a:p>
            <a:pPr>
              <a:spcAft>
                <a:spcPts val="200"/>
              </a:spcAft>
            </a:pPr>
            <a:r>
              <a:rPr lang="en-GB" sz="1050" dirty="0"/>
              <a:t>Modelling and simulation</a:t>
            </a:r>
          </a:p>
          <a:p>
            <a:pPr>
              <a:spcAft>
                <a:spcPts val="200"/>
              </a:spcAft>
            </a:pPr>
            <a:r>
              <a:rPr lang="en-GB" sz="1050" dirty="0"/>
              <a:t>CPS for manufacturing</a:t>
            </a:r>
          </a:p>
          <a:p>
            <a:pPr>
              <a:spcAft>
                <a:spcPts val="200"/>
              </a:spcAft>
            </a:pPr>
            <a:r>
              <a:rPr lang="en-GB" sz="1050" dirty="0"/>
              <a:t>Digital twins, data sharing, autonomous factories </a:t>
            </a:r>
          </a:p>
          <a:p>
            <a:pPr>
              <a:spcAft>
                <a:spcPts val="200"/>
              </a:spcAft>
            </a:pPr>
            <a:r>
              <a:rPr lang="en-GB" sz="1050" b="1" dirty="0"/>
              <a:t>Cloud computing</a:t>
            </a:r>
          </a:p>
          <a:p>
            <a:pPr>
              <a:spcAft>
                <a:spcPts val="200"/>
              </a:spcAft>
            </a:pPr>
            <a:r>
              <a:rPr lang="en-GB" sz="1050" b="1" dirty="0"/>
              <a:t>Artificial Intelligence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8"/>
          <p:cNvSpPr>
            <a:spLocks noGrp="1"/>
          </p:cNvSpPr>
          <p:nvPr>
            <p:ph type="body" idx="11"/>
          </p:nvPr>
        </p:nvSpPr>
        <p:spPr>
          <a:xfrm>
            <a:off x="274776" y="1149057"/>
            <a:ext cx="6371733" cy="29842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>
                <a:latin typeface="+mn-lt"/>
              </a:rPr>
              <a:t>Types of beneficiaries:</a:t>
            </a:r>
            <a:r>
              <a:rPr lang="en-SE" b="1" dirty="0">
                <a:latin typeface="+mn-lt"/>
              </a:rPr>
              <a:t> </a:t>
            </a:r>
            <a:r>
              <a:rPr lang="en-US" dirty="0"/>
              <a:t>SMEs</a:t>
            </a:r>
            <a:r>
              <a:rPr lang="en-GB" baseline="30000" dirty="0"/>
              <a:t>1</a:t>
            </a:r>
            <a:r>
              <a:rPr lang="en-US" dirty="0"/>
              <a:t> or mid-caps</a:t>
            </a:r>
            <a:r>
              <a:rPr lang="en-GB" baseline="30000" dirty="0"/>
              <a:t>2</a:t>
            </a:r>
            <a:r>
              <a:rPr lang="en-US" dirty="0"/>
              <a:t>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lv-LV" b="1" dirty="0">
                <a:latin typeface="+mn-lt"/>
              </a:rPr>
              <a:t>E</a:t>
            </a:r>
            <a:r>
              <a:rPr lang="en-GB" b="1" dirty="0">
                <a:latin typeface="+mn-lt"/>
              </a:rPr>
              <a:t>stablished in any of the</a:t>
            </a:r>
            <a:r>
              <a:rPr lang="lv-LV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following</a:t>
            </a:r>
            <a:r>
              <a:rPr lang="en-GB" b="1" dirty="0">
                <a:latin typeface="+mn-lt"/>
              </a:rPr>
              <a:t> EU regions</a:t>
            </a:r>
            <a:r>
              <a:rPr lang="lv-LV" b="1" dirty="0">
                <a:latin typeface="+mn-lt"/>
              </a:rPr>
              <a:t>:</a:t>
            </a:r>
          </a:p>
          <a:p>
            <a:r>
              <a:rPr lang="fr-FR" sz="1050" dirty="0" err="1">
                <a:sym typeface="Arial"/>
              </a:rPr>
              <a:t>Nord-</a:t>
            </a:r>
            <a:r>
              <a:rPr lang="en-US" sz="1050" dirty="0">
                <a:sym typeface="Arial"/>
              </a:rPr>
              <a:t>Vest</a:t>
            </a:r>
            <a:r>
              <a:rPr lang="fr-FR" sz="1050" dirty="0">
                <a:sym typeface="Arial"/>
              </a:rPr>
              <a:t>, NUTS code: RO11, Romania, </a:t>
            </a:r>
          </a:p>
          <a:p>
            <a:r>
              <a:rPr lang="en-GB" sz="1050" dirty="0">
                <a:sym typeface="Arial"/>
              </a:rPr>
              <a:t>Latvia, NUTS code LV0 (all regions)</a:t>
            </a:r>
          </a:p>
          <a:p>
            <a:r>
              <a:rPr lang="en-US" sz="1050" dirty="0">
                <a:sym typeface="Arial"/>
              </a:rPr>
              <a:t>Jihozápad</a:t>
            </a:r>
            <a:r>
              <a:rPr lang="en-GB" sz="1050" dirty="0">
                <a:sym typeface="Arial"/>
              </a:rPr>
              <a:t>, NUTS code: CZ03, Czech Republic</a:t>
            </a:r>
          </a:p>
          <a:p>
            <a:r>
              <a:rPr lang="en-US" sz="1050" dirty="0">
                <a:sym typeface="Arial"/>
              </a:rPr>
              <a:t>Małopolskie</a:t>
            </a:r>
            <a:r>
              <a:rPr lang="en-GB" sz="1050" dirty="0">
                <a:sym typeface="Arial"/>
              </a:rPr>
              <a:t>, NUTS code: PL21, Poland</a:t>
            </a:r>
          </a:p>
          <a:p>
            <a:r>
              <a:rPr lang="en-GB" sz="1050" dirty="0" err="1">
                <a:sym typeface="Arial"/>
              </a:rPr>
              <a:t>Yugozapaden</a:t>
            </a:r>
            <a:r>
              <a:rPr lang="en-GB" sz="1050" dirty="0">
                <a:sym typeface="Arial"/>
              </a:rPr>
              <a:t>, NUTS code: BG41, Bulgaria</a:t>
            </a:r>
          </a:p>
          <a:p>
            <a:r>
              <a:rPr lang="en-US" sz="1050" dirty="0">
                <a:sym typeface="Arial"/>
              </a:rPr>
              <a:t>Trøndelag</a:t>
            </a:r>
            <a:r>
              <a:rPr lang="en-GB" sz="1050" dirty="0">
                <a:sym typeface="Arial"/>
              </a:rPr>
              <a:t>, NUTS code: NO06</a:t>
            </a:r>
            <a:r>
              <a:rPr lang="en-GB" sz="1050" dirty="0"/>
              <a:t>, Norway.</a:t>
            </a:r>
          </a:p>
          <a:p>
            <a:pPr marL="127000" indent="0">
              <a:buNone/>
            </a:pPr>
            <a:endParaRPr lang="en-GB" sz="1050" dirty="0"/>
          </a:p>
          <a:p>
            <a:pPr marL="0" indent="0">
              <a:spcAft>
                <a:spcPts val="1600"/>
              </a:spcAft>
              <a:buNone/>
            </a:pPr>
            <a:r>
              <a:rPr lang="en-GB" b="1" dirty="0">
                <a:latin typeface="+mn-lt"/>
              </a:rPr>
              <a:t>Technology focus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GB" b="1" dirty="0">
                <a:latin typeface="+mn-lt"/>
              </a:rPr>
              <a:t>TRL Level:</a:t>
            </a:r>
            <a:r>
              <a:rPr lang="en-SE" b="1" dirty="0">
                <a:latin typeface="+mn-lt"/>
              </a:rPr>
              <a:t> </a:t>
            </a:r>
            <a:r>
              <a:rPr lang="en-US" dirty="0"/>
              <a:t>TRL5-7</a:t>
            </a:r>
          </a:p>
          <a:p>
            <a:endParaRPr lang="en-US" dirty="0"/>
          </a:p>
          <a:p>
            <a:pPr marL="0" indent="0">
              <a:spcAft>
                <a:spcPts val="1600"/>
              </a:spcAft>
              <a:buNone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5683357" y="3540636"/>
            <a:ext cx="3391593" cy="52322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lvl="0"/>
            <a:r>
              <a:rPr lang="en-GB" sz="700" baseline="30000" dirty="0">
                <a:solidFill>
                  <a:schemeClr val="dk1"/>
                </a:solidFill>
                <a:latin typeface="Verdana"/>
              </a:rPr>
              <a:t>1</a:t>
            </a:r>
            <a:r>
              <a:rPr lang="en-GB" sz="700" dirty="0">
                <a:solidFill>
                  <a:schemeClr val="dk1"/>
                </a:solidFill>
                <a:latin typeface="Verdana"/>
              </a:rPr>
              <a:t> The criteria which define an SME are: </a:t>
            </a:r>
          </a:p>
          <a:p>
            <a:pPr lvl="0"/>
            <a:r>
              <a:rPr lang="en-GB" sz="700" dirty="0">
                <a:solidFill>
                  <a:schemeClr val="dk1"/>
                </a:solidFill>
                <a:latin typeface="Verdana"/>
              </a:rPr>
              <a:t>Headcount in Annual Work Unit less than 250</a:t>
            </a:r>
            <a:r>
              <a:rPr lang="lv-LV" sz="700" dirty="0">
                <a:solidFill>
                  <a:schemeClr val="dk1"/>
                </a:solidFill>
                <a:latin typeface="Verdana"/>
              </a:rPr>
              <a:t> </a:t>
            </a:r>
            <a:r>
              <a:rPr lang="en-US" sz="700" dirty="0">
                <a:solidFill>
                  <a:schemeClr val="dk1"/>
                </a:solidFill>
                <a:latin typeface="Verdana"/>
              </a:rPr>
              <a:t>and</a:t>
            </a:r>
            <a:r>
              <a:rPr lang="lv-LV" sz="700" dirty="0">
                <a:solidFill>
                  <a:schemeClr val="dk1"/>
                </a:solidFill>
                <a:latin typeface="Verdana"/>
              </a:rPr>
              <a:t> </a:t>
            </a:r>
            <a:r>
              <a:rPr lang="en-US" sz="700" dirty="0">
                <a:solidFill>
                  <a:schemeClr val="dk1"/>
                </a:solidFill>
                <a:latin typeface="Verdana"/>
              </a:rPr>
              <a:t>annual</a:t>
            </a:r>
            <a:r>
              <a:rPr lang="en-GB" sz="700" dirty="0">
                <a:solidFill>
                  <a:schemeClr val="dk1"/>
                </a:solidFill>
                <a:latin typeface="Verdana"/>
              </a:rPr>
              <a:t> turnover less than or equal to 50 million € or annual balance sheet total less than or equal to 43 million €.</a:t>
            </a:r>
            <a:r>
              <a:rPr lang="en-SE" sz="700" dirty="0">
                <a:solidFill>
                  <a:schemeClr val="dk1"/>
                </a:solidFill>
                <a:latin typeface="Verdana"/>
              </a:rPr>
              <a:t> </a:t>
            </a:r>
          </a:p>
        </p:txBody>
      </p:sp>
      <p:sp>
        <p:nvSpPr>
          <p:cNvPr id="4" name="Rectangle 14"/>
          <p:cNvSpPr/>
          <p:nvPr/>
        </p:nvSpPr>
        <p:spPr>
          <a:xfrm>
            <a:off x="5683358" y="4141207"/>
            <a:ext cx="3391593" cy="52322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lvl="0"/>
            <a:r>
              <a:rPr lang="en-GB" sz="700" baseline="30000" dirty="0">
                <a:solidFill>
                  <a:schemeClr val="dk1"/>
                </a:solidFill>
                <a:latin typeface="Verdana"/>
              </a:rPr>
              <a:t>2</a:t>
            </a:r>
            <a:r>
              <a:rPr lang="en-GB" sz="700" dirty="0">
                <a:solidFill>
                  <a:schemeClr val="dk1"/>
                </a:solidFill>
                <a:latin typeface="Verdana"/>
              </a:rPr>
              <a:t> Middle-capitalization company or </a:t>
            </a:r>
            <a:r>
              <a:rPr lang="lv-LV" sz="700" dirty="0">
                <a:solidFill>
                  <a:schemeClr val="dk1"/>
                </a:solidFill>
                <a:latin typeface="Verdana"/>
              </a:rPr>
              <a:t>m</a:t>
            </a:r>
            <a:r>
              <a:rPr lang="en-GB" sz="700" dirty="0">
                <a:solidFill>
                  <a:schemeClr val="dk1"/>
                </a:solidFill>
                <a:latin typeface="Verdana"/>
              </a:rPr>
              <a:t>id</a:t>
            </a:r>
            <a:r>
              <a:rPr lang="lv-LV" sz="700" dirty="0">
                <a:solidFill>
                  <a:schemeClr val="dk1"/>
                </a:solidFill>
                <a:latin typeface="Verdana"/>
              </a:rPr>
              <a:t>-</a:t>
            </a:r>
            <a:r>
              <a:rPr lang="en-GB" sz="700" dirty="0">
                <a:solidFill>
                  <a:schemeClr val="dk1"/>
                </a:solidFill>
                <a:latin typeface="Verdana"/>
              </a:rPr>
              <a:t>cap is an enterprise that is not an SME and that has up to 3,000 employees, knowing that the staff headcount is calculated in accordance with Articles 3 to 6 of the Annex to Commission Recommendation 2003/361/EC</a:t>
            </a:r>
            <a:r>
              <a:rPr lang="en-SE" sz="700" dirty="0">
                <a:solidFill>
                  <a:schemeClr val="dk1"/>
                </a:solidFill>
                <a:latin typeface="Verdana"/>
              </a:rPr>
              <a:t>.</a:t>
            </a:r>
          </a:p>
        </p:txBody>
      </p:sp>
      <p:sp>
        <p:nvSpPr>
          <p:cNvPr id="5" name="Google Shape;107;p18"/>
          <p:cNvSpPr txBox="1"/>
          <p:nvPr/>
        </p:nvSpPr>
        <p:spPr>
          <a:xfrm>
            <a:off x="1313007" y="236538"/>
            <a:ext cx="5663100" cy="60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r>
              <a:rPr lang="en-US" dirty="0"/>
              <a:t>Eligibility Criteria 1/2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8"/>
          <p:cNvSpPr>
            <a:spLocks noGrp="1"/>
          </p:cNvSpPr>
          <p:nvPr>
            <p:ph type="title" idx="10"/>
          </p:nvPr>
        </p:nvSpPr>
        <p:spPr>
          <a:xfrm>
            <a:off x="1305054" y="284240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Eligibility Criteria 2/2</a:t>
            </a:r>
          </a:p>
        </p:txBody>
      </p:sp>
      <p:sp>
        <p:nvSpPr>
          <p:cNvPr id="3" name="Google Shape;108;p18"/>
          <p:cNvSpPr>
            <a:spLocks noGrp="1"/>
          </p:cNvSpPr>
          <p:nvPr>
            <p:ph type="body" idx="11"/>
          </p:nvPr>
        </p:nvSpPr>
        <p:spPr>
          <a:xfrm>
            <a:off x="269168" y="1197717"/>
            <a:ext cx="7525717" cy="29332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dirty="0"/>
              <a:t>Applications must be written in English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Multiple submissions are not allowed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Online submission system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Deadline: 15/09/2020 13:00 </a:t>
            </a:r>
            <a:r>
              <a:rPr lang="en-US" dirty="0" err="1"/>
              <a:t>CEST</a:t>
            </a:r>
            <a:r>
              <a:rPr lang="en-US" dirty="0"/>
              <a:t> (Brussels time)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Absence of conflict of interest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Other requirements related to EU legal provisions and </a:t>
            </a:r>
            <a:r>
              <a:rPr lang="en-US" dirty="0" err="1"/>
              <a:t>IPR</a:t>
            </a:r>
          </a:p>
          <a:p>
            <a:pPr marL="0" indent="0">
              <a:spcAft>
                <a:spcPts val="1600"/>
              </a:spcAft>
              <a:buNone/>
            </a:pPr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269168" y="4130966"/>
            <a:ext cx="395547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b="1" dirty="0">
                <a:solidFill>
                  <a:srgbClr val="1B274E"/>
                </a:solidFill>
                <a:latin typeface="+mn-lt"/>
              </a:rPr>
              <a:t>Detailed information </a:t>
            </a:r>
            <a:r>
              <a:rPr lang="en-GB" b="1" dirty="0" err="1">
                <a:solidFill>
                  <a:srgbClr val="1B274E"/>
                </a:solidFill>
                <a:latin typeface="+mn-lt"/>
              </a:rPr>
              <a:t>GfA</a:t>
            </a:r>
            <a:r>
              <a:rPr lang="en-GB" b="1" dirty="0">
                <a:solidFill>
                  <a:srgbClr val="1B274E"/>
                </a:solidFill>
                <a:latin typeface="+mn-lt"/>
              </a:rPr>
              <a:t> section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8"/>
          <p:cNvSpPr>
            <a:spLocks noGrp="1"/>
          </p:cNvSpPr>
          <p:nvPr>
            <p:ph type="title" idx="10"/>
          </p:nvPr>
        </p:nvSpPr>
        <p:spPr>
          <a:xfrm>
            <a:off x="1313564" y="239864"/>
            <a:ext cx="6778648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What can be funded?</a:t>
            </a:r>
          </a:p>
        </p:txBody>
      </p:sp>
      <p:sp>
        <p:nvSpPr>
          <p:cNvPr id="3" name="Google Shape;108;p18"/>
          <p:cNvSpPr>
            <a:spLocks noGrp="1"/>
          </p:cNvSpPr>
          <p:nvPr>
            <p:ph type="body" idx="11"/>
          </p:nvPr>
        </p:nvSpPr>
        <p:spPr>
          <a:xfrm>
            <a:off x="309644" y="1182494"/>
            <a:ext cx="8524712" cy="26023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indent="0" algn="l">
              <a:spcAft>
                <a:spcPts val="1600"/>
              </a:spcAft>
              <a:buNone/>
            </a:pPr>
            <a:r>
              <a:rPr lang="en-US" dirty="0"/>
              <a:t>An experiment is a collaboration project between an </a:t>
            </a:r>
            <a:r>
              <a:rPr lang="en-US" dirty="0" err="1"/>
              <a:t>SME</a:t>
            </a:r>
            <a:r>
              <a:rPr lang="en-US" dirty="0"/>
              <a:t>, proto-hub and mature hub that aims at translating a prototype/proof of concept into a first demonstration in a relevant operational industrial environment. </a:t>
            </a:r>
          </a:p>
          <a:p>
            <a:pPr marL="0" indent="0" algn="l">
              <a:spcAft>
                <a:spcPts val="1600"/>
              </a:spcAft>
              <a:buNone/>
            </a:pPr>
            <a:endParaRPr lang="en-US" dirty="0"/>
          </a:p>
          <a:p>
            <a:pPr marL="0" indent="0" algn="l">
              <a:spcAft>
                <a:spcPts val="1600"/>
              </a:spcAft>
              <a:buNone/>
            </a:pPr>
            <a:r>
              <a:rPr lang="en-US" dirty="0"/>
              <a:t>It can be focused both a product, as well as a manufacturing technology. These experiments will allow </a:t>
            </a:r>
            <a:r>
              <a:rPr lang="en-US" dirty="0" err="1"/>
              <a:t>SMEs</a:t>
            </a:r>
            <a:r>
              <a:rPr lang="en-US" dirty="0"/>
              <a:t> and </a:t>
            </a:r>
            <a:r>
              <a:rPr lang="en-US" dirty="0" err="1"/>
              <a:t>midcaps</a:t>
            </a:r>
            <a:r>
              <a:rPr lang="en-US" dirty="0"/>
              <a:t> to test the use of the technologies offered by the consortium and build a sustainable collaboration mechanism between </a:t>
            </a:r>
            <a:r>
              <a:rPr lang="en-US" dirty="0" err="1"/>
              <a:t>DIHs</a:t>
            </a:r>
            <a:r>
              <a:rPr lang="en-US" dirty="0"/>
              <a:t> from different regions.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>
            <a:spLocks noGrp="1"/>
          </p:cNvSpPr>
          <p:nvPr>
            <p:ph type="body" idx="11"/>
          </p:nvPr>
        </p:nvSpPr>
        <p:spPr>
          <a:xfrm>
            <a:off x="311700" y="1847650"/>
            <a:ext cx="7828200" cy="1039688"/>
          </a:xfrm>
        </p:spPr>
        <p:txBody>
          <a:bodyPr rtlCol="0"/>
          <a:lstStyle/>
          <a:p>
            <a:endParaRPr/>
          </a:p>
          <a:p>
            <a:endParaRPr/>
          </a:p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>
          <a:xfrm>
            <a:off x="1004100" y="2336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 anchor="ctr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es-ES" sz="1800" b="0" i="0" u="none" strike="noStrike" cap="none" baseline="0" dirty="0">
                <a:ln>
                  <a:noFill/>
                </a:ln>
                <a:solidFill>
                  <a:schemeClr val="tx1"/>
                </a:solidFill>
                <a:latin typeface="Arial"/>
              </a:rPr>
            </a:br>
            <a:endParaRPr lang="es-ES" sz="1800" b="0" i="0" u="none" strike="noStrike" cap="none" baseline="0" dirty="0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>
          <a:xfrm>
            <a:off x="694782" y="4277278"/>
            <a:ext cx="7364517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rtlCol="0" anchor="ctr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0" i="0" u="none" strike="noStrike" cap="none" baseline="0" dirty="0">
                <a:ln>
                  <a:noFill/>
                </a:ln>
                <a:solidFill>
                  <a:schemeClr val="tx1"/>
                </a:solidFill>
                <a:latin typeface="Calibri"/>
              </a:rPr>
              <a:t>*Costs for subcontracting</a:t>
            </a:r>
            <a:r>
              <a:rPr lang="en-US" sz="1000" b="0" i="0" u="none" strike="noStrike" cap="none" dirty="0">
                <a:ln>
                  <a:noFill/>
                </a:ln>
                <a:solidFill>
                  <a:schemeClr val="tx1"/>
                </a:solidFill>
                <a:latin typeface="Calibri"/>
              </a:rPr>
              <a:t> or consumables </a:t>
            </a:r>
            <a:r>
              <a:rPr lang="en-US" sz="1000" b="0" i="0" u="none" strike="noStrike" cap="none" baseline="0" dirty="0">
                <a:ln>
                  <a:noFill/>
                </a:ln>
                <a:solidFill>
                  <a:schemeClr val="tx1"/>
                </a:solidFill>
                <a:latin typeface="Calibri"/>
              </a:rPr>
              <a:t>costs need to be clearly explained in the application form and linked to the experiment activities.</a:t>
            </a:r>
          </a:p>
        </p:txBody>
      </p:sp>
      <p:sp>
        <p:nvSpPr>
          <p:cNvPr id="5" name="Google Shape;107;p18"/>
          <p:cNvSpPr>
            <a:spLocks noGrp="1"/>
          </p:cNvSpPr>
          <p:nvPr>
            <p:ph type="title" idx="10"/>
          </p:nvPr>
        </p:nvSpPr>
        <p:spPr>
          <a:xfrm>
            <a:off x="1287899" y="229586"/>
            <a:ext cx="3537092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Eligible costs</a:t>
            </a:r>
          </a:p>
        </p:txBody>
      </p:sp>
      <p:sp>
        <p:nvSpPr>
          <p:cNvPr id="6" name="Google Shape;108;p18"/>
          <p:cNvSpPr txBox="1"/>
          <p:nvPr/>
        </p:nvSpPr>
        <p:spPr>
          <a:xfrm>
            <a:off x="614183" y="1082973"/>
            <a:ext cx="7525717" cy="21866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marR="0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  <a:defRPr lang="en-US" sz="1600" b="0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L="914400" marR="0" lvl="1" indent="-31749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400" b="0" i="0" u="none" strike="noStrike" cap="none" dirty="0">
                <a:solidFill>
                  <a:schemeClr val="dk1"/>
                </a:solidFill>
                <a:latin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en-US" dirty="0"/>
              <a:t>Personnel costs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Mobility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Other costs such as consumables and subcontracting*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Overheads (25% of total costs excluding subcontracting)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Funding rate 70% (H2020 rule for profit organization)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60863" y="3652015"/>
            <a:ext cx="502227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srgbClr val="1B274E"/>
                </a:solidFill>
                <a:latin typeface="Verdana"/>
              </a:rPr>
              <a:t>Total funding from </a:t>
            </a:r>
            <a:r>
              <a:rPr lang="en-US" sz="1600" b="1" dirty="0" err="1">
                <a:solidFill>
                  <a:srgbClr val="1B274E"/>
                </a:solidFill>
                <a:latin typeface="Verdana"/>
              </a:rPr>
              <a:t>BOWI</a:t>
            </a:r>
            <a:r>
              <a:rPr lang="en-US" sz="1600" b="1" dirty="0">
                <a:solidFill>
                  <a:srgbClr val="1B274E"/>
                </a:solidFill>
                <a:latin typeface="Verdana"/>
              </a:rPr>
              <a:t>: 60,000€</a:t>
            </a:r>
          </a:p>
          <a:p>
            <a:endParaRPr lang="lv-LV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18"/>
          <p:cNvSpPr>
            <a:spLocks noGrp="1"/>
          </p:cNvSpPr>
          <p:nvPr>
            <p:ph type="title" idx="10"/>
          </p:nvPr>
        </p:nvSpPr>
        <p:spPr>
          <a:xfrm>
            <a:off x="1273898" y="211711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How to apply?</a:t>
            </a:r>
          </a:p>
        </p:txBody>
      </p:sp>
      <p:sp>
        <p:nvSpPr>
          <p:cNvPr id="3" name="Google Shape;108;p18"/>
          <p:cNvSpPr>
            <a:spLocks noGrp="1"/>
          </p:cNvSpPr>
          <p:nvPr>
            <p:ph type="body" idx="11"/>
          </p:nvPr>
        </p:nvSpPr>
        <p:spPr>
          <a:xfrm>
            <a:off x="383124" y="1234830"/>
            <a:ext cx="8082781" cy="30970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Deadline: Tuesday, 15</a:t>
            </a:r>
            <a:r>
              <a:rPr lang="en-GB" baseline="30000" dirty="0"/>
              <a:t>th</a:t>
            </a:r>
            <a:r>
              <a:rPr lang="en-US" dirty="0"/>
              <a:t> of Sept 2020 at 13:00(CEST, Brussels time)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Online tool: </a:t>
            </a:r>
            <a:r>
              <a:rPr lang="sv-SE" dirty="0">
                <a:hlinkClick r:id="rId3"/>
              </a:rPr>
              <a:t>http://bowi-first-open-call-for-cross-border-experiments.fundingbox.com</a:t>
            </a:r>
            <a:r>
              <a:rPr lang="en-US" dirty="0"/>
              <a:t> 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In case of questions contact us </a:t>
            </a:r>
            <a:r>
              <a:rPr lang="sv-SE" i="1" dirty="0">
                <a:hlinkClick r:id="rId4"/>
              </a:rPr>
              <a:t>bowi.helpdesk@fundingbox.com</a:t>
            </a:r>
            <a:r>
              <a:rPr lang="sv-SE" i="1" dirty="0"/>
              <a:t>  </a:t>
            </a:r>
          </a:p>
          <a:p>
            <a:pPr marL="0" indent="0">
              <a:spcAft>
                <a:spcPts val="160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B264F"/>
      </a:dk1>
      <a:lt1>
        <a:srgbClr val="FBFBFB"/>
      </a:lt1>
      <a:dk2>
        <a:srgbClr val="1B264F"/>
      </a:dk2>
      <a:lt2>
        <a:srgbClr val="FBFBFB"/>
      </a:lt2>
      <a:accent1>
        <a:srgbClr val="003399"/>
      </a:accent1>
      <a:accent2>
        <a:srgbClr val="FFCC00"/>
      </a:accent2>
      <a:accent3>
        <a:srgbClr val="0055FF"/>
      </a:accent3>
      <a:accent4>
        <a:srgbClr val="FFF9E3"/>
      </a:accent4>
      <a:accent5>
        <a:srgbClr val="454955"/>
      </a:accent5>
      <a:accent6>
        <a:srgbClr val="0D0A0B"/>
      </a:accent6>
      <a:hlink>
        <a:srgbClr val="0055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1B264F"/>
      </a:dk1>
      <a:lt1>
        <a:srgbClr val="FBFBFB"/>
      </a:lt1>
      <a:dk2>
        <a:srgbClr val="1B264F"/>
      </a:dk2>
      <a:lt2>
        <a:srgbClr val="FBFBFB"/>
      </a:lt2>
      <a:accent1>
        <a:srgbClr val="003399"/>
      </a:accent1>
      <a:accent2>
        <a:srgbClr val="FFCC00"/>
      </a:accent2>
      <a:accent3>
        <a:srgbClr val="0055FF"/>
      </a:accent3>
      <a:accent4>
        <a:srgbClr val="FFF9E3"/>
      </a:accent4>
      <a:accent5>
        <a:srgbClr val="454955"/>
      </a:accent5>
      <a:accent6>
        <a:srgbClr val="0D0A0B"/>
      </a:accent6>
      <a:hlink>
        <a:srgbClr val="0055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811</Words>
  <Application>Microsoft Office PowerPoint</Application>
  <PresentationFormat>Presentación en pantalla (16:9)</PresentationFormat>
  <Paragraphs>113</Paragraphs>
  <Slides>22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Calibri</vt:lpstr>
      <vt:lpstr>Verdana</vt:lpstr>
      <vt:lpstr>Arial</vt:lpstr>
      <vt:lpstr>Wingdings</vt:lpstr>
      <vt:lpstr>Simple Light</vt:lpstr>
      <vt:lpstr>First Open Call Presentation</vt:lpstr>
      <vt:lpstr>to support SMEs/mid-caps by facilitating access to manufacturing digitalization</vt:lpstr>
      <vt:lpstr>What is in it for SMEs and mid-caps?</vt:lpstr>
      <vt:lpstr>What technologies should experiments address in Bulgaria?</vt:lpstr>
      <vt:lpstr>Presentación de PowerPoint</vt:lpstr>
      <vt:lpstr>Eligibility Criteria 2/2</vt:lpstr>
      <vt:lpstr>What can be funded?</vt:lpstr>
      <vt:lpstr>Eligible costs</vt:lpstr>
      <vt:lpstr>How to apply?</vt:lpstr>
      <vt:lpstr>DIHs Support to Experiments</vt:lpstr>
      <vt:lpstr>Application process</vt:lpstr>
      <vt:lpstr>Application Process</vt:lpstr>
      <vt:lpstr>Presentación de PowerPoint</vt:lpstr>
      <vt:lpstr>Presentación de PowerPoint</vt:lpstr>
      <vt:lpstr>Presentación de PowerPoint</vt:lpstr>
      <vt:lpstr>Presentación de PowerPoint</vt:lpstr>
      <vt:lpstr>Phases of the selection process</vt:lpstr>
      <vt:lpstr>Eligibility check</vt:lpstr>
      <vt:lpstr>Experts’ evaluation</vt:lpstr>
      <vt:lpstr>Tentative timeline</vt:lpstr>
      <vt:lpstr>Questions? bowi.helpdesk@fundingbox.com   </vt:lpstr>
      <vt:lpstr>Thank you!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Maria Roca</cp:lastModifiedBy>
  <cp:revision>7</cp:revision>
  <dcterms:created xsi:type="dcterms:W3CDTF">2020-05-21T12:21:29Z</dcterms:created>
  <dcterms:modified xsi:type="dcterms:W3CDTF">2020-06-03T10:24:22Z</dcterms:modified>
</cp:coreProperties>
</file>