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4"/>
  </p:notesMasterIdLst>
  <p:sldIdLst>
    <p:sldId id="388" r:id="rId5"/>
    <p:sldId id="525" r:id="rId6"/>
    <p:sldId id="543" r:id="rId7"/>
    <p:sldId id="560" r:id="rId8"/>
    <p:sldId id="565" r:id="rId9"/>
    <p:sldId id="578" r:id="rId10"/>
    <p:sldId id="572" r:id="rId11"/>
    <p:sldId id="576" r:id="rId12"/>
    <p:sldId id="579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Ocklenburg" initials="AO" lastIdx="9" clrIdx="0">
    <p:extLst>
      <p:ext uri="{19B8F6BF-5375-455C-9EA6-DF929625EA0E}">
        <p15:presenceInfo xmlns:p15="http://schemas.microsoft.com/office/powerpoint/2012/main" userId="83bd347d9118c2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769"/>
    <a:srgbClr val="00B3DD"/>
    <a:srgbClr val="0BB6BC"/>
    <a:srgbClr val="D62813"/>
    <a:srgbClr val="CCD41C"/>
    <a:srgbClr val="646463"/>
    <a:srgbClr val="8ABD22"/>
    <a:srgbClr val="EFF6EC"/>
    <a:srgbClr val="DFEBD5"/>
    <a:srgbClr val="9AC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2" autoAdjust="0"/>
    <p:restoredTop sz="76512" autoAdjust="0"/>
  </p:normalViewPr>
  <p:slideViewPr>
    <p:cSldViewPr snapToGrid="0">
      <p:cViewPr varScale="1">
        <p:scale>
          <a:sx n="81" d="100"/>
          <a:sy n="81" d="100"/>
        </p:scale>
        <p:origin x="7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73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2151E-CBCF-4E1D-9F5B-5CA7DA9EAF82}" type="datetimeFigureOut">
              <a:rPr lang="nb-NO" smtClean="0"/>
              <a:t>24.02.2021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3D104-C6EF-4215-A34E-0FD2A47B8F90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95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AE50D-B1EB-4156-A35D-DAD5AD014BE0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06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sz="1200" dirty="0" err="1"/>
              <a:t>emGORA‘s</a:t>
            </a:r>
            <a:r>
              <a:rPr lang="de-DE" sz="1200" dirty="0"/>
              <a:t> Mission: </a:t>
            </a:r>
          </a:p>
          <a:p>
            <a:pPr algn="ctr"/>
            <a:r>
              <a:rPr lang="de-DE" sz="1400" dirty="0"/>
              <a:t>„</a:t>
            </a:r>
            <a:r>
              <a:rPr lang="de-DE" sz="1400" dirty="0" err="1"/>
              <a:t>To</a:t>
            </a:r>
            <a:r>
              <a:rPr lang="de-DE" sz="1400" dirty="0"/>
              <a:t> c</a:t>
            </a:r>
            <a:r>
              <a:rPr lang="en-DE" sz="1400"/>
              <a:t>reate a diverse and growth-focused engineering workspace </a:t>
            </a:r>
            <a:endParaRPr lang="de-DE" sz="1400" dirty="0"/>
          </a:p>
          <a:p>
            <a:pPr algn="ctr"/>
            <a:r>
              <a:rPr lang="en-DE" sz="1400"/>
              <a:t>for manufacturing com</a:t>
            </a:r>
            <a:r>
              <a:rPr lang="de-DE" sz="1400" dirty="0" err="1"/>
              <a:t>pa</a:t>
            </a:r>
            <a:r>
              <a:rPr lang="en-DE" sz="1400"/>
              <a:t>nies, striving for pan-european collaborations and </a:t>
            </a:r>
            <a:r>
              <a:rPr lang="en-GB" sz="1400" dirty="0"/>
              <a:t>sustainable mechanisms, </a:t>
            </a:r>
          </a:p>
          <a:p>
            <a:pPr algn="ctr"/>
            <a:r>
              <a:rPr lang="en-DE" sz="1400"/>
              <a:t>to ease the initial adoption and cost-efficiency of advanced ICT solutions</a:t>
            </a:r>
            <a:r>
              <a:rPr lang="de-DE" sz="1400" dirty="0"/>
              <a:t> </a:t>
            </a:r>
            <a:r>
              <a:rPr lang="en-DE" sz="1400"/>
              <a:t>by offering on-click executable SaaS, consulting, trainings and matchmaking.</a:t>
            </a:r>
            <a:r>
              <a:rPr lang="de-DE" sz="1400" dirty="0"/>
              <a:t>“</a:t>
            </a:r>
            <a:endParaRPr lang="en-DE" sz="140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D104-C6EF-4215-A34E-0FD2A47B8F9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9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D104-C6EF-4215-A34E-0FD2A47B8F9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22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D104-C6EF-4215-A34E-0FD2A47B8F9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21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D104-C6EF-4215-A34E-0FD2A47B8F9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96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D104-C6EF-4215-A34E-0FD2A47B8F9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754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“Only, when we are able to support the “CFG solution experts” and the DIHs in a way, that they are able to earn money with the marketplace, the marketplace itself will be able to earn money.”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3D104-C6EF-4215-A34E-0FD2A47B8F9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37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B1BE-019E-48D3-BDD0-F11D3B2A9A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957" y="442200"/>
            <a:ext cx="10204043" cy="139111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F1B09-5911-46DC-890D-CFED98E497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3957" y="1833311"/>
            <a:ext cx="10204043" cy="53602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F56A9-55FB-49AA-B6A1-1DD01E98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34A-B39E-4936-92B3-6A89EEFAF399}" type="slidenum">
              <a:rPr lang="nb-NO" smtClean="0"/>
              <a:t>‹Nr.›</a:t>
            </a:fld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F2D24-3957-480E-937D-2647B36A8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17" y="5012149"/>
            <a:ext cx="2905872" cy="14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5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226D-5BC9-480F-93C0-212B04561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013498"/>
            <a:ext cx="10515600" cy="156303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Section title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2CC97-EDC6-47C2-BF27-31735C1418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4400" y="2576538"/>
            <a:ext cx="10515600" cy="12207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BFB18-3AF5-4557-AEEB-20ADE2DA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34A-B39E-4936-92B3-6A89EEFAF399}" type="slidenum">
              <a:rPr lang="nb-NO" smtClean="0"/>
              <a:t>‹Nr.›</a:t>
            </a:fld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93F92-1361-43FE-800A-C0040CA9C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85" y="104087"/>
            <a:ext cx="1643576" cy="8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8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3090D-AF1F-41C6-9584-88B831C7F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166400"/>
            <a:ext cx="10800000" cy="5007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C120E-0F98-448D-863C-58FDF7AC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6C5F534A-B39E-4936-92B3-6A89EEFAF399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24249AC-F3D1-4240-8972-767BF78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" y="437727"/>
            <a:ext cx="9698400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23813-7D16-4DB5-A89F-A35EE4B74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85" y="104087"/>
            <a:ext cx="1643576" cy="8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9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0F71-31F0-4B68-8BED-8D49957A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" y="437727"/>
            <a:ext cx="9698400" cy="6324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02112-6FFB-45B7-92F9-880A01E1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801" y="1166400"/>
            <a:ext cx="5325002" cy="5033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450B5-35F8-4536-994F-A7C97AA99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66400"/>
            <a:ext cx="5324400" cy="5033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6F964-0834-4E7A-B2DD-74ADFA96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34A-B39E-4936-92B3-6A89EEFAF399}" type="slidenum">
              <a:rPr lang="nb-NO" smtClean="0"/>
              <a:t>‹Nr.›</a:t>
            </a:fld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8EFB9-7B64-4B20-8FDA-F817F930B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85" y="104087"/>
            <a:ext cx="1643576" cy="8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4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A08F-03A7-4D5A-8691-66E284E0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" y="439200"/>
            <a:ext cx="9698400" cy="6336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044F5-D88B-49CB-B7C8-5B2BE06C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34A-B39E-4936-92B3-6A89EEFAF399}" type="slidenum">
              <a:rPr lang="nb-NO" smtClean="0"/>
              <a:t>‹Nr.›</a:t>
            </a:fld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06090-FA3A-4BE7-B42F-8A841ED75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85" y="104087"/>
            <a:ext cx="1643576" cy="8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A57CC-F0E0-43B4-A404-FA4B8E40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34A-B39E-4936-92B3-6A89EEFAF399}" type="slidenum">
              <a:rPr lang="nb-NO" smtClean="0"/>
              <a:t>‹Nr.›</a:t>
            </a:fld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DF4CE-A91B-4532-97D0-8DAA0DA09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85" y="104087"/>
            <a:ext cx="1643576" cy="8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3090D-AF1F-41C6-9584-88B831C7F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166400"/>
            <a:ext cx="10800000" cy="5007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C120E-0F98-448D-863C-58FDF7AC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6C5F534A-B39E-4936-92B3-6A89EEFAF399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24249AC-F3D1-4240-8972-767BF78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" y="437727"/>
            <a:ext cx="11318400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FB70D-AEF9-40E5-81FB-25172428E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17" y="5012149"/>
            <a:ext cx="2905872" cy="14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8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3090D-AF1F-41C6-9584-88B831C7F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166400"/>
            <a:ext cx="10800000" cy="5007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C120E-0F98-448D-863C-58FDF7AC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6C5F534A-B39E-4936-92B3-6A89EEFAF399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24249AC-F3D1-4240-8972-767BF78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" y="437727"/>
            <a:ext cx="11318400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FB70D-AEF9-40E5-81FB-25172428E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17" y="5012149"/>
            <a:ext cx="2905872" cy="14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0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86E6-310A-4D45-8F81-2D86FD91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56597-F480-7644-B2B2-7E52CF01C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8E3BA-07A7-5D4A-86F8-E1E70EE2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9675-CA95-2D44-81A7-A6A315A89BB0}" type="datetimeFigureOut">
              <a:rPr lang="en-DE" smtClean="0"/>
              <a:t>2/24/21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5F867-C5EA-2C4F-9476-EDCAB2EB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25DE6-C1BA-B641-BDBD-CC4647F0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C753-1A1C-AB49-A33C-2D5ED1167B6A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014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25947-BD0B-4C2F-890D-318A4CB3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" y="437727"/>
            <a:ext cx="9699775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19C9A-8424-4AE4-B1A7-9DA5A90EF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00" y="1167938"/>
            <a:ext cx="10800000" cy="500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 err="1"/>
              <a:t>akdsjaksdj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 err="1"/>
              <a:t>asdads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 err="1"/>
              <a:t>asd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 err="1"/>
              <a:t>asdasd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 err="1"/>
              <a:t>asdsd</a:t>
            </a:r>
            <a:endParaRPr lang="nb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3CA7E-47A9-4F3D-BE3B-C4A62F83EE6F}"/>
              </a:ext>
            </a:extLst>
          </p:cNvPr>
          <p:cNvSpPr/>
          <p:nvPr userDrawn="1"/>
        </p:nvSpPr>
        <p:spPr>
          <a:xfrm>
            <a:off x="0" y="6630209"/>
            <a:ext cx="12192000" cy="22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D22EA-107F-4F06-ACEC-3A2D44265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06" y="6629399"/>
            <a:ext cx="493222" cy="227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>
                <a:solidFill>
                  <a:schemeClr val="bg2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621202C-50EF-4328-A296-96C80AE5FE86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E5B0B-F820-4E33-8BE5-BEBA1226D116}"/>
              </a:ext>
            </a:extLst>
          </p:cNvPr>
          <p:cNvSpPr txBox="1"/>
          <p:nvPr userDrawn="1"/>
        </p:nvSpPr>
        <p:spPr>
          <a:xfrm>
            <a:off x="4199321" y="6643266"/>
            <a:ext cx="7901240" cy="20005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GB" sz="1300" noProof="0" dirty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© CloudiFacturing consortium – Funded by the EC H2020 programme under grant agreement n° 768892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B01A61-2764-4405-A356-9E9281671B8D}"/>
              </a:ext>
            </a:extLst>
          </p:cNvPr>
          <p:cNvCxnSpPr>
            <a:cxnSpLocks/>
          </p:cNvCxnSpPr>
          <p:nvPr userDrawn="1"/>
        </p:nvCxnSpPr>
        <p:spPr>
          <a:xfrm>
            <a:off x="0" y="365126"/>
            <a:ext cx="88156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2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60" r:id="rId8"/>
    <p:sldLayoutId id="214748366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dkVsY2QHbZo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6000" y="852563"/>
            <a:ext cx="10980000" cy="825724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>
          <a:xfrm>
            <a:off x="439438" y="5811876"/>
            <a:ext cx="10980000" cy="713242"/>
          </a:xfrm>
        </p:spPr>
        <p:txBody>
          <a:bodyPr/>
          <a:lstStyle/>
          <a:p>
            <a:r>
              <a:rPr lang="de-DE" dirty="0">
                <a:solidFill>
                  <a:srgbClr val="646462"/>
                </a:solidFill>
              </a:rPr>
              <a:t>DATE 2021, </a:t>
            </a:r>
            <a:r>
              <a:rPr lang="de-DE" dirty="0" err="1">
                <a:solidFill>
                  <a:srgbClr val="646462"/>
                </a:solidFill>
              </a:rPr>
              <a:t>February</a:t>
            </a:r>
            <a:r>
              <a:rPr lang="de-DE" dirty="0">
                <a:solidFill>
                  <a:srgbClr val="646462"/>
                </a:solidFill>
              </a:rPr>
              <a:t>, 3rd 2021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75D485-E0B1-B245-A0A0-7D77965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17" y="-1161683"/>
            <a:ext cx="9181366" cy="91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33AA7F3-7610-DF4F-9C8A-5C0B333A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5" y="4740007"/>
            <a:ext cx="2757056" cy="2757056"/>
          </a:xfrm>
          <a:prstGeom prst="rect">
            <a:avLst/>
          </a:prstGeom>
        </p:spPr>
      </p:pic>
      <p:sp>
        <p:nvSpPr>
          <p:cNvPr id="25" name="Title 4">
            <a:extLst>
              <a:ext uri="{FF2B5EF4-FFF2-40B4-BE49-F238E27FC236}">
                <a16:creationId xmlns:a16="http://schemas.microsoft.com/office/drawing/2014/main" id="{862E3A90-1D36-E642-A483-D1330FA16C2B}"/>
              </a:ext>
            </a:extLst>
          </p:cNvPr>
          <p:cNvSpPr txBox="1">
            <a:spLocks/>
          </p:cNvSpPr>
          <p:nvPr/>
        </p:nvSpPr>
        <p:spPr>
          <a:xfrm>
            <a:off x="464133" y="437727"/>
            <a:ext cx="9698400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err="1">
                <a:solidFill>
                  <a:srgbClr val="9AC769"/>
                </a:solidFill>
              </a:rPr>
              <a:t>CloudiFacturing</a:t>
            </a:r>
            <a:r>
              <a:rPr lang="de-DE" dirty="0">
                <a:solidFill>
                  <a:srgbClr val="9AC769"/>
                </a:solidFill>
              </a:rPr>
              <a:t> Project – </a:t>
            </a:r>
            <a:r>
              <a:rPr lang="de-DE" dirty="0" err="1">
                <a:solidFill>
                  <a:srgbClr val="9AC769"/>
                </a:solidFill>
              </a:rPr>
              <a:t>who</a:t>
            </a:r>
            <a:r>
              <a:rPr lang="de-DE" dirty="0">
                <a:solidFill>
                  <a:srgbClr val="9AC769"/>
                </a:solidFill>
              </a:rPr>
              <a:t> </a:t>
            </a:r>
            <a:r>
              <a:rPr lang="de-DE" dirty="0" err="1">
                <a:solidFill>
                  <a:srgbClr val="9AC769"/>
                </a:solidFill>
              </a:rPr>
              <a:t>we</a:t>
            </a:r>
            <a:r>
              <a:rPr lang="de-DE" dirty="0">
                <a:solidFill>
                  <a:srgbClr val="9AC769"/>
                </a:solidFill>
              </a:rPr>
              <a:t> </a:t>
            </a:r>
            <a:r>
              <a:rPr lang="de-DE" dirty="0" err="1">
                <a:solidFill>
                  <a:srgbClr val="9AC769"/>
                </a:solidFill>
              </a:rPr>
              <a:t>are</a:t>
            </a:r>
            <a:endParaRPr lang="nb-NO" dirty="0">
              <a:solidFill>
                <a:srgbClr val="9AC769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E229929-B666-7045-8E08-6D9977AE853E}"/>
              </a:ext>
            </a:extLst>
          </p:cNvPr>
          <p:cNvSpPr txBox="1"/>
          <p:nvPr/>
        </p:nvSpPr>
        <p:spPr>
          <a:xfrm>
            <a:off x="505428" y="1070129"/>
            <a:ext cx="11181144" cy="5228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H2020 Project funded under GAN 768892</a:t>
            </a:r>
          </a:p>
          <a:p>
            <a:pPr marL="342900" indent="-342900" algn="l"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4646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Develops CFG Solution / </a:t>
            </a:r>
            <a:r>
              <a:rPr lang="en-GB" sz="2400" b="1" dirty="0" err="1">
                <a:solidFill>
                  <a:srgbClr val="8ABD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emGORA</a:t>
            </a:r>
            <a:r>
              <a:rPr lang="en-GB" sz="2400" b="1" dirty="0">
                <a:solidFill>
                  <a:srgbClr val="8ABD2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Digital Marketplace for Digital Engineering </a:t>
            </a:r>
            <a:r>
              <a:rPr lang="en-GB" sz="2400" dirty="0">
                <a:solidFill>
                  <a:srgbClr val="64646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which will facilitate the access to cloud / HPC-based modelling and simulation for SMEs 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4646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Consortium of 33 initial partners, 5 DIHs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4646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 Open Calls, &amp; 3 waves of experiments implementing 21 application experiments 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4646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Project duration: Oct 2017 - </a:t>
            </a:r>
            <a:r>
              <a:rPr lang="en-GB" sz="2400" b="1" dirty="0">
                <a:solidFill>
                  <a:srgbClr val="9AC76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April 2021 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9AC76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cloudSME</a:t>
            </a:r>
            <a:r>
              <a:rPr lang="en-GB" sz="2400" b="1" dirty="0">
                <a:solidFill>
                  <a:srgbClr val="9AC76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64646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is Work Package Leader for Impact &amp; Commercialisation &amp;       </a:t>
            </a:r>
            <a:r>
              <a:rPr lang="en-GB" sz="2400" b="1" dirty="0">
                <a:solidFill>
                  <a:srgbClr val="9AC76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Wingdings" pitchFamily="2" charset="2"/>
              </a:rPr>
              <a:t>future operator of the </a:t>
            </a:r>
            <a:r>
              <a:rPr lang="en-GB" sz="2400" b="1" dirty="0" err="1">
                <a:solidFill>
                  <a:srgbClr val="9AC76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Wingdings" pitchFamily="2" charset="2"/>
              </a:rPr>
              <a:t>emGORA</a:t>
            </a:r>
            <a:r>
              <a:rPr lang="en-GB" sz="2400" b="1" dirty="0">
                <a:solidFill>
                  <a:srgbClr val="9AC76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Wingdings" pitchFamily="2" charset="2"/>
              </a:rPr>
              <a:t> Digital Marketplace 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46462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Wingdings" pitchFamily="2" charset="2"/>
              </a:rPr>
              <a:t>Project Coordinator: Fraunhofer IGD</a:t>
            </a:r>
            <a:endParaRPr lang="en-GB" sz="2400" dirty="0">
              <a:solidFill>
                <a:srgbClr val="646462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805DAB-2CD0-D94C-982C-9C727B26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34A-B39E-4936-92B3-6A89EEFAF399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E7919EB-4998-0240-9838-57400ACCF9EA}"/>
              </a:ext>
            </a:extLst>
          </p:cNvPr>
          <p:cNvSpPr txBox="1">
            <a:spLocks/>
          </p:cNvSpPr>
          <p:nvPr/>
        </p:nvSpPr>
        <p:spPr>
          <a:xfrm>
            <a:off x="47106" y="6629399"/>
            <a:ext cx="493222" cy="227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300" b="0" kern="1200">
                <a:solidFill>
                  <a:schemeClr val="bg2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5F534A-B39E-4936-92B3-6A89EEFAF399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483DBBC-9DB4-9540-9853-FF78376E8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91" y="-1519638"/>
            <a:ext cx="6237690" cy="6237690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2B2E0CDD-2D1D-4743-90DA-A7534DA23DAA}"/>
              </a:ext>
            </a:extLst>
          </p:cNvPr>
          <p:cNvSpPr/>
          <p:nvPr/>
        </p:nvSpPr>
        <p:spPr>
          <a:xfrm>
            <a:off x="1468213" y="2543187"/>
            <a:ext cx="8690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DE" sz="3600" dirty="0">
                <a:solidFill>
                  <a:srgbClr val="9AC7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Europe’s leading engineering workspace with economic opportunities for every member.</a:t>
            </a:r>
            <a:endParaRPr lang="en-GB" sz="1200" i="1" dirty="0">
              <a:solidFill>
                <a:srgbClr val="9AC7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B2C9F2-82A2-2E4D-A64F-DFFDD8B5488F}"/>
              </a:ext>
            </a:extLst>
          </p:cNvPr>
          <p:cNvSpPr txBox="1">
            <a:spLocks/>
          </p:cNvSpPr>
          <p:nvPr/>
        </p:nvSpPr>
        <p:spPr>
          <a:xfrm>
            <a:off x="2528114" y="3603811"/>
            <a:ext cx="10371269" cy="2907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342900" indent="-342900">
              <a:lnSpc>
                <a:spcPct val="150000"/>
              </a:lnSpc>
              <a:buClr>
                <a:srgbClr val="9AC769"/>
              </a:buClr>
              <a:buFont typeface="Wingdings" pitchFamily="2" charset="2"/>
              <a:buChar char="v"/>
            </a:pPr>
            <a:r>
              <a:rPr lang="de-DE" sz="2000" dirty="0">
                <a:solidFill>
                  <a:srgbClr val="646463"/>
                </a:solidFill>
              </a:rPr>
              <a:t>digital </a:t>
            </a:r>
            <a:r>
              <a:rPr lang="de-DE" sz="2000" dirty="0" err="1">
                <a:solidFill>
                  <a:srgbClr val="646463"/>
                </a:solidFill>
              </a:rPr>
              <a:t>services</a:t>
            </a:r>
            <a:r>
              <a:rPr lang="de-DE" sz="2000" dirty="0">
                <a:solidFill>
                  <a:srgbClr val="646463"/>
                </a:solidFill>
              </a:rPr>
              <a:t> </a:t>
            </a:r>
            <a:r>
              <a:rPr lang="de-DE" sz="2000" dirty="0" err="1">
                <a:solidFill>
                  <a:srgbClr val="646463"/>
                </a:solidFill>
              </a:rPr>
              <a:t>to</a:t>
            </a:r>
            <a:r>
              <a:rPr lang="de-DE" sz="2000" dirty="0">
                <a:solidFill>
                  <a:srgbClr val="646463"/>
                </a:solidFill>
              </a:rPr>
              <a:t> </a:t>
            </a:r>
            <a:r>
              <a:rPr lang="de-DE" sz="2000" dirty="0" err="1">
                <a:solidFill>
                  <a:srgbClr val="646463"/>
                </a:solidFill>
              </a:rPr>
              <a:t>be</a:t>
            </a:r>
            <a:r>
              <a:rPr lang="de-DE" sz="2000" dirty="0">
                <a:solidFill>
                  <a:srgbClr val="646463"/>
                </a:solidFill>
              </a:rPr>
              <a:t> </a:t>
            </a:r>
            <a:r>
              <a:rPr lang="de-DE" sz="2000" dirty="0" err="1">
                <a:solidFill>
                  <a:srgbClr val="646463"/>
                </a:solidFill>
              </a:rPr>
              <a:t>used</a:t>
            </a:r>
            <a:r>
              <a:rPr lang="de-DE" sz="2000" dirty="0">
                <a:solidFill>
                  <a:srgbClr val="646463"/>
                </a:solidFill>
              </a:rPr>
              <a:t> </a:t>
            </a:r>
            <a:r>
              <a:rPr lang="de-DE" sz="2000" dirty="0" err="1">
                <a:solidFill>
                  <a:srgbClr val="646463"/>
                </a:solidFill>
              </a:rPr>
              <a:t>and</a:t>
            </a:r>
            <a:r>
              <a:rPr lang="de-DE" sz="2000" dirty="0">
                <a:solidFill>
                  <a:srgbClr val="646463"/>
                </a:solidFill>
              </a:rPr>
              <a:t> </a:t>
            </a:r>
            <a:r>
              <a:rPr lang="de-DE" sz="2000" dirty="0" err="1">
                <a:solidFill>
                  <a:srgbClr val="646463"/>
                </a:solidFill>
              </a:rPr>
              <a:t>licensed</a:t>
            </a:r>
            <a:r>
              <a:rPr lang="de-DE" sz="2000" dirty="0">
                <a:solidFill>
                  <a:srgbClr val="646463"/>
                </a:solidFill>
              </a:rPr>
              <a:t> </a:t>
            </a:r>
            <a:r>
              <a:rPr lang="de-DE" sz="2000" dirty="0" err="1">
                <a:solidFill>
                  <a:srgbClr val="646463"/>
                </a:solidFill>
              </a:rPr>
              <a:t>directly</a:t>
            </a:r>
            <a:r>
              <a:rPr lang="de-DE" sz="2000" dirty="0">
                <a:solidFill>
                  <a:srgbClr val="646463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9AC769"/>
              </a:buClr>
              <a:buFont typeface="Wingdings" pitchFamily="2" charset="2"/>
              <a:buChar char="v"/>
            </a:pPr>
            <a:r>
              <a:rPr lang="en-GB" sz="2000" dirty="0">
                <a:sym typeface="Wingdings" pitchFamily="2" charset="2"/>
              </a:rPr>
              <a:t>central management of accounts, consumption and other resources</a:t>
            </a:r>
          </a:p>
          <a:p>
            <a:pPr marL="342900" indent="-342900">
              <a:lnSpc>
                <a:spcPct val="150000"/>
              </a:lnSpc>
              <a:buClr>
                <a:srgbClr val="9AC769"/>
              </a:buClr>
              <a:buFont typeface="Wingdings" pitchFamily="2" charset="2"/>
              <a:buChar char="v"/>
            </a:pPr>
            <a:r>
              <a:rPr lang="en-GB" sz="2000" dirty="0">
                <a:sym typeface="Wingdings" pitchFamily="2" charset="2"/>
              </a:rPr>
              <a:t>entity &amp; single account credentials to access several SaaS</a:t>
            </a:r>
          </a:p>
          <a:p>
            <a:pPr marL="342900" indent="-342900">
              <a:lnSpc>
                <a:spcPct val="150000"/>
              </a:lnSpc>
              <a:buClr>
                <a:srgbClr val="9AC769"/>
              </a:buClr>
              <a:buFont typeface="Wingdings" pitchFamily="2" charset="2"/>
              <a:buChar char="v"/>
            </a:pPr>
            <a:r>
              <a:rPr lang="en-GB" sz="2000" dirty="0">
                <a:sym typeface="Wingdings" pitchFamily="2" charset="2"/>
              </a:rPr>
              <a:t>ensure interoperability of services, resources</a:t>
            </a:r>
          </a:p>
          <a:p>
            <a:pPr marL="342900" indent="-342900">
              <a:lnSpc>
                <a:spcPct val="150000"/>
              </a:lnSpc>
              <a:buClr>
                <a:srgbClr val="9AC769"/>
              </a:buClr>
              <a:buFont typeface="Wingdings" pitchFamily="2" charset="2"/>
              <a:buChar char="v"/>
            </a:pPr>
            <a:r>
              <a:rPr lang="en-GB" sz="2000" b="1" dirty="0"/>
              <a:t>trust, security and privacy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v"/>
            </a:pPr>
            <a:endParaRPr lang="en-DE" sz="2000" dirty="0"/>
          </a:p>
          <a:p>
            <a:endParaRPr lang="en-DE" sz="20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C5089E7-30C3-B04C-A2F5-EE8312071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5111427"/>
            <a:ext cx="2233234" cy="22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7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805DAB-2CD0-D94C-982C-9C727B26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34A-B39E-4936-92B3-6A89EEFAF399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E7919EB-4998-0240-9838-57400ACCF9EA}"/>
              </a:ext>
            </a:extLst>
          </p:cNvPr>
          <p:cNvSpPr txBox="1">
            <a:spLocks/>
          </p:cNvSpPr>
          <p:nvPr/>
        </p:nvSpPr>
        <p:spPr>
          <a:xfrm>
            <a:off x="47106" y="6629399"/>
            <a:ext cx="493222" cy="227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300" b="0" kern="1200">
                <a:solidFill>
                  <a:schemeClr val="bg2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5F534A-B39E-4936-92B3-6A89EEFAF399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FC12FCFA-2259-CF4D-9B2B-2F1CEA58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" y="437727"/>
            <a:ext cx="9698400" cy="632402"/>
          </a:xfrm>
        </p:spPr>
        <p:txBody>
          <a:bodyPr/>
          <a:lstStyle/>
          <a:p>
            <a:r>
              <a:rPr lang="en-GB" noProof="0" dirty="0"/>
              <a:t>                   in a nutshell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483DBBC-9DB4-9540-9853-FF78376E8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4" y="-132659"/>
            <a:ext cx="1924620" cy="192462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6BB20EF-C9FC-C54F-AAE7-50B74BD02E57}"/>
              </a:ext>
            </a:extLst>
          </p:cNvPr>
          <p:cNvSpPr txBox="1"/>
          <p:nvPr/>
        </p:nvSpPr>
        <p:spPr>
          <a:xfrm>
            <a:off x="540329" y="1180969"/>
            <a:ext cx="6913416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>
                <a:solidFill>
                  <a:srgbClr val="9AC769"/>
                </a:solidFill>
              </a:rPr>
              <a:t>Digital Marketplace </a:t>
            </a:r>
            <a:r>
              <a:rPr lang="en-US" sz="2000" dirty="0"/>
              <a:t>is the default entry point to the CFG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thematic platform to facilitate the access to </a:t>
            </a:r>
            <a:r>
              <a:rPr lang="en-US" sz="2000" b="1" dirty="0">
                <a:solidFill>
                  <a:srgbClr val="9AC769"/>
                </a:solidFill>
              </a:rPr>
              <a:t>cloud / HPC-based modelling &amp; simulation and AI / ML / DL tools </a:t>
            </a:r>
            <a:r>
              <a:rPr lang="en-US" sz="2000" dirty="0"/>
              <a:t>as well as </a:t>
            </a:r>
            <a:r>
              <a:rPr lang="en-US" sz="2000" b="1" dirty="0">
                <a:solidFill>
                  <a:srgbClr val="9AC769"/>
                </a:solidFill>
              </a:rPr>
              <a:t>cloudified Computer-aided tools (</a:t>
            </a:r>
            <a:r>
              <a:rPr lang="en-US" sz="2000" b="1" dirty="0" err="1">
                <a:solidFill>
                  <a:srgbClr val="9AC769"/>
                </a:solidFill>
              </a:rPr>
              <a:t>CAx</a:t>
            </a:r>
            <a:r>
              <a:rPr lang="en-US" sz="2000" b="1" dirty="0">
                <a:solidFill>
                  <a:srgbClr val="9AC769"/>
                </a:solidFill>
              </a:rPr>
              <a:t>)</a:t>
            </a:r>
            <a:r>
              <a:rPr lang="en-US" sz="2000" dirty="0"/>
              <a:t> for SMEs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AC769"/>
                </a:solidFill>
              </a:rPr>
              <a:t>empower technology providers </a:t>
            </a:r>
            <a:r>
              <a:rPr lang="en-US" sz="2000" dirty="0"/>
              <a:t>to offer their solutions in           a central marketplace</a:t>
            </a:r>
            <a:endParaRPr lang="en-US" sz="2000" b="1" dirty="0">
              <a:solidFill>
                <a:srgbClr val="8ABD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</a:t>
            </a:r>
            <a:r>
              <a:rPr lang="en-US" sz="2000" b="1" dirty="0">
                <a:solidFill>
                  <a:srgbClr val="9AC769"/>
                </a:solidFill>
              </a:rPr>
              <a:t>training and consultancy </a:t>
            </a:r>
            <a:r>
              <a:rPr lang="en-US" sz="2000" dirty="0"/>
              <a:t>services to facilitate the adoption of the advanced technology,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AC769"/>
                </a:solidFill>
              </a:rPr>
              <a:t>connect people </a:t>
            </a:r>
            <a:r>
              <a:rPr lang="en-US" sz="2000" dirty="0"/>
              <a:t>and facilitate </a:t>
            </a:r>
            <a:r>
              <a:rPr lang="en-US" sz="2000" b="1" dirty="0">
                <a:solidFill>
                  <a:srgbClr val="9AC769"/>
                </a:solidFill>
              </a:rPr>
              <a:t>collaboration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promote the technology </a:t>
            </a:r>
            <a:r>
              <a:rPr lang="en-US" sz="2000" b="1" dirty="0">
                <a:solidFill>
                  <a:srgbClr val="9AC769"/>
                </a:solidFill>
              </a:rPr>
              <a:t>across Europe </a:t>
            </a:r>
            <a:r>
              <a:rPr lang="en-US" sz="2000" dirty="0"/>
              <a:t>focusing on manufacturing SMEs,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will be the central channel to </a:t>
            </a:r>
            <a:r>
              <a:rPr lang="en-US" sz="2000" b="1" dirty="0" err="1">
                <a:solidFill>
                  <a:srgbClr val="9AC769"/>
                </a:solidFill>
              </a:rPr>
              <a:t>commercialise</a:t>
            </a:r>
            <a:r>
              <a:rPr lang="en-US" sz="2000" b="1" dirty="0">
                <a:solidFill>
                  <a:srgbClr val="9AC769"/>
                </a:solidFill>
              </a:rPr>
              <a:t> the results of the CFG project.</a:t>
            </a:r>
            <a:endParaRPr lang="en-GB" sz="2000" b="1" dirty="0">
              <a:solidFill>
                <a:srgbClr val="9AC769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D39A6B-6552-AA4C-A91E-699E46F10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96" y="2178871"/>
            <a:ext cx="5041150" cy="256113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505145F-8F2F-0446-A3D0-AAD7A617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5111427"/>
            <a:ext cx="2233234" cy="22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C33DA-8F11-46C8-9F5A-AB1BAC21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34A-B39E-4936-92B3-6A89EEFAF399}" type="slidenum">
              <a:rPr lang="nb-NO" smtClean="0"/>
              <a:t>5</a:t>
            </a:fld>
            <a:endParaRPr lang="nb-NO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7695C4C-F821-4993-84C2-4F11E7E9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AC769"/>
                </a:solidFill>
              </a:rPr>
              <a:t>Key Stakeholders</a:t>
            </a:r>
            <a:endParaRPr lang="en-GB" noProof="0" dirty="0">
              <a:solidFill>
                <a:srgbClr val="9AC769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C230FEA-65A6-4D59-9D99-7DD9AD408EA8}"/>
              </a:ext>
            </a:extLst>
          </p:cNvPr>
          <p:cNvSpPr txBox="1"/>
          <p:nvPr/>
        </p:nvSpPr>
        <p:spPr>
          <a:xfrm>
            <a:off x="8245642" y="2239355"/>
            <a:ext cx="171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Manufacturing Data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9EB4AF-8C08-403E-AE10-82505D4B3F0B}"/>
              </a:ext>
            </a:extLst>
          </p:cNvPr>
          <p:cNvSpPr txBox="1"/>
          <p:nvPr/>
        </p:nvSpPr>
        <p:spPr>
          <a:xfrm>
            <a:off x="10337320" y="2837221"/>
            <a:ext cx="115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Data Analytics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ML / AI / DL</a:t>
            </a:r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A6B668-9041-4E97-A6CE-C7D345764FAA}"/>
              </a:ext>
            </a:extLst>
          </p:cNvPr>
          <p:cNvSpPr txBox="1"/>
          <p:nvPr/>
        </p:nvSpPr>
        <p:spPr>
          <a:xfrm>
            <a:off x="6743735" y="2003089"/>
            <a:ext cx="100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CAx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Tools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414AF9-26B1-4B36-9658-07972C924BC3}"/>
              </a:ext>
            </a:extLst>
          </p:cNvPr>
          <p:cNvSpPr txBox="1"/>
          <p:nvPr/>
        </p:nvSpPr>
        <p:spPr>
          <a:xfrm>
            <a:off x="6585187" y="5917307"/>
            <a:ext cx="133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Cloud Computing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20B74F0-F4C3-4970-A4FD-F33623DEEB4C}"/>
              </a:ext>
            </a:extLst>
          </p:cNvPr>
          <p:cNvSpPr txBox="1"/>
          <p:nvPr/>
        </p:nvSpPr>
        <p:spPr>
          <a:xfrm>
            <a:off x="8049163" y="5696909"/>
            <a:ext cx="215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High-Performance Computing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5C810C9-C682-4E3C-80B5-424A89E4E217}"/>
              </a:ext>
            </a:extLst>
          </p:cNvPr>
          <p:cNvSpPr txBox="1"/>
          <p:nvPr/>
        </p:nvSpPr>
        <p:spPr>
          <a:xfrm>
            <a:off x="10314440" y="5041947"/>
            <a:ext cx="123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Execution Engines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3D2A0DA-A1C9-4093-B629-70A31570C944}"/>
              </a:ext>
            </a:extLst>
          </p:cNvPr>
          <p:cNvSpPr txBox="1"/>
          <p:nvPr/>
        </p:nvSpPr>
        <p:spPr>
          <a:xfrm>
            <a:off x="2332227" y="2206322"/>
            <a:ext cx="173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Manufacturing SMEs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A67F7DE-384F-4763-B1FF-A85F8088F53E}"/>
              </a:ext>
            </a:extLst>
          </p:cNvPr>
          <p:cNvSpPr txBox="1"/>
          <p:nvPr/>
        </p:nvSpPr>
        <p:spPr>
          <a:xfrm>
            <a:off x="4050972" y="1945935"/>
            <a:ext cx="191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Digital Innovation Hubs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AB61A31-DDA3-4948-933A-361106CF7F5E}"/>
              </a:ext>
            </a:extLst>
          </p:cNvPr>
          <p:cNvSpPr txBox="1"/>
          <p:nvPr/>
        </p:nvSpPr>
        <p:spPr>
          <a:xfrm>
            <a:off x="669066" y="2890015"/>
            <a:ext cx="1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Consultants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334BEED-F597-48CC-BED8-1118185C26E5}"/>
              </a:ext>
            </a:extLst>
          </p:cNvPr>
          <p:cNvSpPr txBox="1"/>
          <p:nvPr/>
        </p:nvSpPr>
        <p:spPr>
          <a:xfrm>
            <a:off x="631646" y="4884056"/>
            <a:ext cx="1642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Research Organizations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0FF5964-CEB5-4614-8E0C-5900559695C4}"/>
              </a:ext>
            </a:extLst>
          </p:cNvPr>
          <p:cNvSpPr txBox="1"/>
          <p:nvPr/>
        </p:nvSpPr>
        <p:spPr>
          <a:xfrm>
            <a:off x="4042508" y="5979766"/>
            <a:ext cx="203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Independent Software Vendors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459BE08-EA53-41C0-8E7E-BF40792149E3}"/>
              </a:ext>
            </a:extLst>
          </p:cNvPr>
          <p:cNvSpPr txBox="1"/>
          <p:nvPr/>
        </p:nvSpPr>
        <p:spPr>
          <a:xfrm>
            <a:off x="2493812" y="5713722"/>
            <a:ext cx="15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Value-Added Resellers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938EC09-FDED-42D5-B90A-5E6DA40BC948}"/>
              </a:ext>
            </a:extLst>
          </p:cNvPr>
          <p:cNvGrpSpPr/>
          <p:nvPr/>
        </p:nvGrpSpPr>
        <p:grpSpPr>
          <a:xfrm>
            <a:off x="966325" y="2080015"/>
            <a:ext cx="866092" cy="1240127"/>
            <a:chOff x="311590" y="188119"/>
            <a:chExt cx="1121111" cy="1605280"/>
          </a:xfrm>
          <a:solidFill>
            <a:srgbClr val="0066FF"/>
          </a:solidFill>
        </p:grpSpPr>
        <p:sp>
          <p:nvSpPr>
            <p:cNvPr id="23" name="Kreis 40">
              <a:extLst>
                <a:ext uri="{FF2B5EF4-FFF2-40B4-BE49-F238E27FC236}">
                  <a16:creationId xmlns:a16="http://schemas.microsoft.com/office/drawing/2014/main" id="{EB2B7A35-CF89-4F45-A863-715372A95240}"/>
                </a:ext>
              </a:extLst>
            </p:cNvPr>
            <p:cNvSpPr/>
            <p:nvPr/>
          </p:nvSpPr>
          <p:spPr>
            <a:xfrm rot="10800000">
              <a:off x="311590" y="672288"/>
              <a:ext cx="1121111" cy="1121111"/>
            </a:xfrm>
            <a:prstGeom prst="pie">
              <a:avLst>
                <a:gd name="adj1" fmla="val 0"/>
                <a:gd name="adj2" fmla="val 10799214"/>
              </a:avLst>
            </a:prstGeom>
            <a:solidFill>
              <a:srgbClr val="D628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143E621-DB85-4C74-BB9A-F86ADD391B57}"/>
                </a:ext>
              </a:extLst>
            </p:cNvPr>
            <p:cNvSpPr/>
            <p:nvPr/>
          </p:nvSpPr>
          <p:spPr>
            <a:xfrm>
              <a:off x="553067" y="188119"/>
              <a:ext cx="642937" cy="642937"/>
            </a:xfrm>
            <a:prstGeom prst="ellipse">
              <a:avLst/>
            </a:prstGeom>
            <a:solidFill>
              <a:srgbClr val="D6281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5E43B2F-F88E-4A7A-A788-9D50034F46D5}"/>
              </a:ext>
            </a:extLst>
          </p:cNvPr>
          <p:cNvGrpSpPr/>
          <p:nvPr/>
        </p:nvGrpSpPr>
        <p:grpSpPr>
          <a:xfrm>
            <a:off x="4576786" y="1138051"/>
            <a:ext cx="866092" cy="1240127"/>
            <a:chOff x="311590" y="188119"/>
            <a:chExt cx="1121111" cy="1605280"/>
          </a:xfrm>
          <a:solidFill>
            <a:srgbClr val="3333CC"/>
          </a:solidFill>
        </p:grpSpPr>
        <p:sp>
          <p:nvSpPr>
            <p:cNvPr id="26" name="Kreis 44">
              <a:extLst>
                <a:ext uri="{FF2B5EF4-FFF2-40B4-BE49-F238E27FC236}">
                  <a16:creationId xmlns:a16="http://schemas.microsoft.com/office/drawing/2014/main" id="{062BFEC8-D6B9-4CB2-8ECB-271927D34ADC}"/>
                </a:ext>
              </a:extLst>
            </p:cNvPr>
            <p:cNvSpPr/>
            <p:nvPr/>
          </p:nvSpPr>
          <p:spPr>
            <a:xfrm rot="10800000">
              <a:off x="311590" y="672288"/>
              <a:ext cx="1121111" cy="1121111"/>
            </a:xfrm>
            <a:prstGeom prst="pie">
              <a:avLst>
                <a:gd name="adj1" fmla="val 0"/>
                <a:gd name="adj2" fmla="val 10799214"/>
              </a:avLst>
            </a:prstGeom>
            <a:solidFill>
              <a:srgbClr val="F57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50930901-A06E-4CE8-A1E5-5B421915EBF8}"/>
                </a:ext>
              </a:extLst>
            </p:cNvPr>
            <p:cNvSpPr/>
            <p:nvPr/>
          </p:nvSpPr>
          <p:spPr>
            <a:xfrm>
              <a:off x="553067" y="188119"/>
              <a:ext cx="642937" cy="642937"/>
            </a:xfrm>
            <a:prstGeom prst="ellipse">
              <a:avLst/>
            </a:prstGeom>
            <a:solidFill>
              <a:srgbClr val="F578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3A2CB1F-0C93-4FD6-822B-958CDCF03A5F}"/>
              </a:ext>
            </a:extLst>
          </p:cNvPr>
          <p:cNvGrpSpPr/>
          <p:nvPr/>
        </p:nvGrpSpPr>
        <p:grpSpPr>
          <a:xfrm>
            <a:off x="2771556" y="1409292"/>
            <a:ext cx="866092" cy="1240127"/>
            <a:chOff x="311590" y="188119"/>
            <a:chExt cx="1121111" cy="1605280"/>
          </a:xfrm>
          <a:solidFill>
            <a:srgbClr val="0000FF"/>
          </a:solidFill>
        </p:grpSpPr>
        <p:sp>
          <p:nvSpPr>
            <p:cNvPr id="29" name="Kreis 50">
              <a:extLst>
                <a:ext uri="{FF2B5EF4-FFF2-40B4-BE49-F238E27FC236}">
                  <a16:creationId xmlns:a16="http://schemas.microsoft.com/office/drawing/2014/main" id="{2D96BFE6-B075-4F38-BA57-F75E42642812}"/>
                </a:ext>
              </a:extLst>
            </p:cNvPr>
            <p:cNvSpPr/>
            <p:nvPr/>
          </p:nvSpPr>
          <p:spPr>
            <a:xfrm rot="10800000">
              <a:off x="311590" y="672288"/>
              <a:ext cx="1121111" cy="1121111"/>
            </a:xfrm>
            <a:prstGeom prst="pie">
              <a:avLst>
                <a:gd name="adj1" fmla="val 0"/>
                <a:gd name="adj2" fmla="val 10799214"/>
              </a:avLst>
            </a:prstGeom>
            <a:solidFill>
              <a:srgbClr val="EA4C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5CBF26E-29FB-4B33-B28B-3A161D726A48}"/>
                </a:ext>
              </a:extLst>
            </p:cNvPr>
            <p:cNvSpPr/>
            <p:nvPr/>
          </p:nvSpPr>
          <p:spPr>
            <a:xfrm>
              <a:off x="553067" y="188119"/>
              <a:ext cx="642937" cy="642937"/>
            </a:xfrm>
            <a:prstGeom prst="ellipse">
              <a:avLst/>
            </a:prstGeom>
            <a:solidFill>
              <a:srgbClr val="EA4C1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446850A-B523-4838-B003-DE6E5666B73B}"/>
              </a:ext>
            </a:extLst>
          </p:cNvPr>
          <p:cNvGrpSpPr/>
          <p:nvPr/>
        </p:nvGrpSpPr>
        <p:grpSpPr>
          <a:xfrm>
            <a:off x="1019750" y="4085296"/>
            <a:ext cx="866092" cy="1240127"/>
            <a:chOff x="311590" y="188119"/>
            <a:chExt cx="1121111" cy="1605280"/>
          </a:xfrm>
          <a:solidFill>
            <a:srgbClr val="33CCCC"/>
          </a:solidFill>
        </p:grpSpPr>
        <p:sp>
          <p:nvSpPr>
            <p:cNvPr id="32" name="Kreis 57">
              <a:extLst>
                <a:ext uri="{FF2B5EF4-FFF2-40B4-BE49-F238E27FC236}">
                  <a16:creationId xmlns:a16="http://schemas.microsoft.com/office/drawing/2014/main" id="{B8C15792-65B1-46E8-81E3-D87E310B3A5E}"/>
                </a:ext>
              </a:extLst>
            </p:cNvPr>
            <p:cNvSpPr/>
            <p:nvPr/>
          </p:nvSpPr>
          <p:spPr>
            <a:xfrm rot="10800000">
              <a:off x="311590" y="672288"/>
              <a:ext cx="1121111" cy="1121111"/>
            </a:xfrm>
            <a:prstGeom prst="pie">
              <a:avLst>
                <a:gd name="adj1" fmla="val 0"/>
                <a:gd name="adj2" fmla="val 10799214"/>
              </a:avLst>
            </a:prstGeom>
            <a:solidFill>
              <a:srgbClr val="EE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9447681-C37F-4F3B-8F11-BD784EF1E660}"/>
                </a:ext>
              </a:extLst>
            </p:cNvPr>
            <p:cNvSpPr/>
            <p:nvPr/>
          </p:nvSpPr>
          <p:spPr>
            <a:xfrm>
              <a:off x="553067" y="188119"/>
              <a:ext cx="642937" cy="642937"/>
            </a:xfrm>
            <a:prstGeom prst="ellipse">
              <a:avLst/>
            </a:prstGeom>
            <a:solidFill>
              <a:srgbClr val="EEBE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9CCE1DF-E066-4741-8240-FC2F5832A92D}"/>
              </a:ext>
            </a:extLst>
          </p:cNvPr>
          <p:cNvGrpSpPr/>
          <p:nvPr/>
        </p:nvGrpSpPr>
        <p:grpSpPr>
          <a:xfrm>
            <a:off x="2824981" y="4916511"/>
            <a:ext cx="866092" cy="1240127"/>
            <a:chOff x="311590" y="188119"/>
            <a:chExt cx="1121111" cy="1605280"/>
          </a:xfrm>
          <a:solidFill>
            <a:srgbClr val="00CCFF"/>
          </a:solidFill>
        </p:grpSpPr>
        <p:sp>
          <p:nvSpPr>
            <p:cNvPr id="35" name="Kreis 62">
              <a:extLst>
                <a:ext uri="{FF2B5EF4-FFF2-40B4-BE49-F238E27FC236}">
                  <a16:creationId xmlns:a16="http://schemas.microsoft.com/office/drawing/2014/main" id="{6B7AD0A6-D3A3-4C02-8530-19043E77285C}"/>
                </a:ext>
              </a:extLst>
            </p:cNvPr>
            <p:cNvSpPr/>
            <p:nvPr/>
          </p:nvSpPr>
          <p:spPr>
            <a:xfrm rot="10800000">
              <a:off x="311590" y="672288"/>
              <a:ext cx="1121111" cy="1121111"/>
            </a:xfrm>
            <a:prstGeom prst="pie">
              <a:avLst>
                <a:gd name="adj1" fmla="val 0"/>
                <a:gd name="adj2" fmla="val 10799214"/>
              </a:avLst>
            </a:prstGeom>
            <a:solidFill>
              <a:srgbClr val="CCD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CB0CFD3-3086-4C62-8E1B-FC83CAFF04C5}"/>
                </a:ext>
              </a:extLst>
            </p:cNvPr>
            <p:cNvSpPr/>
            <p:nvPr/>
          </p:nvSpPr>
          <p:spPr>
            <a:xfrm>
              <a:off x="553067" y="188119"/>
              <a:ext cx="642937" cy="642937"/>
            </a:xfrm>
            <a:prstGeom prst="ellipse">
              <a:avLst/>
            </a:prstGeom>
            <a:solidFill>
              <a:srgbClr val="CCD31A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87FB2ABA-0A2F-461E-A5F6-414C22A87FC1}"/>
              </a:ext>
            </a:extLst>
          </p:cNvPr>
          <p:cNvGrpSpPr/>
          <p:nvPr/>
        </p:nvGrpSpPr>
        <p:grpSpPr>
          <a:xfrm>
            <a:off x="4630212" y="5170027"/>
            <a:ext cx="866092" cy="1240127"/>
            <a:chOff x="311590" y="188119"/>
            <a:chExt cx="1121111" cy="1605280"/>
          </a:xfrm>
          <a:solidFill>
            <a:srgbClr val="0099FF"/>
          </a:solidFill>
        </p:grpSpPr>
        <p:sp>
          <p:nvSpPr>
            <p:cNvPr id="38" name="Kreis 65">
              <a:extLst>
                <a:ext uri="{FF2B5EF4-FFF2-40B4-BE49-F238E27FC236}">
                  <a16:creationId xmlns:a16="http://schemas.microsoft.com/office/drawing/2014/main" id="{31CB1FF3-BF9A-4AE6-8633-9DF80B2C0AA0}"/>
                </a:ext>
              </a:extLst>
            </p:cNvPr>
            <p:cNvSpPr/>
            <p:nvPr/>
          </p:nvSpPr>
          <p:spPr>
            <a:xfrm rot="10800000">
              <a:off x="311590" y="672288"/>
              <a:ext cx="1121111" cy="1121111"/>
            </a:xfrm>
            <a:prstGeom prst="pie">
              <a:avLst>
                <a:gd name="adj1" fmla="val 0"/>
                <a:gd name="adj2" fmla="val 10799214"/>
              </a:avLst>
            </a:prstGeom>
            <a:solidFill>
              <a:srgbClr val="8ABD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1693D434-0110-4210-8BFE-1477B6E8EA90}"/>
                </a:ext>
              </a:extLst>
            </p:cNvPr>
            <p:cNvSpPr/>
            <p:nvPr/>
          </p:nvSpPr>
          <p:spPr>
            <a:xfrm>
              <a:off x="553067" y="188119"/>
              <a:ext cx="642937" cy="642937"/>
            </a:xfrm>
            <a:prstGeom prst="ellipse">
              <a:avLst/>
            </a:prstGeom>
            <a:solidFill>
              <a:srgbClr val="8ABD2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Würfel 39">
            <a:extLst>
              <a:ext uri="{FF2B5EF4-FFF2-40B4-BE49-F238E27FC236}">
                <a16:creationId xmlns:a16="http://schemas.microsoft.com/office/drawing/2014/main" id="{118E442B-AF71-4F86-8FE3-E3B8688EA782}"/>
              </a:ext>
            </a:extLst>
          </p:cNvPr>
          <p:cNvSpPr/>
          <p:nvPr/>
        </p:nvSpPr>
        <p:spPr>
          <a:xfrm>
            <a:off x="6916682" y="1164425"/>
            <a:ext cx="806740" cy="806740"/>
          </a:xfrm>
          <a:prstGeom prst="cube">
            <a:avLst/>
          </a:prstGeom>
          <a:solidFill>
            <a:srgbClr val="0BB6B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Würfel 40">
            <a:extLst>
              <a:ext uri="{FF2B5EF4-FFF2-40B4-BE49-F238E27FC236}">
                <a16:creationId xmlns:a16="http://schemas.microsoft.com/office/drawing/2014/main" id="{63FB73B1-E2C5-4E9B-BAAC-7967B391C04E}"/>
              </a:ext>
            </a:extLst>
          </p:cNvPr>
          <p:cNvSpPr/>
          <p:nvPr/>
        </p:nvSpPr>
        <p:spPr>
          <a:xfrm>
            <a:off x="8721913" y="1446291"/>
            <a:ext cx="806740" cy="806740"/>
          </a:xfrm>
          <a:prstGeom prst="cube">
            <a:avLst/>
          </a:prstGeom>
          <a:solidFill>
            <a:srgbClr val="00B3D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Würfel 41">
            <a:extLst>
              <a:ext uri="{FF2B5EF4-FFF2-40B4-BE49-F238E27FC236}">
                <a16:creationId xmlns:a16="http://schemas.microsoft.com/office/drawing/2014/main" id="{9F574BE5-A7F3-47A4-88E6-1846AEC8D13D}"/>
              </a:ext>
            </a:extLst>
          </p:cNvPr>
          <p:cNvSpPr/>
          <p:nvPr/>
        </p:nvSpPr>
        <p:spPr>
          <a:xfrm>
            <a:off x="10527144" y="2038517"/>
            <a:ext cx="806740" cy="806740"/>
          </a:xfrm>
          <a:prstGeom prst="cube">
            <a:avLst/>
          </a:prstGeom>
          <a:solidFill>
            <a:srgbClr val="1A7EC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" name="Würfel 42">
            <a:extLst>
              <a:ext uri="{FF2B5EF4-FFF2-40B4-BE49-F238E27FC236}">
                <a16:creationId xmlns:a16="http://schemas.microsoft.com/office/drawing/2014/main" id="{EF4D0EA3-D48B-491F-9FCB-D3BBA7C1AFF9}"/>
              </a:ext>
            </a:extLst>
          </p:cNvPr>
          <p:cNvSpPr/>
          <p:nvPr/>
        </p:nvSpPr>
        <p:spPr>
          <a:xfrm>
            <a:off x="10506036" y="4256611"/>
            <a:ext cx="806740" cy="806740"/>
          </a:xfrm>
          <a:prstGeom prst="cube">
            <a:avLst/>
          </a:prstGeom>
          <a:solidFill>
            <a:srgbClr val="2651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4" name="Würfel 43">
            <a:extLst>
              <a:ext uri="{FF2B5EF4-FFF2-40B4-BE49-F238E27FC236}">
                <a16:creationId xmlns:a16="http://schemas.microsoft.com/office/drawing/2014/main" id="{85DBF9FB-C41A-40CF-9AA6-5F1125DE7CAC}"/>
              </a:ext>
            </a:extLst>
          </p:cNvPr>
          <p:cNvSpPr/>
          <p:nvPr/>
        </p:nvSpPr>
        <p:spPr>
          <a:xfrm>
            <a:off x="8700807" y="4920175"/>
            <a:ext cx="806740" cy="806740"/>
          </a:xfrm>
          <a:prstGeom prst="cube">
            <a:avLst/>
          </a:prstGeom>
          <a:solidFill>
            <a:srgbClr val="23A63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5" name="Würfel 44">
            <a:extLst>
              <a:ext uri="{FF2B5EF4-FFF2-40B4-BE49-F238E27FC236}">
                <a16:creationId xmlns:a16="http://schemas.microsoft.com/office/drawing/2014/main" id="{9B7D2F61-A6FA-4105-9158-9D1A3AFD08C1}"/>
              </a:ext>
            </a:extLst>
          </p:cNvPr>
          <p:cNvSpPr/>
          <p:nvPr/>
        </p:nvSpPr>
        <p:spPr>
          <a:xfrm>
            <a:off x="6895576" y="5143467"/>
            <a:ext cx="806740" cy="806740"/>
          </a:xfrm>
          <a:prstGeom prst="cube">
            <a:avLst/>
          </a:prstGeom>
          <a:solidFill>
            <a:srgbClr val="52BF6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F84468E1-AE9F-EF49-B6F1-08F4EF7B2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5" y="2639125"/>
            <a:ext cx="7563245" cy="2228265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3A67DF73-3931-5640-AB64-0216D2A86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1" y="2894903"/>
            <a:ext cx="1814865" cy="1814865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F13A01B-0E55-4B4B-9C1D-491D00922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5111427"/>
            <a:ext cx="2233234" cy="22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C203777-ADEE-C449-963E-8449D5AF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45" y="1220444"/>
            <a:ext cx="10406109" cy="500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95FBCA-4C56-554C-B904-E84C69EE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15" y="104838"/>
            <a:ext cx="10515600" cy="1325563"/>
          </a:xfrm>
        </p:spPr>
        <p:txBody>
          <a:bodyPr/>
          <a:lstStyle/>
          <a:p>
            <a:r>
              <a:rPr lang="en-DE">
                <a:solidFill>
                  <a:srgbClr val="8ABD22"/>
                </a:solidFill>
              </a:rPr>
              <a:t>emGORA</a:t>
            </a:r>
            <a:r>
              <a:rPr lang="de-DE" dirty="0">
                <a:solidFill>
                  <a:srgbClr val="8ABD22"/>
                </a:solidFill>
              </a:rPr>
              <a:t> Image Video</a:t>
            </a:r>
            <a:endParaRPr lang="en-DE" dirty="0">
              <a:solidFill>
                <a:srgbClr val="8ABD2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C7FA31-AD26-204C-9E27-DAF8ED6BF882}"/>
              </a:ext>
            </a:extLst>
          </p:cNvPr>
          <p:cNvSpPr/>
          <p:nvPr/>
        </p:nvSpPr>
        <p:spPr>
          <a:xfrm>
            <a:off x="10505247" y="6353401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>
                <a:solidFill>
                  <a:schemeClr val="accent6"/>
                </a:solidFill>
              </a:rPr>
              <a:t>Values 1/3</a:t>
            </a:r>
            <a:endParaRPr lang="en-DE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4EC7F98-29A2-D446-8BC7-AC2B4F28712A}"/>
              </a:ext>
            </a:extLst>
          </p:cNvPr>
          <p:cNvSpPr/>
          <p:nvPr/>
        </p:nvSpPr>
        <p:spPr>
          <a:xfrm>
            <a:off x="10505247" y="6311836"/>
            <a:ext cx="1463803" cy="305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81E42915-6405-7245-A9B4-720697A11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5" y="-1"/>
            <a:ext cx="1967345" cy="1106632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DA10E74-35CF-E048-93A8-7CCD9EF55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5111427"/>
            <a:ext cx="2233234" cy="2233234"/>
          </a:xfrm>
          <a:prstGeom prst="rect">
            <a:avLst/>
          </a:prstGeom>
        </p:spPr>
      </p:pic>
      <p:pic>
        <p:nvPicPr>
          <p:cNvPr id="2" name="Onlinemedien 1" descr="Emgora video final version">
            <a:hlinkClick r:id="" action="ppaction://media"/>
            <a:extLst>
              <a:ext uri="{FF2B5EF4-FFF2-40B4-BE49-F238E27FC236}">
                <a16:creationId xmlns:a16="http://schemas.microsoft.com/office/drawing/2014/main" id="{646F2D79-EF67-E14C-81C2-90CC4C36BD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55254" y="1106631"/>
            <a:ext cx="8879720" cy="501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FAD2E1-05DB-C043-8443-E5BB852C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34A-B39E-4936-92B3-6A89EEFAF399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EF62CC-B4FC-DC4B-A8D1-CE4C9F11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9AC769"/>
                </a:solidFill>
              </a:rPr>
              <a:t>DIHs – A Key </a:t>
            </a:r>
            <a:r>
              <a:rPr lang="de-DE" dirty="0" err="1">
                <a:solidFill>
                  <a:srgbClr val="9AC769"/>
                </a:solidFill>
              </a:rPr>
              <a:t>to</a:t>
            </a:r>
            <a:r>
              <a:rPr lang="de-DE" dirty="0">
                <a:solidFill>
                  <a:srgbClr val="9AC769"/>
                </a:solidFill>
              </a:rPr>
              <a:t> </a:t>
            </a:r>
            <a:r>
              <a:rPr lang="de-DE" dirty="0" err="1">
                <a:solidFill>
                  <a:srgbClr val="9AC769"/>
                </a:solidFill>
              </a:rPr>
              <a:t>Success</a:t>
            </a:r>
            <a:r>
              <a:rPr lang="de-DE" dirty="0">
                <a:solidFill>
                  <a:srgbClr val="9AC769"/>
                </a:solidFill>
              </a:rPr>
              <a:t> </a:t>
            </a:r>
            <a:r>
              <a:rPr lang="de-DE" dirty="0" err="1">
                <a:solidFill>
                  <a:srgbClr val="9AC769"/>
                </a:solidFill>
              </a:rPr>
              <a:t>for</a:t>
            </a:r>
            <a:r>
              <a:rPr lang="de-DE" dirty="0">
                <a:solidFill>
                  <a:srgbClr val="9AC769"/>
                </a:solidFill>
              </a:rPr>
              <a:t> CFG Project &amp; </a:t>
            </a:r>
            <a:r>
              <a:rPr lang="de-DE" dirty="0" err="1">
                <a:solidFill>
                  <a:srgbClr val="9AC769"/>
                </a:solidFill>
              </a:rPr>
              <a:t>emGORA</a:t>
            </a:r>
            <a:endParaRPr lang="de-DE" dirty="0">
              <a:solidFill>
                <a:srgbClr val="9AC769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EED806-85F6-4B42-9530-2ABD41A7B993}"/>
              </a:ext>
            </a:extLst>
          </p:cNvPr>
          <p:cNvSpPr txBox="1"/>
          <p:nvPr/>
        </p:nvSpPr>
        <p:spPr>
          <a:xfrm>
            <a:off x="2008909" y="6761018"/>
            <a:ext cx="184731" cy="4729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221C8BAF-2D38-F547-8C36-7598835EC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0" y="1194991"/>
            <a:ext cx="10801350" cy="4950618"/>
          </a:xfr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7F08013-9FB6-234B-9AC2-398403E68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5111427"/>
            <a:ext cx="2233234" cy="22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FAD2E1-05DB-C043-8443-E5BB852C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34A-B39E-4936-92B3-6A89EEFAF399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EF62CC-B4FC-DC4B-A8D1-CE4C9F11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" y="534710"/>
            <a:ext cx="9698400" cy="632402"/>
          </a:xfrm>
        </p:spPr>
        <p:txBody>
          <a:bodyPr>
            <a:normAutofit fontScale="90000"/>
          </a:bodyPr>
          <a:lstStyle/>
          <a:p>
            <a:r>
              <a:rPr lang="de-DE" dirty="0" err="1">
                <a:solidFill>
                  <a:srgbClr val="9AC769"/>
                </a:solidFill>
              </a:rPr>
              <a:t>emGORA</a:t>
            </a:r>
            <a:r>
              <a:rPr lang="de-DE" dirty="0">
                <a:solidFill>
                  <a:srgbClr val="9AC769"/>
                </a:solidFill>
              </a:rPr>
              <a:t> DM – </a:t>
            </a:r>
            <a:r>
              <a:rPr lang="de-DE" dirty="0" err="1">
                <a:solidFill>
                  <a:srgbClr val="9AC769"/>
                </a:solidFill>
              </a:rPr>
              <a:t>key</a:t>
            </a:r>
            <a:r>
              <a:rPr lang="de-DE" dirty="0">
                <a:solidFill>
                  <a:srgbClr val="9AC769"/>
                </a:solidFill>
              </a:rPr>
              <a:t> </a:t>
            </a:r>
            <a:r>
              <a:rPr lang="de-DE" dirty="0" err="1">
                <a:solidFill>
                  <a:srgbClr val="9AC769"/>
                </a:solidFill>
              </a:rPr>
              <a:t>enabler</a:t>
            </a:r>
            <a:r>
              <a:rPr lang="de-DE" dirty="0">
                <a:solidFill>
                  <a:srgbClr val="9AC769"/>
                </a:solidFill>
              </a:rPr>
              <a:t> </a:t>
            </a:r>
            <a:r>
              <a:rPr lang="de-DE" dirty="0" err="1">
                <a:solidFill>
                  <a:srgbClr val="9AC769"/>
                </a:solidFill>
              </a:rPr>
              <a:t>for</a:t>
            </a:r>
            <a:r>
              <a:rPr lang="de-DE" dirty="0">
                <a:solidFill>
                  <a:srgbClr val="9AC769"/>
                </a:solidFill>
              </a:rPr>
              <a:t> </a:t>
            </a:r>
            <a:r>
              <a:rPr lang="de-DE" dirty="0" err="1">
                <a:solidFill>
                  <a:srgbClr val="9AC769"/>
                </a:solidFill>
              </a:rPr>
              <a:t>digitalisation</a:t>
            </a:r>
            <a:r>
              <a:rPr lang="de-DE" dirty="0">
                <a:solidFill>
                  <a:srgbClr val="9AC769"/>
                </a:solidFill>
              </a:rPr>
              <a:t> &amp; </a:t>
            </a:r>
            <a:r>
              <a:rPr lang="de-DE" dirty="0" err="1">
                <a:solidFill>
                  <a:srgbClr val="9AC769"/>
                </a:solidFill>
              </a:rPr>
              <a:t>Industry</a:t>
            </a:r>
            <a:r>
              <a:rPr lang="de-DE" dirty="0">
                <a:solidFill>
                  <a:srgbClr val="9AC769"/>
                </a:solidFill>
              </a:rPr>
              <a:t> 4.0 in Europe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EED806-85F6-4B42-9530-2ABD41A7B993}"/>
              </a:ext>
            </a:extLst>
          </p:cNvPr>
          <p:cNvSpPr txBox="1"/>
          <p:nvPr/>
        </p:nvSpPr>
        <p:spPr>
          <a:xfrm>
            <a:off x="2008909" y="6761018"/>
            <a:ext cx="184731" cy="4729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8BC64C9-13A8-4D4D-8187-6C84E7961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0" y="1200617"/>
            <a:ext cx="10801350" cy="4939367"/>
          </a:xfr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87550E78-17B1-B745-9EE5-6D268D3C2DBB}"/>
              </a:ext>
            </a:extLst>
          </p:cNvPr>
          <p:cNvSpPr txBox="1">
            <a:spLocks/>
          </p:cNvSpPr>
          <p:nvPr/>
        </p:nvSpPr>
        <p:spPr>
          <a:xfrm>
            <a:off x="464133" y="1311282"/>
            <a:ext cx="6468729" cy="500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b="1" dirty="0" err="1"/>
              <a:t>emGORA</a:t>
            </a:r>
            <a:r>
              <a:rPr lang="en-GB" b="1" dirty="0"/>
              <a:t> aims to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GB" dirty="0"/>
              <a:t>democratise the access to advanced ICT solutions for manufacturing SMEs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GB" dirty="0"/>
              <a:t>expand its network of DIHs and collaborators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GB" dirty="0"/>
              <a:t>become a major service to support DIHs in the collaboration towards digitalisation and Industry 4.0 across Europe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GB" dirty="0"/>
              <a:t>Create an own ecosystem to foster the Digital Economy in Europe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36DC64-5956-2341-8564-A037AAF52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5111427"/>
            <a:ext cx="2233234" cy="22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461FAB0-1BA7-0D48-87CC-75AC16605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90" y="1426491"/>
            <a:ext cx="4993782" cy="499378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5CFF111-719D-5649-866B-73A78141C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914" y="5037335"/>
            <a:ext cx="4617334" cy="13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kern="0" dirty="0">
                <a:solidFill>
                  <a:srgbClr val="9AC769"/>
                </a:solidFill>
              </a:rPr>
              <a:t>Available: September 2021!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D9524DF-37F2-DA40-BCC1-644FF1425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99" y="1070129"/>
            <a:ext cx="9306129" cy="1587501"/>
          </a:xfrm>
        </p:spPr>
        <p:txBody>
          <a:bodyPr>
            <a:normAutofit fontScale="92500"/>
          </a:bodyPr>
          <a:lstStyle/>
          <a:p>
            <a:r>
              <a:rPr lang="de-DE" dirty="0" err="1"/>
              <a:t>We‘re</a:t>
            </a:r>
            <a:r>
              <a:rPr lang="de-DE" dirty="0"/>
              <a:t> open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commercialisation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emGORA</a:t>
            </a:r>
            <a:r>
              <a:rPr lang="de-DE" dirty="0"/>
              <a:t> Digital Marketplace.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seek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I4MS H2020 Projects </a:t>
            </a:r>
            <a:r>
              <a:rPr lang="de-DE" dirty="0" err="1"/>
              <a:t>jumping</a:t>
            </a:r>
            <a:r>
              <a:rPr lang="de-DE" dirty="0"/>
              <a:t> on.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AE7E46-F5C3-AA49-9735-95F6D66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534A-B39E-4936-92B3-6A89EEFAF399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746E538-11E5-8547-875D-853DD57B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9AC769"/>
                </a:solidFill>
              </a:rPr>
              <a:t>We</a:t>
            </a:r>
            <a:r>
              <a:rPr lang="de-DE" dirty="0">
                <a:solidFill>
                  <a:srgbClr val="9AC769"/>
                </a:solidFill>
              </a:rPr>
              <a:t> </a:t>
            </a:r>
            <a:r>
              <a:rPr lang="de-DE" dirty="0" err="1">
                <a:solidFill>
                  <a:srgbClr val="9AC769"/>
                </a:solidFill>
              </a:rPr>
              <a:t>seek</a:t>
            </a:r>
            <a:r>
              <a:rPr lang="de-DE" dirty="0">
                <a:solidFill>
                  <a:srgbClr val="9AC769"/>
                </a:solidFill>
              </a:rPr>
              <a:t> </a:t>
            </a:r>
            <a:r>
              <a:rPr lang="de-DE" dirty="0" err="1">
                <a:solidFill>
                  <a:srgbClr val="9AC769"/>
                </a:solidFill>
              </a:rPr>
              <a:t>collaboration</a:t>
            </a:r>
            <a:r>
              <a:rPr lang="de-DE" dirty="0">
                <a:solidFill>
                  <a:srgbClr val="9AC769"/>
                </a:solidFill>
              </a:rPr>
              <a:t> </a:t>
            </a:r>
            <a:r>
              <a:rPr lang="de-DE" dirty="0" err="1">
                <a:solidFill>
                  <a:srgbClr val="9AC769"/>
                </a:solidFill>
              </a:rPr>
              <a:t>with</a:t>
            </a:r>
            <a:r>
              <a:rPr lang="de-DE" dirty="0">
                <a:solidFill>
                  <a:srgbClr val="9AC769"/>
                </a:solidFill>
              </a:rPr>
              <a:t> </a:t>
            </a:r>
            <a:r>
              <a:rPr lang="de-DE" dirty="0" err="1">
                <a:solidFill>
                  <a:srgbClr val="9AC769"/>
                </a:solidFill>
              </a:rPr>
              <a:t>you</a:t>
            </a:r>
            <a:endParaRPr lang="de-DE" dirty="0">
              <a:solidFill>
                <a:srgbClr val="9AC769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65C77F-E774-564F-A2EF-67CB495DE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24371" r="70234" b="28076"/>
          <a:stretch/>
        </p:blipFill>
        <p:spPr>
          <a:xfrm>
            <a:off x="716304" y="5233907"/>
            <a:ext cx="1350685" cy="915533"/>
          </a:xfrm>
          <a:prstGeom prst="rect">
            <a:avLst/>
          </a:prstGeom>
        </p:spPr>
      </p:pic>
      <p:pic>
        <p:nvPicPr>
          <p:cNvPr id="8" name="Grafik 7" descr="Ein Bild, das Person, Mann, Schlips, drinnen enthält.&#10;&#10;Automatisch generierte Beschreibung">
            <a:extLst>
              <a:ext uri="{FF2B5EF4-FFF2-40B4-BE49-F238E27FC236}">
                <a16:creationId xmlns:a16="http://schemas.microsoft.com/office/drawing/2014/main" id="{E7621448-36BC-EE42-B889-5915A2867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67" y="5088450"/>
            <a:ext cx="1410033" cy="139884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6A9CDAD-EAB1-2449-85C2-0FD589C01DD4}"/>
              </a:ext>
            </a:extLst>
          </p:cNvPr>
          <p:cNvSpPr txBox="1"/>
          <p:nvPr/>
        </p:nvSpPr>
        <p:spPr>
          <a:xfrm>
            <a:off x="5243513" y="6739169"/>
            <a:ext cx="184731" cy="4729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DF8C390-B1CF-0548-9E4E-87189590C0CF}"/>
              </a:ext>
            </a:extLst>
          </p:cNvPr>
          <p:cNvSpPr txBox="1">
            <a:spLocks/>
          </p:cNvSpPr>
          <p:nvPr/>
        </p:nvSpPr>
        <p:spPr>
          <a:xfrm>
            <a:off x="511640" y="2783785"/>
            <a:ext cx="4617334" cy="3893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</a:pPr>
            <a:r>
              <a:rPr lang="de-DE" sz="2800" b="1" dirty="0" err="1">
                <a:solidFill>
                  <a:srgbClr val="9AC769"/>
                </a:solidFill>
              </a:rPr>
              <a:t>Get</a:t>
            </a:r>
            <a:r>
              <a:rPr lang="de-DE" sz="2800" b="1" dirty="0">
                <a:solidFill>
                  <a:srgbClr val="9AC769"/>
                </a:solidFill>
              </a:rPr>
              <a:t> in </a:t>
            </a:r>
            <a:r>
              <a:rPr lang="de-DE" sz="2800" b="1" dirty="0" err="1">
                <a:solidFill>
                  <a:srgbClr val="9AC769"/>
                </a:solidFill>
              </a:rPr>
              <a:t>contact</a:t>
            </a:r>
            <a:r>
              <a:rPr lang="de-DE" sz="2800" b="1" dirty="0">
                <a:solidFill>
                  <a:srgbClr val="9AC769"/>
                </a:solidFill>
              </a:rPr>
              <a:t>!</a:t>
            </a:r>
          </a:p>
          <a:p>
            <a:pPr algn="ctr">
              <a:lnSpc>
                <a:spcPts val="2400"/>
              </a:lnSpc>
            </a:pPr>
            <a:endParaRPr lang="en-US" sz="2400" b="1" kern="0" dirty="0"/>
          </a:p>
          <a:p>
            <a:pPr algn="ctr">
              <a:lnSpc>
                <a:spcPts val="2400"/>
              </a:lnSpc>
            </a:pPr>
            <a:r>
              <a:rPr lang="en-US" sz="2000" b="1" kern="0" dirty="0"/>
              <a:t>Andreas </a:t>
            </a:r>
            <a:r>
              <a:rPr lang="en-US" sz="2000" b="1" kern="0" dirty="0" err="1"/>
              <a:t>Ocklenburg</a:t>
            </a:r>
            <a:r>
              <a:rPr lang="en-US" sz="2000" b="1" kern="0" dirty="0"/>
              <a:t>,  </a:t>
            </a:r>
            <a:br>
              <a:rPr lang="en-US" sz="2000" b="1" kern="0" dirty="0"/>
            </a:br>
            <a:r>
              <a:rPr lang="en-US" sz="2000" kern="0" dirty="0" err="1"/>
              <a:t>cloudSME</a:t>
            </a:r>
            <a:r>
              <a:rPr lang="en-US" sz="2000" kern="0" dirty="0"/>
              <a:t> UG, </a:t>
            </a:r>
          </a:p>
          <a:p>
            <a:pPr algn="ctr">
              <a:lnSpc>
                <a:spcPts val="2400"/>
              </a:lnSpc>
            </a:pPr>
            <a:r>
              <a:rPr lang="en-US" sz="2000" kern="0" dirty="0"/>
              <a:t>Future Operator of the </a:t>
            </a:r>
          </a:p>
          <a:p>
            <a:pPr algn="ctr">
              <a:lnSpc>
                <a:spcPts val="2400"/>
              </a:lnSpc>
            </a:pPr>
            <a:r>
              <a:rPr lang="en-US" sz="2000" kern="0" dirty="0" err="1"/>
              <a:t>emGORA</a:t>
            </a:r>
            <a:r>
              <a:rPr lang="en-US" sz="2000" kern="0" dirty="0"/>
              <a:t> Digital Marketplace</a:t>
            </a:r>
          </a:p>
          <a:p>
            <a:pPr algn="ctr">
              <a:lnSpc>
                <a:spcPts val="2400"/>
              </a:lnSpc>
            </a:pPr>
            <a:endParaRPr lang="en-US" sz="2400" b="1" dirty="0"/>
          </a:p>
          <a:p>
            <a:pPr algn="ctr">
              <a:lnSpc>
                <a:spcPts val="2400"/>
              </a:lnSpc>
            </a:pPr>
            <a:br>
              <a:rPr lang="en-US" sz="2400" dirty="0"/>
            </a:br>
            <a:r>
              <a:rPr lang="en-US" sz="2400" dirty="0"/>
              <a:t>    	</a:t>
            </a:r>
            <a:endParaRPr lang="en-US" sz="2400" kern="0" dirty="0"/>
          </a:p>
          <a:p>
            <a:pPr algn="ctr"/>
            <a:endParaRPr lang="en-US" sz="2400" kern="0" dirty="0"/>
          </a:p>
          <a:p>
            <a:pPr algn="l"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83F54457-DB06-884D-AA04-5FD95F6C098E}"/>
              </a:ext>
            </a:extLst>
          </p:cNvPr>
          <p:cNvCxnSpPr/>
          <p:nvPr/>
        </p:nvCxnSpPr>
        <p:spPr>
          <a:xfrm>
            <a:off x="5666978" y="3195426"/>
            <a:ext cx="43109" cy="2954014"/>
          </a:xfrm>
          <a:prstGeom prst="lin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CloudiFacturing">
      <a:dk1>
        <a:srgbClr val="646462"/>
      </a:dk1>
      <a:lt1>
        <a:sysClr val="window" lastClr="FFFFFF"/>
      </a:lt1>
      <a:dk2>
        <a:srgbClr val="646462"/>
      </a:dk2>
      <a:lt2>
        <a:srgbClr val="F0F0F0"/>
      </a:lt2>
      <a:accent1>
        <a:srgbClr val="9AC768"/>
      </a:accent1>
      <a:accent2>
        <a:srgbClr val="E95322"/>
      </a:accent2>
      <a:accent3>
        <a:srgbClr val="5484C4"/>
      </a:accent3>
      <a:accent4>
        <a:srgbClr val="519C74"/>
      </a:accent4>
      <a:accent5>
        <a:srgbClr val="E99022"/>
      </a:accent5>
      <a:accent6>
        <a:srgbClr val="6B5CCA"/>
      </a:accent6>
      <a:hlink>
        <a:srgbClr val="0563C1"/>
      </a:hlink>
      <a:folHlink>
        <a:srgbClr val="954F72"/>
      </a:folHlink>
    </a:clrScheme>
    <a:fontScheme name="CloudiFacturing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 algn="l">
          <a:lnSpc>
            <a:spcPct val="110000"/>
          </a:lnSpc>
          <a:spcAft>
            <a:spcPts val="900"/>
          </a:spcAft>
          <a:buClr>
            <a:schemeClr val="accent1"/>
          </a:buClr>
          <a:defRPr sz="2400" dirty="0" smtClean="0">
            <a:latin typeface="Roboto" panose="02000000000000000000" pitchFamily="2" charset="0"/>
            <a:ea typeface="Roboto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8-11-27_Cloudifacturing_presentation_template.potx" id="{8D1DCAE9-5481-43FD-A607-E627ED9EF9B8}" vid="{A072E559-E720-4221-92DC-3866FFAD69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AB1F01D27B254D47BFF41ACBDE2B32EF" ma:contentTypeVersion="43" ma:contentTypeDescription="Create a new document." ma:contentTypeScope="" ma:versionID="9377d70d7d8768d51e29132b17ac9899">
  <xsd:schema xmlns:xsd="http://www.w3.org/2001/XMLSchema" xmlns:xs="http://www.w3.org/2001/XMLSchema" xmlns:p="http://schemas.microsoft.com/office/2006/metadata/properties" xmlns:ns2="8bbd4995-53b7-43e2-b62f-10947586ac31" xmlns:ns3="950e5aa4-a46d-4570-b32e-6f70eb9c3fd6" targetNamespace="http://schemas.microsoft.com/office/2006/metadata/properties" ma:root="true" ma:fieldsID="fc64b58d30aa10787a9d0f5bec9a6bdd" ns2:_="" ns3:_="">
    <xsd:import namespace="8bbd4995-53b7-43e2-b62f-10947586ac31"/>
    <xsd:import namespace="950e5aa4-a46d-4570-b32e-6f70eb9c3fd6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ClassificationNbNo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Document Autho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7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28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29" nillable="true" ma:displayName="{resource:FieldCorpSiteVATNumber}" ma:internalName="CorpSiteVATNumber">
      <xsd:simpleType>
        <xsd:restriction base="dms:Text">
          <xsd:maxLength value="255"/>
        </xsd:restriction>
      </xsd:simpleType>
    </xsd:element>
    <xsd:element name="CorpSiteInstitute" ma:index="30" nillable="true" ma:displayName="Institute" ma:internalName="CorpSiteInstitute">
      <xsd:simpleType>
        <xsd:restriction base="dms:Text">
          <xsd:maxLength value="255"/>
        </xsd:restriction>
      </xsd:simpleType>
    </xsd:element>
    <xsd:element name="CorpSiteInstituteEmail" ma:index="31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2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3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4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SiteInstituteEnUs" ma:index="35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6" nillable="true" ma:displayName="Institute phone" ma:internalName="CorpSiteInstitutePhone">
      <xsd:simpleType>
        <xsd:restriction base="dms:Text">
          <xsd:maxLength value="255"/>
        </xsd:restriction>
      </xsd:simpleType>
    </xsd:element>
    <xsd:element name="CorpSiteDocLanguage" ma:index="37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38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ClassificationNbNo" ma:index="39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Version" ma:index="40" nillable="true" ma:displayName="Version" ma:internalName="CorpDocVers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e5aa4-a46d-4570-b32e-6f70eb9c3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3" nillable="true" ma:displayName="MediaServiceAutoTags" ma:internalName="MediaServiceAutoTags" ma:readOnly="true">
      <xsd:simpleType>
        <xsd:restriction base="dms:Text"/>
      </xsd:simpleType>
    </xsd:element>
    <xsd:element name="MediaServiceOCR" ma:index="4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4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Institute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</documentManagement>
</p:properties>
</file>

<file path=customXml/itemProps1.xml><?xml version="1.0" encoding="utf-8"?>
<ds:datastoreItem xmlns:ds="http://schemas.openxmlformats.org/officeDocument/2006/customXml" ds:itemID="{0B2F1304-0072-4C21-A874-62DD28BEBA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6A786-DB0B-4050-90CD-82B7AE732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950e5aa4-a46d-4570-b32e-6f70eb9c3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48DF21-5148-4B3F-B942-7D21F2526C94}">
  <ds:schemaRefs>
    <ds:schemaRef ds:uri="8bbd4995-53b7-43e2-b62f-10947586ac31"/>
    <ds:schemaRef ds:uri="http://purl.org/dc/terms/"/>
    <ds:schemaRef ds:uri="950e5aa4-a46d-4570-b32e-6f70eb9c3fd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522</Words>
  <Application>Microsoft Macintosh PowerPoint</Application>
  <PresentationFormat>Breitbild</PresentationFormat>
  <Paragraphs>84</Paragraphs>
  <Slides>9</Slides>
  <Notes>7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Roboto</vt:lpstr>
      <vt:lpstr>Roboto Light</vt:lpstr>
      <vt:lpstr>Roboto Medium</vt:lpstr>
      <vt:lpstr>Wingdings</vt:lpstr>
      <vt:lpstr>Office</vt:lpstr>
      <vt:lpstr> </vt:lpstr>
      <vt:lpstr>PowerPoint-Präsentation</vt:lpstr>
      <vt:lpstr>PowerPoint-Präsentation</vt:lpstr>
      <vt:lpstr>                   in a nutshell</vt:lpstr>
      <vt:lpstr>Key Stakeholders</vt:lpstr>
      <vt:lpstr>emGORA Image Video</vt:lpstr>
      <vt:lpstr>DIHs – A Key to Success for CFG Project &amp; emGORA</vt:lpstr>
      <vt:lpstr>emGORA DM – key enabler for digitalisation &amp; Industry 4.0 in Europe</vt:lpstr>
      <vt:lpstr>We seek collaboration with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Dissemination, Impact &amp; Commercialisation</dc:title>
  <dc:creator>Andrea Hanninger</dc:creator>
  <cp:lastModifiedBy>Andrea Hanninger</cp:lastModifiedBy>
  <cp:revision>610</cp:revision>
  <dcterms:created xsi:type="dcterms:W3CDTF">2020-05-22T09:04:34Z</dcterms:created>
  <dcterms:modified xsi:type="dcterms:W3CDTF">2021-02-24T11:46:52Z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0x01010031B82B69D2361148B4D8F7EC156802130800AB1F01D27B254D47BFF41ACBDE2B32EF</vt:lpwstr>
  </property>
</Properties>
</file>