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0" r:id="rId4"/>
    <p:sldId id="284" r:id="rId5"/>
    <p:sldId id="281" r:id="rId6"/>
    <p:sldId id="282" r:id="rId7"/>
    <p:sldId id="288" r:id="rId8"/>
    <p:sldId id="289" r:id="rId9"/>
    <p:sldId id="286" r:id="rId10"/>
    <p:sldId id="274" r:id="rId11"/>
    <p:sldId id="287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A98"/>
    <a:srgbClr val="F94A4A"/>
    <a:srgbClr val="80CABC"/>
    <a:srgbClr val="95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2" autoAdjust="0"/>
    <p:restoredTop sz="95934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16" y="752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948B-C59D-0C44-9E87-CA9F60216CD3}" type="datetimeFigureOut">
              <a:rPr lang="en-DE" smtClean="0"/>
              <a:t>2/24/21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D2F7-CF4E-4749-9D2F-0FCBC0F31F4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135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40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817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92F1814-8DB7-CF4E-AA86-208FDE5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676F5-58FB-F347-B509-07AD4A9C5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570" y="804980"/>
            <a:ext cx="4789714" cy="191588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F2F6E8A-F8A6-F74B-9413-53A99E506E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8600" y="4672015"/>
            <a:ext cx="4114800" cy="12144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Max </a:t>
            </a:r>
            <a:r>
              <a:rPr lang="en-GB" dirty="0" err="1"/>
              <a:t>Mustermann</a:t>
            </a:r>
            <a:endParaRPr lang="en-GB" dirty="0"/>
          </a:p>
          <a:p>
            <a:pPr lvl="0"/>
            <a:r>
              <a:rPr lang="en-GB" dirty="0"/>
              <a:t>Company XYZ</a:t>
            </a:r>
          </a:p>
          <a:p>
            <a:pPr lvl="0"/>
            <a:r>
              <a:rPr lang="en-GB" dirty="0"/>
              <a:t>Work Package 6</a:t>
            </a:r>
            <a:endParaRPr lang="en-D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F9FEF-D461-7E49-96F2-B3639BDB57F9}"/>
              </a:ext>
            </a:extLst>
          </p:cNvPr>
          <p:cNvSpPr/>
          <p:nvPr userDrawn="1"/>
        </p:nvSpPr>
        <p:spPr>
          <a:xfrm>
            <a:off x="11067863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51F87-F66D-D24E-A425-2E8D4540D9A4}"/>
              </a:ext>
            </a:extLst>
          </p:cNvPr>
          <p:cNvSpPr/>
          <p:nvPr userDrawn="1"/>
        </p:nvSpPr>
        <p:spPr>
          <a:xfrm>
            <a:off x="11360252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B66301-DA90-1B43-BBB4-668EC9D90E55}"/>
              </a:ext>
            </a:extLst>
          </p:cNvPr>
          <p:cNvSpPr/>
          <p:nvPr userDrawn="1"/>
        </p:nvSpPr>
        <p:spPr>
          <a:xfrm>
            <a:off x="1165264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6613C-2BF0-F74E-9D35-6AC39D36FE60}"/>
              </a:ext>
            </a:extLst>
          </p:cNvPr>
          <p:cNvSpPr/>
          <p:nvPr userDrawn="1"/>
        </p:nvSpPr>
        <p:spPr>
          <a:xfrm>
            <a:off x="11945030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0CDCD-5B9C-2C4E-B36D-6C0A185259F5}"/>
              </a:ext>
            </a:extLst>
          </p:cNvPr>
          <p:cNvSpPr/>
          <p:nvPr userDrawn="1"/>
        </p:nvSpPr>
        <p:spPr>
          <a:xfrm>
            <a:off x="9898307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75BC4-CC2A-D44F-A7B8-F601B2CA69B4}"/>
              </a:ext>
            </a:extLst>
          </p:cNvPr>
          <p:cNvSpPr/>
          <p:nvPr userDrawn="1"/>
        </p:nvSpPr>
        <p:spPr>
          <a:xfrm>
            <a:off x="1019069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DDC20-22DD-F741-8947-AD68B8F7CCC4}"/>
              </a:ext>
            </a:extLst>
          </p:cNvPr>
          <p:cNvSpPr/>
          <p:nvPr userDrawn="1"/>
        </p:nvSpPr>
        <p:spPr>
          <a:xfrm>
            <a:off x="10483085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CEC9A-E2E2-8D41-B939-CB4046EF4871}"/>
              </a:ext>
            </a:extLst>
          </p:cNvPr>
          <p:cNvSpPr/>
          <p:nvPr userDrawn="1"/>
        </p:nvSpPr>
        <p:spPr>
          <a:xfrm>
            <a:off x="10775474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927948-4CE9-AF4F-8273-BFA358F9700A}"/>
              </a:ext>
            </a:extLst>
          </p:cNvPr>
          <p:cNvSpPr/>
          <p:nvPr userDrawn="1"/>
        </p:nvSpPr>
        <p:spPr>
          <a:xfrm>
            <a:off x="872875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186DBF-819A-A543-AE24-EEB8D4FC4344}"/>
              </a:ext>
            </a:extLst>
          </p:cNvPr>
          <p:cNvSpPr/>
          <p:nvPr userDrawn="1"/>
        </p:nvSpPr>
        <p:spPr>
          <a:xfrm>
            <a:off x="9021140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D4F897-1EE0-BC40-8269-72C0FF11D338}"/>
              </a:ext>
            </a:extLst>
          </p:cNvPr>
          <p:cNvSpPr/>
          <p:nvPr userDrawn="1"/>
        </p:nvSpPr>
        <p:spPr>
          <a:xfrm>
            <a:off x="9313529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21485-377C-A443-9D8E-622CFA3C9E69}"/>
              </a:ext>
            </a:extLst>
          </p:cNvPr>
          <p:cNvSpPr/>
          <p:nvPr userDrawn="1"/>
        </p:nvSpPr>
        <p:spPr>
          <a:xfrm>
            <a:off x="9605918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BEC851-BFEB-B049-9BB1-5D2CB6C21656}"/>
              </a:ext>
            </a:extLst>
          </p:cNvPr>
          <p:cNvSpPr/>
          <p:nvPr userDrawn="1"/>
        </p:nvSpPr>
        <p:spPr>
          <a:xfrm>
            <a:off x="2412424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43E34F-2E5A-414A-8008-4831F9CCB5DA}"/>
              </a:ext>
            </a:extLst>
          </p:cNvPr>
          <p:cNvSpPr/>
          <p:nvPr userDrawn="1"/>
        </p:nvSpPr>
        <p:spPr>
          <a:xfrm>
            <a:off x="2704813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FB61C-C397-8F42-85A7-852BD8F7FF69}"/>
              </a:ext>
            </a:extLst>
          </p:cNvPr>
          <p:cNvSpPr/>
          <p:nvPr userDrawn="1"/>
        </p:nvSpPr>
        <p:spPr>
          <a:xfrm>
            <a:off x="2997202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087EE-6516-8F41-A583-C43A81A23B8D}"/>
              </a:ext>
            </a:extLst>
          </p:cNvPr>
          <p:cNvSpPr/>
          <p:nvPr userDrawn="1"/>
        </p:nvSpPr>
        <p:spPr>
          <a:xfrm>
            <a:off x="328959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758066-6E1C-B548-BD43-980B8D2AB79E}"/>
              </a:ext>
            </a:extLst>
          </p:cNvPr>
          <p:cNvSpPr/>
          <p:nvPr userDrawn="1"/>
        </p:nvSpPr>
        <p:spPr>
          <a:xfrm>
            <a:off x="1242868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A68AF-4503-2745-B86A-11E23C4AF7DC}"/>
              </a:ext>
            </a:extLst>
          </p:cNvPr>
          <p:cNvSpPr/>
          <p:nvPr userDrawn="1"/>
        </p:nvSpPr>
        <p:spPr>
          <a:xfrm>
            <a:off x="1535257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108A2-A88F-4546-9ED6-DB8FB598D0BB}"/>
              </a:ext>
            </a:extLst>
          </p:cNvPr>
          <p:cNvSpPr/>
          <p:nvPr userDrawn="1"/>
        </p:nvSpPr>
        <p:spPr>
          <a:xfrm>
            <a:off x="182764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175A95-7C30-124E-A16A-150523862070}"/>
              </a:ext>
            </a:extLst>
          </p:cNvPr>
          <p:cNvSpPr/>
          <p:nvPr userDrawn="1"/>
        </p:nvSpPr>
        <p:spPr>
          <a:xfrm>
            <a:off x="2120035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D499B-52B8-BD4B-A113-2651CB9513FC}"/>
              </a:ext>
            </a:extLst>
          </p:cNvPr>
          <p:cNvSpPr/>
          <p:nvPr userDrawn="1"/>
        </p:nvSpPr>
        <p:spPr>
          <a:xfrm>
            <a:off x="73312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A1C214-763A-FE46-8A70-92DC905FE4DA}"/>
              </a:ext>
            </a:extLst>
          </p:cNvPr>
          <p:cNvSpPr/>
          <p:nvPr userDrawn="1"/>
        </p:nvSpPr>
        <p:spPr>
          <a:xfrm>
            <a:off x="36570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00A0F-BCE9-CA40-B9B9-9C1FB99C377A}"/>
              </a:ext>
            </a:extLst>
          </p:cNvPr>
          <p:cNvSpPr/>
          <p:nvPr userDrawn="1"/>
        </p:nvSpPr>
        <p:spPr>
          <a:xfrm>
            <a:off x="658090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EF186-5501-9A4F-ABFC-3499DC270292}"/>
              </a:ext>
            </a:extLst>
          </p:cNvPr>
          <p:cNvSpPr/>
          <p:nvPr userDrawn="1"/>
        </p:nvSpPr>
        <p:spPr>
          <a:xfrm>
            <a:off x="950479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CFFAA43-FCA9-1740-9AFF-644CA059B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1F844-7E37-5A4D-B22F-AA01E9528554}" type="datetime3">
              <a:rPr lang="de-DE" smtClean="0"/>
              <a:t>24/02/2021</a:t>
            </a:fld>
            <a:endParaRPr lang="en-DE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86200E1C-E596-EE48-8EA6-D23EC79AC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DF57A9E-D9C7-D746-9D02-4C2E2EF255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6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693E-E1DF-9E4F-96DF-C241D3B9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10C4-5C27-8648-9C2E-BC1A1B9D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427-53A6-654A-A3FE-C9DA488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D79-D2B2-BE4F-A34C-C71424A4F03E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F41C-6D0A-C24D-B5A3-A280FE7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C7-D331-6242-B54B-C1A8BCE1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A594DA-F65A-5349-9533-90D7FA2C9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0496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2D35-03CB-D540-8513-0EBAF6A6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4DC03-0A61-294E-94F7-0098F6C8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1760-A35F-BC4D-BC43-8B20339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FD5D-70FE-7D48-BA84-0AED79C8B4DF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114-49F0-9549-81AA-0B3CBDCF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FBCB1-DB7D-5A41-9AEA-B413DF743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095813-576F-7C47-B566-C68C669F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1616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92F1814-8DB7-CF4E-AA86-208FDE5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676F5-58FB-F347-B509-07AD4A9C5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570" y="804980"/>
            <a:ext cx="4789714" cy="191588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F2F6E8A-F8A6-F74B-9413-53A99E506E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8600" y="4672015"/>
            <a:ext cx="4114800" cy="12144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Max </a:t>
            </a:r>
            <a:r>
              <a:rPr lang="en-GB" dirty="0" err="1"/>
              <a:t>Mustermann</a:t>
            </a:r>
            <a:endParaRPr lang="en-GB" dirty="0"/>
          </a:p>
          <a:p>
            <a:pPr lvl="0"/>
            <a:r>
              <a:rPr lang="en-GB" dirty="0"/>
              <a:t>Company XYZ</a:t>
            </a:r>
          </a:p>
          <a:p>
            <a:pPr lvl="0"/>
            <a:r>
              <a:rPr lang="en-GB" dirty="0"/>
              <a:t>Work Package 6</a:t>
            </a:r>
            <a:endParaRPr lang="en-D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F9FEF-D461-7E49-96F2-B3639BDB57F9}"/>
              </a:ext>
            </a:extLst>
          </p:cNvPr>
          <p:cNvSpPr/>
          <p:nvPr userDrawn="1"/>
        </p:nvSpPr>
        <p:spPr>
          <a:xfrm>
            <a:off x="11067863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51F87-F66D-D24E-A425-2E8D4540D9A4}"/>
              </a:ext>
            </a:extLst>
          </p:cNvPr>
          <p:cNvSpPr/>
          <p:nvPr userDrawn="1"/>
        </p:nvSpPr>
        <p:spPr>
          <a:xfrm>
            <a:off x="11360252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B66301-DA90-1B43-BBB4-668EC9D90E55}"/>
              </a:ext>
            </a:extLst>
          </p:cNvPr>
          <p:cNvSpPr/>
          <p:nvPr userDrawn="1"/>
        </p:nvSpPr>
        <p:spPr>
          <a:xfrm>
            <a:off x="1165264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6613C-2BF0-F74E-9D35-6AC39D36FE60}"/>
              </a:ext>
            </a:extLst>
          </p:cNvPr>
          <p:cNvSpPr/>
          <p:nvPr userDrawn="1"/>
        </p:nvSpPr>
        <p:spPr>
          <a:xfrm>
            <a:off x="11945030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0CDCD-5B9C-2C4E-B36D-6C0A185259F5}"/>
              </a:ext>
            </a:extLst>
          </p:cNvPr>
          <p:cNvSpPr/>
          <p:nvPr userDrawn="1"/>
        </p:nvSpPr>
        <p:spPr>
          <a:xfrm>
            <a:off x="9898307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75BC4-CC2A-D44F-A7B8-F601B2CA69B4}"/>
              </a:ext>
            </a:extLst>
          </p:cNvPr>
          <p:cNvSpPr/>
          <p:nvPr userDrawn="1"/>
        </p:nvSpPr>
        <p:spPr>
          <a:xfrm>
            <a:off x="1019069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DDC20-22DD-F741-8947-AD68B8F7CCC4}"/>
              </a:ext>
            </a:extLst>
          </p:cNvPr>
          <p:cNvSpPr/>
          <p:nvPr userDrawn="1"/>
        </p:nvSpPr>
        <p:spPr>
          <a:xfrm>
            <a:off x="10483085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CEC9A-E2E2-8D41-B939-CB4046EF4871}"/>
              </a:ext>
            </a:extLst>
          </p:cNvPr>
          <p:cNvSpPr/>
          <p:nvPr userDrawn="1"/>
        </p:nvSpPr>
        <p:spPr>
          <a:xfrm>
            <a:off x="10775474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927948-4CE9-AF4F-8273-BFA358F9700A}"/>
              </a:ext>
            </a:extLst>
          </p:cNvPr>
          <p:cNvSpPr/>
          <p:nvPr userDrawn="1"/>
        </p:nvSpPr>
        <p:spPr>
          <a:xfrm>
            <a:off x="872875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186DBF-819A-A543-AE24-EEB8D4FC4344}"/>
              </a:ext>
            </a:extLst>
          </p:cNvPr>
          <p:cNvSpPr/>
          <p:nvPr userDrawn="1"/>
        </p:nvSpPr>
        <p:spPr>
          <a:xfrm>
            <a:off x="9021140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D4F897-1EE0-BC40-8269-72C0FF11D338}"/>
              </a:ext>
            </a:extLst>
          </p:cNvPr>
          <p:cNvSpPr/>
          <p:nvPr userDrawn="1"/>
        </p:nvSpPr>
        <p:spPr>
          <a:xfrm>
            <a:off x="9313529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21485-377C-A443-9D8E-622CFA3C9E69}"/>
              </a:ext>
            </a:extLst>
          </p:cNvPr>
          <p:cNvSpPr/>
          <p:nvPr userDrawn="1"/>
        </p:nvSpPr>
        <p:spPr>
          <a:xfrm>
            <a:off x="9605918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BEC851-BFEB-B049-9BB1-5D2CB6C21656}"/>
              </a:ext>
            </a:extLst>
          </p:cNvPr>
          <p:cNvSpPr/>
          <p:nvPr userDrawn="1"/>
        </p:nvSpPr>
        <p:spPr>
          <a:xfrm>
            <a:off x="2412424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43E34F-2E5A-414A-8008-4831F9CCB5DA}"/>
              </a:ext>
            </a:extLst>
          </p:cNvPr>
          <p:cNvSpPr/>
          <p:nvPr userDrawn="1"/>
        </p:nvSpPr>
        <p:spPr>
          <a:xfrm>
            <a:off x="2704813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FB61C-C397-8F42-85A7-852BD8F7FF69}"/>
              </a:ext>
            </a:extLst>
          </p:cNvPr>
          <p:cNvSpPr/>
          <p:nvPr userDrawn="1"/>
        </p:nvSpPr>
        <p:spPr>
          <a:xfrm>
            <a:off x="2997202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087EE-6516-8F41-A583-C43A81A23B8D}"/>
              </a:ext>
            </a:extLst>
          </p:cNvPr>
          <p:cNvSpPr/>
          <p:nvPr userDrawn="1"/>
        </p:nvSpPr>
        <p:spPr>
          <a:xfrm>
            <a:off x="328959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758066-6E1C-B548-BD43-980B8D2AB79E}"/>
              </a:ext>
            </a:extLst>
          </p:cNvPr>
          <p:cNvSpPr/>
          <p:nvPr userDrawn="1"/>
        </p:nvSpPr>
        <p:spPr>
          <a:xfrm>
            <a:off x="1242868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A68AF-4503-2745-B86A-11E23C4AF7DC}"/>
              </a:ext>
            </a:extLst>
          </p:cNvPr>
          <p:cNvSpPr/>
          <p:nvPr userDrawn="1"/>
        </p:nvSpPr>
        <p:spPr>
          <a:xfrm>
            <a:off x="1535257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108A2-A88F-4546-9ED6-DB8FB598D0BB}"/>
              </a:ext>
            </a:extLst>
          </p:cNvPr>
          <p:cNvSpPr/>
          <p:nvPr userDrawn="1"/>
        </p:nvSpPr>
        <p:spPr>
          <a:xfrm>
            <a:off x="182764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175A95-7C30-124E-A16A-150523862070}"/>
              </a:ext>
            </a:extLst>
          </p:cNvPr>
          <p:cNvSpPr/>
          <p:nvPr userDrawn="1"/>
        </p:nvSpPr>
        <p:spPr>
          <a:xfrm>
            <a:off x="2120035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D499B-52B8-BD4B-A113-2651CB9513FC}"/>
              </a:ext>
            </a:extLst>
          </p:cNvPr>
          <p:cNvSpPr/>
          <p:nvPr userDrawn="1"/>
        </p:nvSpPr>
        <p:spPr>
          <a:xfrm>
            <a:off x="73312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A1C214-763A-FE46-8A70-92DC905FE4DA}"/>
              </a:ext>
            </a:extLst>
          </p:cNvPr>
          <p:cNvSpPr/>
          <p:nvPr userDrawn="1"/>
        </p:nvSpPr>
        <p:spPr>
          <a:xfrm>
            <a:off x="36570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00A0F-BCE9-CA40-B9B9-9C1FB99C377A}"/>
              </a:ext>
            </a:extLst>
          </p:cNvPr>
          <p:cNvSpPr/>
          <p:nvPr userDrawn="1"/>
        </p:nvSpPr>
        <p:spPr>
          <a:xfrm>
            <a:off x="658090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EF186-5501-9A4F-ABFC-3499DC270292}"/>
              </a:ext>
            </a:extLst>
          </p:cNvPr>
          <p:cNvSpPr/>
          <p:nvPr userDrawn="1"/>
        </p:nvSpPr>
        <p:spPr>
          <a:xfrm>
            <a:off x="950479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CFFAA43-FCA9-1740-9AFF-644CA059B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1F844-7E37-5A4D-B22F-AA01E9528554}" type="datetime3">
              <a:rPr lang="de-DE" smtClean="0"/>
              <a:t>24/02/2021</a:t>
            </a:fld>
            <a:endParaRPr lang="en-DE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86200E1C-E596-EE48-8EA6-D23EC79AC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DF57A9E-D9C7-D746-9D02-4C2E2EF255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431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C4F-7CFE-F743-BAB0-44C5A0A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u="none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3C0A-A6B0-E84A-BAA1-115BB1E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761E-6660-0E41-A61D-BCA27104B2CB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4F48D2-3E1F-A24D-832A-655FBCD23CF9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2BE70-7FD9-0A46-BA1D-6288486B99C0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C8D0E-9FC8-094D-A3B7-0CBC1F218C6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3F321-5D18-BC40-ACE0-0C9CED70C55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78B0C-14C8-684B-BECE-F3213050CD41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4BE2-98B5-BF4D-8B6C-3B95E4ECE1B8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028B6-0C76-AF46-9697-6F6EC50155DE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D2040-A776-F04D-B504-BAE34F6D3AD5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43C3AB-718D-7449-9EC6-DB54AB550A7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58824-A0E4-9D40-9306-6B003FD03275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E6FEB-3B68-4B4C-AB6B-2FBD4E32A451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2CEE0-79A0-BE45-9980-24D23C262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8C09AA3-56A0-B24B-AB3F-B8D001A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24/02/2021</a:t>
            </a:fld>
            <a:endParaRPr lang="en-D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B2CFFB1-431E-6B48-B166-F458678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A132C9A-8506-B746-90F5-39FCD52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167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9B1-550D-2F49-9DA2-07BCDB5E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A470-A877-6149-9836-51AE3A41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AA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19-D9C9-A745-A454-125CCD64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149C-1A24-644F-84AB-F3D39A039211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0587-B78A-C04F-AEA7-319A38B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4AB51-0D8E-6046-9A0C-430E2E2D7894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26BF1-B6A8-0745-8318-A3D6325E20EE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606C-9862-FF48-ACCA-8036489FB3F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2CC9E-9B71-8840-8ADE-98D681E5710B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33CA5-AA29-7649-8239-E5DE1A021E0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53053-E9E8-1042-B1E1-3C3A0B294EF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C6362-C8B4-844E-BF83-FD19ABD764E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B741AD-9D27-F84D-9E80-F6DBC0295581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04540-A75E-024A-94E5-CC299066C734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3777A-8C78-0840-A1B1-53FA77C0CB8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DF189-B14B-5243-B8A0-A54AF73BC12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2F13A-741D-1D49-B1EC-2EA7BC855CE9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A4E49-B243-D14C-97C9-22A96EC3C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E744B9E-FE74-4846-95C5-2C4D8A76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394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072-6D15-3249-942F-1CD0D66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A526-7948-8E4C-9058-0FF63EA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B669-18D2-9C40-B2DE-5E0F557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8A12-B406-9444-B275-3AED6876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5AB1-7597-A74C-8432-1A2328984B0F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061B-F7B3-0E41-A92C-36D9F6DD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3BD5-AD55-2049-AEE2-3EDA9394EE5C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92596-E883-724D-A750-38D2147F8776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6FEA7-A4A3-7B47-B946-42574FA79D87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6B37C1-E101-4749-89F4-23FF4BD04854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6D189-B883-BE42-8E23-54B0885608E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4E056-77D4-AC41-A8DB-7F1F70703F9B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D6AB3-0D10-184A-BEC8-0AD06609F659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A1F7D-4946-1E4D-93F5-071273E4895F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49A27-7D52-7240-AACA-BEA2673F2E0A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B8B6F-3009-2A4C-B315-E3E4E7CDD95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48E01-C4C3-674C-98B6-C48A163EDC5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385A4-69B3-0546-B2DB-1EACC7DFC0B4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64095-E656-8A4C-BA83-309D1D047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A3FB9CC-FAB4-0449-B330-E97298B9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9921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9EA-E8D5-5F44-90A5-9129247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B577-639B-DA41-AD41-82712F11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E231-0177-F947-868C-A034A36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9FB40-B165-144C-8A00-0D33C7FC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627F5-D344-0240-907C-A2F28DD0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A2AE-9B07-0449-9B4A-CDC8F7C2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6DD-CC67-3949-9541-C67A0F3B3E89}" type="datetime3">
              <a:rPr lang="de-DE" smtClean="0"/>
              <a:t>24/02/2021</a:t>
            </a:fld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9CFF-270F-DD40-B52D-25F443A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12388-8540-6046-A347-60B4D7BD9B16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6F45-01FE-8C40-A053-CE2C7B18F6F8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B9A07-DD39-8747-A48E-8D6CE7AF9AB2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17010-6A00-8F49-BA31-7BA855E1C37C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3B4A0-4947-D345-8C47-BCE2664F601A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EDA11-EE44-D14C-A4C7-7D4E1E67C7E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56AB8D-62C7-D345-9F3D-2F92A3DA12E4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CE-EC88-DC43-B45F-BAEDD9A75CCD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7CE30-4F5D-CA4A-8474-1345A7D07F4F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B27D-161A-1D47-AF49-8FB5B2744A4F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4405B-694A-D44D-B4CD-D39F22A00AC6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B3D9A-4F88-B845-95D2-F944188828C0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EEB3F-1EF1-E64A-A743-2BDDEEE43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42668D5-4F13-3543-82B5-443DAEEF41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191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E3D-39DD-E940-AE4E-AD4A2BD1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63CDD-E131-5048-8DF1-FC97291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551-BC62-4C45-ABCE-969A1E720E53}" type="datetime3">
              <a:rPr lang="de-DE" smtClean="0"/>
              <a:t>24/02/2021</a:t>
            </a:fld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4109-91EF-BB41-B23D-B84ECEC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67C3-8EB0-E545-BB08-33AD433DE389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4CF67-F509-824B-AD59-1B51D811B10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0CFD6-ED58-9C43-AAD4-2287DF6F0343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FC937-2C0A-874D-85C4-B403C29CD447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B73C4-F2EE-184C-831A-9BDF2EBDB69B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F807-6254-E24E-BB00-2DAFEB4325C3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553C2-3EEF-374D-B307-2526E00E0E35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96133-9B90-8C4A-8F8F-91DECAA9BF15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94E1-D4F2-DE4F-8024-D4EED734FF5D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46E0-4D03-F24F-97AC-A990E244456A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4BBB-D526-3D4A-987F-7AE29AB4632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A6F1A-0FF7-2C41-BE3D-11AA64BACB88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559E0-964F-0A4C-A250-BFCA052B2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4323EAAC-A83A-AE4D-8BD5-5C816D21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2516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91ED-997E-6749-B187-B3E1FD92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CD10-5A23-C943-A87A-81F6841E344B}" type="datetime3">
              <a:rPr lang="de-DE" smtClean="0"/>
              <a:t>24/02/2021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B6E7-C0FB-B343-9143-23D0799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C93AC-86D0-484C-A6D2-2F5522FED4F7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79B2C-8861-7644-B77A-A203B0C63B8D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34DC3-2623-FE40-8909-D09C5D949ED9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E7DCC-DD6A-864A-8A94-957AB13483C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A5D5F-D586-FA43-8E27-0EB9DA9E196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A8F04-FFC4-3947-8AFD-462E4D381F1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78766-37A4-944F-AE97-7957338273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BF0BB-2A9A-284A-87EF-797D7AD1A92A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02729-4527-6549-BB05-E0BF025F9B43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CB2C0-084F-8645-9406-751BFC5A63BC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5277F-53EA-8045-A3CB-4D084585B4DE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A55E4-1B82-524A-8592-ED79FB5FB4D3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8AA4B-28A7-324C-970F-C11F84043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2F55940-3AD0-8143-9835-5A5E479CB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4092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3C52-4463-A242-822A-5F07334D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2048-D942-9441-8C16-3FA9646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98E1-EB91-F945-98B9-B42CFC8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5588-8312-5E4E-BE9C-7071B48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E4F-BB48-BB44-A98C-383A4660B253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1277-C9B6-AC4D-AAB9-1D7394D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4B6D0-ED45-5942-9EB0-79CB67718520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9D8B2-B130-864F-A0B4-254CC8C52927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B7570-2D20-B046-A4EB-57374B64CFB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4AAA7-1B9D-044A-8B07-254E8929EFF0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B8138-DCCD-0840-A049-FE0518C2C749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3C993-7381-8447-BFF7-9CD4CDFA0244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A0A8A-5F0C-1A48-A6E1-E7F780145D40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778B4-8484-6E44-B5F0-01129FE30172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52A1-D9E8-F248-B9FE-E5CA7280F932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2687-06A5-984F-B11D-75B9777B67A7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51FF7-A93A-ED40-AB6B-02D51C1801B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9BD339-F301-A34B-8D9D-995AA179DD9D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51C3A-B228-EB4A-A002-20FE3E54D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B1F28FC-B6A5-C948-B598-8979265C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536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C4F-7CFE-F743-BAB0-44C5A0A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u="none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3C0A-A6B0-E84A-BAA1-115BB1E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761E-6660-0E41-A61D-BCA27104B2CB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4F48D2-3E1F-A24D-832A-655FBCD23CF9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2BE70-7FD9-0A46-BA1D-6288486B99C0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C8D0E-9FC8-094D-A3B7-0CBC1F218C6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3F321-5D18-BC40-ACE0-0C9CED70C55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78B0C-14C8-684B-BECE-F3213050CD41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4BE2-98B5-BF4D-8B6C-3B95E4ECE1B8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028B6-0C76-AF46-9697-6F6EC50155DE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D2040-A776-F04D-B504-BAE34F6D3AD5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43C3AB-718D-7449-9EC6-DB54AB550A7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58824-A0E4-9D40-9306-6B003FD03275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E6FEB-3B68-4B4C-AB6B-2FBD4E32A451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2CEE0-79A0-BE45-9980-24D23C262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8C09AA3-56A0-B24B-AB3F-B8D001A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24/02/2021</a:t>
            </a:fld>
            <a:endParaRPr lang="en-D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B2CFFB1-431E-6B48-B166-F458678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A132C9A-8506-B746-90F5-39FCD52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58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43BE-6166-594A-B190-E041F8DE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9E36D-80AC-CE43-BDE6-AA9815561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9487-9D0A-4149-B9BC-B67EE8D5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E4D7-DB4D-6444-B582-9066EB0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5C99-7467-374D-966F-A7F567044BBB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A5A9-27D0-1B4B-8FC0-DC68877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907A7-7F5E-3540-A467-79B9632B93C3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DF4EA-5028-F849-B87C-0F186A4136F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70E0F-BA01-7E4B-A6D9-AFFBE727F78E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D45E4-E4BF-0F4E-9894-63C02466A2CA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0FC27-521B-CE40-903A-6343A620AE28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56626-49BE-3148-90B7-7101DD941A4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D9333-1735-5644-9AE8-70C51AE511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7CE92-EF76-2E44-A351-58BF79A73E0C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1665C-6F9B-6D40-BFF9-DA222D5D3EB0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0FE75-EFB0-5643-9C01-0D80BFA38D3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0BFEA-3688-7240-96E9-EDD0414806B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7AD7D-BCFB-ED41-9E72-8CAC30C1AEFA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D5FFD-DF4A-6B46-B439-49B5B1987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93A6E9C-1A78-F045-A1B0-5DC6AB7C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5471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693E-E1DF-9E4F-96DF-C241D3B9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10C4-5C27-8648-9C2E-BC1A1B9D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427-53A6-654A-A3FE-C9DA488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D79-D2B2-BE4F-A34C-C71424A4F03E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F41C-6D0A-C24D-B5A3-A280FE7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C7-D331-6242-B54B-C1A8BCE1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A594DA-F65A-5349-9533-90D7FA2C9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2215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2D35-03CB-D540-8513-0EBAF6A6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4DC03-0A61-294E-94F7-0098F6C8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1760-A35F-BC4D-BC43-8B20339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FD5D-70FE-7D48-BA84-0AED79C8B4DF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114-49F0-9549-81AA-0B3CBDCF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FBCB1-DB7D-5A41-9AEA-B413DF743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095813-576F-7C47-B566-C68C669F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311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9B1-550D-2F49-9DA2-07BCDB5E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A470-A877-6149-9836-51AE3A41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AA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19-D9C9-A745-A454-125CCD64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149C-1A24-644F-84AB-F3D39A039211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0587-B78A-C04F-AEA7-319A38B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4AB51-0D8E-6046-9A0C-430E2E2D7894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26BF1-B6A8-0745-8318-A3D6325E20EE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606C-9862-FF48-ACCA-8036489FB3F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2CC9E-9B71-8840-8ADE-98D681E5710B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33CA5-AA29-7649-8239-E5DE1A021E0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53053-E9E8-1042-B1E1-3C3A0B294EF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C6362-C8B4-844E-BF83-FD19ABD764E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B741AD-9D27-F84D-9E80-F6DBC0295581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04540-A75E-024A-94E5-CC299066C734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3777A-8C78-0840-A1B1-53FA77C0CB8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DF189-B14B-5243-B8A0-A54AF73BC12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2F13A-741D-1D49-B1EC-2EA7BC855CE9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A4E49-B243-D14C-97C9-22A96EC3C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E744B9E-FE74-4846-95C5-2C4D8A76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8593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072-6D15-3249-942F-1CD0D66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A526-7948-8E4C-9058-0FF63EA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B669-18D2-9C40-B2DE-5E0F557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8A12-B406-9444-B275-3AED6876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5AB1-7597-A74C-8432-1A2328984B0F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061B-F7B3-0E41-A92C-36D9F6DD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3BD5-AD55-2049-AEE2-3EDA9394EE5C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92596-E883-724D-A750-38D2147F8776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6FEA7-A4A3-7B47-B946-42574FA79D87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6B37C1-E101-4749-89F4-23FF4BD04854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6D189-B883-BE42-8E23-54B0885608E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4E056-77D4-AC41-A8DB-7F1F70703F9B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D6AB3-0D10-184A-BEC8-0AD06609F659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A1F7D-4946-1E4D-93F5-071273E4895F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49A27-7D52-7240-AACA-BEA2673F2E0A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B8B6F-3009-2A4C-B315-E3E4E7CDD95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48E01-C4C3-674C-98B6-C48A163EDC5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385A4-69B3-0546-B2DB-1EACC7DFC0B4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64095-E656-8A4C-BA83-309D1D047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A3FB9CC-FAB4-0449-B330-E97298B9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110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9EA-E8D5-5F44-90A5-9129247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B577-639B-DA41-AD41-82712F11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E231-0177-F947-868C-A034A36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9FB40-B165-144C-8A00-0D33C7FC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627F5-D344-0240-907C-A2F28DD0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A2AE-9B07-0449-9B4A-CDC8F7C2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6DD-CC67-3949-9541-C67A0F3B3E89}" type="datetime3">
              <a:rPr lang="de-DE" smtClean="0"/>
              <a:t>24/02/2021</a:t>
            </a:fld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9CFF-270F-DD40-B52D-25F443A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12388-8540-6046-A347-60B4D7BD9B16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6F45-01FE-8C40-A053-CE2C7B18F6F8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B9A07-DD39-8747-A48E-8D6CE7AF9AB2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17010-6A00-8F49-BA31-7BA855E1C37C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3B4A0-4947-D345-8C47-BCE2664F601A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EDA11-EE44-D14C-A4C7-7D4E1E67C7E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56AB8D-62C7-D345-9F3D-2F92A3DA12E4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CE-EC88-DC43-B45F-BAEDD9A75CCD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7CE30-4F5D-CA4A-8474-1345A7D07F4F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B27D-161A-1D47-AF49-8FB5B2744A4F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4405B-694A-D44D-B4CD-D39F22A00AC6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B3D9A-4F88-B845-95D2-F944188828C0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EEB3F-1EF1-E64A-A743-2BDDEEE43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42668D5-4F13-3543-82B5-443DAEEF41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92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E3D-39DD-E940-AE4E-AD4A2BD1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63CDD-E131-5048-8DF1-FC97291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551-BC62-4C45-ABCE-969A1E720E53}" type="datetime3">
              <a:rPr lang="de-DE" smtClean="0"/>
              <a:t>24/02/2021</a:t>
            </a:fld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4109-91EF-BB41-B23D-B84ECEC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67C3-8EB0-E545-BB08-33AD433DE389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4CF67-F509-824B-AD59-1B51D811B10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0CFD6-ED58-9C43-AAD4-2287DF6F0343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FC937-2C0A-874D-85C4-B403C29CD447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B73C4-F2EE-184C-831A-9BDF2EBDB69B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F807-6254-E24E-BB00-2DAFEB4325C3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553C2-3EEF-374D-B307-2526E00E0E35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96133-9B90-8C4A-8F8F-91DECAA9BF15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94E1-D4F2-DE4F-8024-D4EED734FF5D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46E0-4D03-F24F-97AC-A990E244456A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4BBB-D526-3D4A-987F-7AE29AB4632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A6F1A-0FF7-2C41-BE3D-11AA64BACB88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559E0-964F-0A4C-A250-BFCA052B2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4323EAAC-A83A-AE4D-8BD5-5C816D21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98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91ED-997E-6749-B187-B3E1FD92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CD10-5A23-C943-A87A-81F6841E344B}" type="datetime3">
              <a:rPr lang="de-DE" smtClean="0"/>
              <a:t>24/02/2021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B6E7-C0FB-B343-9143-23D0799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C93AC-86D0-484C-A6D2-2F5522FED4F7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79B2C-8861-7644-B77A-A203B0C63B8D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34DC3-2623-FE40-8909-D09C5D949ED9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E7DCC-DD6A-864A-8A94-957AB13483C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A5D5F-D586-FA43-8E27-0EB9DA9E196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A8F04-FFC4-3947-8AFD-462E4D381F1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78766-37A4-944F-AE97-7957338273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BF0BB-2A9A-284A-87EF-797D7AD1A92A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02729-4527-6549-BB05-E0BF025F9B43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CB2C0-084F-8645-9406-751BFC5A63BC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5277F-53EA-8045-A3CB-4D084585B4DE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A55E4-1B82-524A-8592-ED79FB5FB4D3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8AA4B-28A7-324C-970F-C11F84043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2F55940-3AD0-8143-9835-5A5E479CB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396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3C52-4463-A242-822A-5F07334D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2048-D942-9441-8C16-3FA9646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98E1-EB91-F945-98B9-B42CFC8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5588-8312-5E4E-BE9C-7071B48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E4F-BB48-BB44-A98C-383A4660B253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1277-C9B6-AC4D-AAB9-1D7394D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4B6D0-ED45-5942-9EB0-79CB67718520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9D8B2-B130-864F-A0B4-254CC8C52927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B7570-2D20-B046-A4EB-57374B64CFB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4AAA7-1B9D-044A-8B07-254E8929EFF0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B8138-DCCD-0840-A049-FE0518C2C749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3C993-7381-8447-BFF7-9CD4CDFA0244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A0A8A-5F0C-1A48-A6E1-E7F780145D40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778B4-8484-6E44-B5F0-01129FE30172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52A1-D9E8-F248-B9FE-E5CA7280F932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2687-06A5-984F-B11D-75B9777B67A7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51FF7-A93A-ED40-AB6B-02D51C1801B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9BD339-F301-A34B-8D9D-995AA179DD9D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51C3A-B228-EB4A-A002-20FE3E54D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B1F28FC-B6A5-C948-B598-8979265C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021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43BE-6166-594A-B190-E041F8DE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9E36D-80AC-CE43-BDE6-AA9815561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9487-9D0A-4149-B9BC-B67EE8D5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E4D7-DB4D-6444-B582-9066EB0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5C99-7467-374D-966F-A7F567044BBB}" type="datetime3">
              <a:rPr lang="de-DE" smtClean="0"/>
              <a:t>24/02/2021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A5A9-27D0-1B4B-8FC0-DC68877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907A7-7F5E-3540-A467-79B9632B93C3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DF4EA-5028-F849-B87C-0F186A4136F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70E0F-BA01-7E4B-A6D9-AFFBE727F78E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D45E4-E4BF-0F4E-9894-63C02466A2CA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0FC27-521B-CE40-903A-6343A620AE28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56626-49BE-3148-90B7-7101DD941A4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D9333-1735-5644-9AE8-70C51AE511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7CE92-EF76-2E44-A351-58BF79A73E0C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1665C-6F9B-6D40-BFF9-DA222D5D3EB0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0FE75-EFB0-5643-9C01-0D80BFA38D3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0BFEA-3688-7240-96E9-EDD0414806B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7AD7D-BCFB-ED41-9E72-8CAC30C1AEFA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D5FFD-DF4A-6B46-B439-49B5B1987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93A6E9C-1A78-F045-A1B0-5DC6AB7C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277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FDBD-F28E-4643-B489-6C21849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D808-2D9A-554E-AB96-A6CEE68B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510"/>
            <a:ext cx="10515600" cy="508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C245-4A41-5B4A-8E6F-4C407210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C85E-BAA4-7046-AC61-57DE3029ADA6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CEFE-A0DC-484F-9B77-52DFEE7C5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6003" y="6360172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30E-B97F-2940-A446-4B45E0E86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320845"/>
            <a:ext cx="634039" cy="42675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F7A7D-E906-7C46-B970-E9838C7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4085" y="6356350"/>
            <a:ext cx="479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029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AA98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6AA98"/>
        </a:buClr>
        <a:buFont typeface="Apple Symbols" panose="02000000000000000000" pitchFamily="2" charset="-79"/>
        <a:buChar char="␥"/>
        <a:defRPr sz="2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4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0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FDBD-F28E-4643-B489-6C21849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D808-2D9A-554E-AB96-A6CEE68B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510"/>
            <a:ext cx="10515600" cy="508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C245-4A41-5B4A-8E6F-4C407210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C85E-BAA4-7046-AC61-57DE3029ADA6}" type="datetime3">
              <a:rPr lang="de-DE" smtClean="0"/>
              <a:t>24/02/2021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CEFE-A0DC-484F-9B77-52DFEE7C5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6003" y="6360172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30E-B97F-2940-A446-4B45E0E86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320845"/>
            <a:ext cx="634039" cy="42675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F7A7D-E906-7C46-B970-E9838C7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4085" y="6356350"/>
            <a:ext cx="479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502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AA98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6AA98"/>
        </a:buClr>
        <a:buFont typeface="Apple Symbols" panose="02000000000000000000" pitchFamily="2" charset="-79"/>
        <a:buChar char="␥"/>
        <a:defRPr sz="2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4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0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andreas.ocklenburg@cloudsme.e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/12439191" TargetMode="External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hyperlink" Target="http://www.digitbrain.eu/" TargetMode="External"/><Relationship Id="rId12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hyperlink" Target="http://www.facebook.com/DIGITbrainProject" TargetMode="External"/><Relationship Id="rId4" Type="http://schemas.openxmlformats.org/officeDocument/2006/relationships/hyperlink" Target="mailto:andreas.ocklenburg@cloudsme.eu" TargetMode="External"/><Relationship Id="rId9" Type="http://schemas.openxmlformats.org/officeDocument/2006/relationships/hyperlink" Target="http://www.twitter.com/digitbrain_eu" TargetMode="External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jpeg"/><Relationship Id="rId2" Type="http://schemas.openxmlformats.org/officeDocument/2006/relationships/image" Target="../media/image15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gif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9C6A0-4B46-594B-A55B-08F75C32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526331"/>
            <a:ext cx="10515600" cy="1325563"/>
          </a:xfrm>
        </p:spPr>
        <p:txBody>
          <a:bodyPr/>
          <a:lstStyle/>
          <a:p>
            <a:r>
              <a:rPr lang="en-US" dirty="0"/>
              <a:t>Digital Twins for Manufacturing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93A54-8C45-4CCF-8ECE-BDBD4139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18" y="6301502"/>
            <a:ext cx="4755292" cy="512108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1D0EA6E-E4D3-496E-9DE0-699996DDA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27962" y="3722334"/>
            <a:ext cx="5087191" cy="2363297"/>
          </a:xfrm>
          <a:noFill/>
          <a:ln>
            <a:solidFill>
              <a:srgbClr val="46AA98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de-DE" sz="2400" b="1" dirty="0"/>
              <a:t>Andreas </a:t>
            </a:r>
            <a:r>
              <a:rPr lang="de-DE" sz="2400" b="1" dirty="0" err="1"/>
              <a:t>Ocklenburg</a:t>
            </a:r>
            <a:endParaRPr lang="en-DE" sz="2400" b="1" dirty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de-DE" sz="2000" dirty="0"/>
              <a:t>CEO </a:t>
            </a:r>
            <a:r>
              <a:rPr lang="de-DE" sz="2000" dirty="0" err="1"/>
              <a:t>cloudSME</a:t>
            </a:r>
            <a:r>
              <a:rPr lang="de-DE" sz="2000" dirty="0"/>
              <a:t> U.G. &amp; Work Package Leader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de-DE" sz="2000" dirty="0"/>
              <a:t>"Communication &amp; </a:t>
            </a:r>
            <a:r>
              <a:rPr lang="de-DE" sz="2000" dirty="0" err="1"/>
              <a:t>Outreach</a:t>
            </a:r>
            <a:r>
              <a:rPr lang="de-DE" sz="2000" dirty="0"/>
              <a:t>“ in </a:t>
            </a:r>
            <a:r>
              <a:rPr lang="de-DE" sz="2000" dirty="0" err="1"/>
              <a:t>DIGITbrain</a:t>
            </a:r>
            <a:endParaRPr lang="en-US" sz="2000" dirty="0"/>
          </a:p>
          <a:p>
            <a:pPr marL="0" indent="0" algn="l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/>
              <a:t>                 </a:t>
            </a:r>
            <a:r>
              <a:rPr lang="en-US" dirty="0">
                <a:hlinkClick r:id="rId4"/>
              </a:rPr>
              <a:t>andreas.ocklenburg@cloudsme.eu</a:t>
            </a:r>
            <a:endParaRPr lang="en-US" dirty="0"/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dirty="0"/>
              <a:t>                 +49 203 363 999 55</a:t>
            </a:r>
          </a:p>
        </p:txBody>
      </p:sp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913DF780-1C1E-44BC-8260-6F05A9D73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44" y="5248867"/>
            <a:ext cx="288000" cy="288000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BC10F6D7-675A-4CD7-A111-A2E31F283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44" y="5649249"/>
            <a:ext cx="324000" cy="324000"/>
          </a:xfrm>
          <a:prstGeom prst="rect">
            <a:avLst/>
          </a:prstGeom>
        </p:spPr>
      </p:pic>
      <p:pic>
        <p:nvPicPr>
          <p:cNvPr id="14" name="Grafik 13" descr="Ein Bild, das Person, Mann, Schlips, drinnen enthält.&#10;&#10;Automatisch generierte Beschreibung">
            <a:extLst>
              <a:ext uri="{FF2B5EF4-FFF2-40B4-BE49-F238E27FC236}">
                <a16:creationId xmlns:a16="http://schemas.microsoft.com/office/drawing/2014/main" id="{65077FEB-D65C-914E-B2DA-5B007D30D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5" y="3722335"/>
            <a:ext cx="1410033" cy="13988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C326BE-7302-7945-8A41-BE24CF3532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4371" r="70234" b="28076"/>
          <a:stretch/>
        </p:blipFill>
        <p:spPr>
          <a:xfrm>
            <a:off x="7945698" y="5170099"/>
            <a:ext cx="1350685" cy="9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B582A-D53D-144D-97A3-B83A3E78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contact with us!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9B63B-2C17-3840-A7C2-756EC25D3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ts val="2400"/>
              </a:lnSpc>
              <a:buNone/>
            </a:pPr>
            <a:endParaRPr lang="en-US" sz="3200" b="1" kern="0" dirty="0"/>
          </a:p>
          <a:p>
            <a:pPr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32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400"/>
              </a:lnSpc>
              <a:buNone/>
            </a:pPr>
            <a:endParaRPr lang="en-US" sz="3200" b="1" kern="0" dirty="0"/>
          </a:p>
          <a:p>
            <a:pPr>
              <a:lnSpc>
                <a:spcPct val="110000"/>
              </a:lnSpc>
              <a:spcAft>
                <a:spcPts val="900"/>
              </a:spcAft>
              <a:buClr>
                <a:schemeClr val="accent1"/>
              </a:buClr>
            </a:pPr>
            <a:endParaRPr lang="en-GB" sz="32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46AA98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6AA9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46AA98"/>
                </a:solidFill>
              </a:rPr>
              <a:t>		Follow us:</a:t>
            </a:r>
          </a:p>
          <a:p>
            <a:pPr marL="0" indent="0">
              <a:buNone/>
            </a:pPr>
            <a:endParaRPr lang="en-GB" dirty="0">
              <a:solidFill>
                <a:srgbClr val="46AA98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2DCAE4-B7A7-134B-BF87-A7C22A62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24/02/2021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7AF7A5-6DA9-1945-8C15-068E8269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E5081-87C4-534A-B88F-21A34CDF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9</a:t>
            </a:fld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1FF4CB-9E14-0140-BC6D-CD350A715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4371" r="70234" b="28076"/>
          <a:stretch/>
        </p:blipFill>
        <p:spPr>
          <a:xfrm>
            <a:off x="6912063" y="2857870"/>
            <a:ext cx="1350685" cy="915533"/>
          </a:xfrm>
          <a:prstGeom prst="rect">
            <a:avLst/>
          </a:prstGeom>
        </p:spPr>
      </p:pic>
      <p:pic>
        <p:nvPicPr>
          <p:cNvPr id="8" name="Grafik 7" descr="Ein Bild, das Person, Mann, Schlips, drinnen enthält.&#10;&#10;Automatisch generierte Beschreibung">
            <a:extLst>
              <a:ext uri="{FF2B5EF4-FFF2-40B4-BE49-F238E27FC236}">
                <a16:creationId xmlns:a16="http://schemas.microsoft.com/office/drawing/2014/main" id="{D2D7FB32-992B-E04D-9D39-1D4DEEE9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5" y="1370585"/>
            <a:ext cx="1410033" cy="1398842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F064C07-B14F-EB4D-A7AB-CD70134A8506}"/>
              </a:ext>
            </a:extLst>
          </p:cNvPr>
          <p:cNvSpPr txBox="1">
            <a:spLocks/>
          </p:cNvSpPr>
          <p:nvPr/>
        </p:nvSpPr>
        <p:spPr>
          <a:xfrm>
            <a:off x="2132196" y="1531480"/>
            <a:ext cx="4622515" cy="2147428"/>
          </a:xfrm>
          <a:prstGeom prst="rect">
            <a:avLst/>
          </a:prstGeom>
          <a:noFill/>
          <a:ln w="19050">
            <a:solidFill>
              <a:srgbClr val="46AA98"/>
            </a:solidFill>
          </a:ln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spcBef>
                <a:spcPts val="0"/>
              </a:spcBef>
              <a:buFont typeface="Apple Symbols" panose="02000000000000000000" pitchFamily="2" charset="-79"/>
              <a:buNone/>
            </a:pPr>
            <a:r>
              <a:rPr lang="de-DE" sz="2400" b="1" dirty="0"/>
              <a:t>Andreas </a:t>
            </a:r>
            <a:r>
              <a:rPr lang="de-DE" sz="2400" b="1" dirty="0" err="1"/>
              <a:t>Ocklenburg</a:t>
            </a:r>
            <a:endParaRPr lang="en-DE" sz="2400" b="1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de-DE" sz="2000" dirty="0"/>
              <a:t>CEO </a:t>
            </a:r>
            <a:r>
              <a:rPr lang="de-DE" sz="2000" dirty="0" err="1"/>
              <a:t>cloudSME</a:t>
            </a:r>
            <a:r>
              <a:rPr lang="de-DE" sz="2000" dirty="0"/>
              <a:t> U.G. &amp; Work Package Leader 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de-DE" sz="2000" dirty="0"/>
              <a:t>"Communication &amp; </a:t>
            </a:r>
            <a:r>
              <a:rPr lang="de-DE" sz="2000" dirty="0" err="1"/>
              <a:t>Outreach</a:t>
            </a:r>
            <a:r>
              <a:rPr lang="de-DE" sz="2000" dirty="0"/>
              <a:t>“ in </a:t>
            </a:r>
            <a:r>
              <a:rPr lang="de-DE" sz="2000" dirty="0" err="1"/>
              <a:t>DIGITbrain</a:t>
            </a:r>
            <a:endParaRPr lang="en-US" sz="2000" dirty="0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Font typeface="Apple Symbols" panose="02000000000000000000" pitchFamily="2" charset="-79"/>
              <a:buNone/>
            </a:pPr>
            <a:r>
              <a:rPr lang="en-US" dirty="0"/>
              <a:t>             </a:t>
            </a:r>
            <a:r>
              <a:rPr lang="en-US" sz="2600" dirty="0">
                <a:hlinkClick r:id="rId4"/>
              </a:rPr>
              <a:t>andreas.ocklenburg@cloudsme.eu</a:t>
            </a:r>
            <a:endParaRPr lang="en-US" sz="26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600" dirty="0"/>
              <a:t>        	+49 203 363 999 55</a:t>
            </a:r>
          </a:p>
        </p:txBody>
      </p:sp>
      <p:pic>
        <p:nvPicPr>
          <p:cNvPr id="14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550EC52E-7F35-5D4C-8618-FD419563C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244" y="2625315"/>
            <a:ext cx="288000" cy="288000"/>
          </a:xfrm>
          <a:prstGeom prst="rect">
            <a:avLst/>
          </a:prstGeom>
        </p:spPr>
      </p:pic>
      <p:pic>
        <p:nvPicPr>
          <p:cNvPr id="15" name="Imagen 20" descr="Icono&#10;&#10;Descripción generada automáticamente">
            <a:extLst>
              <a:ext uri="{FF2B5EF4-FFF2-40B4-BE49-F238E27FC236}">
                <a16:creationId xmlns:a16="http://schemas.microsoft.com/office/drawing/2014/main" id="{62EFAD24-27E7-5441-99B7-8FE8D8C41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244" y="2991637"/>
            <a:ext cx="324000" cy="324000"/>
          </a:xfrm>
          <a:prstGeom prst="rect">
            <a:avLst/>
          </a:prstGeom>
        </p:spPr>
      </p:pic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F41EEF4-B31C-174E-A56E-878FF8495886}"/>
              </a:ext>
            </a:extLst>
          </p:cNvPr>
          <p:cNvSpPr txBox="1">
            <a:spLocks/>
          </p:cNvSpPr>
          <p:nvPr/>
        </p:nvSpPr>
        <p:spPr>
          <a:xfrm>
            <a:off x="4875019" y="3901230"/>
            <a:ext cx="2881956" cy="14613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 pitchFamily="2" charset="-79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s-ES" sz="1100" dirty="0"/>
              <a:t>         </a:t>
            </a:r>
            <a:r>
              <a:rPr lang="es-ES" sz="1100" dirty="0">
                <a:hlinkClick r:id="rId7"/>
              </a:rPr>
              <a:t>www.digitbrain.eu</a:t>
            </a:r>
            <a:endParaRPr lang="es-ES" sz="1100" dirty="0"/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s-ES" sz="1100" dirty="0"/>
              <a:t>         </a:t>
            </a:r>
            <a:r>
              <a:rPr lang="en-GB" sz="1100" dirty="0">
                <a:hlinkClick r:id="rId8"/>
              </a:rPr>
              <a:t>www.linkedin.com/groups/12439191</a:t>
            </a:r>
            <a:r>
              <a:rPr lang="en-GB" sz="1100" dirty="0"/>
              <a:t> </a:t>
            </a:r>
            <a:r>
              <a:rPr lang="es-ES" sz="1100" dirty="0"/>
              <a:t> 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s-ES" sz="1100" dirty="0"/>
              <a:t>         </a:t>
            </a:r>
            <a:r>
              <a:rPr lang="es-ES" sz="1100" dirty="0">
                <a:hlinkClick r:id="rId9"/>
              </a:rPr>
              <a:t>www.twitter.com/digitbrain_eu</a:t>
            </a:r>
            <a:r>
              <a:rPr lang="es-ES" sz="1100" dirty="0"/>
              <a:t> 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sz="1100" dirty="0"/>
              <a:t>         </a:t>
            </a:r>
            <a:r>
              <a:rPr lang="en-US" sz="1100" dirty="0">
                <a:hlinkClick r:id="rId10"/>
              </a:rPr>
              <a:t>www.facebook.com/DIGITbrainProject</a:t>
            </a:r>
            <a:r>
              <a:rPr lang="en-US" sz="1100" dirty="0"/>
              <a:t> 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endParaRPr lang="en-US" sz="1100" dirty="0"/>
          </a:p>
        </p:txBody>
      </p:sp>
      <p:grpSp>
        <p:nvGrpSpPr>
          <p:cNvPr id="20" name="Grupo 9">
            <a:extLst>
              <a:ext uri="{FF2B5EF4-FFF2-40B4-BE49-F238E27FC236}">
                <a16:creationId xmlns:a16="http://schemas.microsoft.com/office/drawing/2014/main" id="{52343D9A-8723-9F44-8AD4-34A8B48EA4D4}"/>
              </a:ext>
            </a:extLst>
          </p:cNvPr>
          <p:cNvGrpSpPr/>
          <p:nvPr/>
        </p:nvGrpSpPr>
        <p:grpSpPr>
          <a:xfrm>
            <a:off x="4853572" y="3962969"/>
            <a:ext cx="455866" cy="1337910"/>
            <a:chOff x="8589467" y="4230649"/>
            <a:chExt cx="455866" cy="1337910"/>
          </a:xfrm>
        </p:grpSpPr>
        <p:pic>
          <p:nvPicPr>
            <p:cNvPr id="21" name="Grafik 12" descr="Ein Bild, das Baum enthält.&#10;&#10;Automatisch generierte Beschreibung">
              <a:extLst>
                <a:ext uri="{FF2B5EF4-FFF2-40B4-BE49-F238E27FC236}">
                  <a16:creationId xmlns:a16="http://schemas.microsoft.com/office/drawing/2014/main" id="{0F187262-EF9D-CA4C-A9DB-6B7F234E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89467" y="4836826"/>
              <a:ext cx="455866" cy="455866"/>
            </a:xfrm>
            <a:prstGeom prst="rect">
              <a:avLst/>
            </a:prstGeom>
          </p:spPr>
        </p:pic>
        <p:pic>
          <p:nvPicPr>
            <p:cNvPr id="22" name="Grafik 1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42C2533A-96E8-E444-970A-8C53ECFB6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59719" y="5281470"/>
              <a:ext cx="287089" cy="287089"/>
            </a:xfrm>
            <a:prstGeom prst="rect">
              <a:avLst/>
            </a:prstGeom>
          </p:spPr>
        </p:pic>
        <p:pic>
          <p:nvPicPr>
            <p:cNvPr id="23" name="Grafik 19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CFD5403-36F7-2246-929F-DAF084AE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99808" y="4625820"/>
              <a:ext cx="217771" cy="217771"/>
            </a:xfrm>
            <a:prstGeom prst="rect">
              <a:avLst/>
            </a:prstGeom>
          </p:spPr>
        </p:pic>
        <p:pic>
          <p:nvPicPr>
            <p:cNvPr id="24" name="Imagen 2">
              <a:extLst>
                <a:ext uri="{FF2B5EF4-FFF2-40B4-BE49-F238E27FC236}">
                  <a16:creationId xmlns:a16="http://schemas.microsoft.com/office/drawing/2014/main" id="{8CB12A32-3C05-1F4A-A2A6-6AD959DAC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42699" y="4230649"/>
              <a:ext cx="325074" cy="325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8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DIGITbrain - details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25F2D-1BDC-4783-B928-5CF55B86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53"/>
            <a:ext cx="10515600" cy="50824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Topic: H2020 – ICT-03</a:t>
            </a:r>
          </a:p>
          <a:p>
            <a:r>
              <a:rPr lang="en-US" dirty="0"/>
              <a:t>Type of action: Innovation Action</a:t>
            </a:r>
          </a:p>
          <a:p>
            <a:r>
              <a:rPr lang="en-US" dirty="0"/>
              <a:t>Number of partners: 36</a:t>
            </a:r>
          </a:p>
          <a:p>
            <a:r>
              <a:rPr lang="en-US" dirty="0"/>
              <a:t>Estimated project cost: €9,392,812.09</a:t>
            </a:r>
          </a:p>
          <a:p>
            <a:r>
              <a:rPr lang="en-US" dirty="0"/>
              <a:t>EU contribution: €8,340,511.48</a:t>
            </a:r>
          </a:p>
          <a:p>
            <a:r>
              <a:rPr lang="en-US" dirty="0"/>
              <a:t>Start date: 1</a:t>
            </a:r>
            <a:r>
              <a:rPr lang="en-US" baseline="30000" dirty="0"/>
              <a:t>st</a:t>
            </a:r>
            <a:r>
              <a:rPr lang="en-US" dirty="0"/>
              <a:t> July 2020</a:t>
            </a:r>
          </a:p>
          <a:p>
            <a:r>
              <a:rPr lang="en-US" dirty="0"/>
              <a:t>Duration: July 2020 – December 2023 (42 months)</a:t>
            </a:r>
          </a:p>
          <a:p>
            <a:r>
              <a:rPr lang="en-US" dirty="0"/>
              <a:t>Grant Agreement No. 952071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F84BA6-9FD9-B84F-BC16-091D90AA46BD}"/>
              </a:ext>
            </a:extLst>
          </p:cNvPr>
          <p:cNvSpPr/>
          <p:nvPr/>
        </p:nvSpPr>
        <p:spPr>
          <a:xfrm>
            <a:off x="838199" y="6356350"/>
            <a:ext cx="547779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5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DIGITbrain</a:t>
            </a:r>
            <a:r>
              <a:rPr lang="en-US" dirty="0"/>
              <a:t> in a nutshell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92" y="2563712"/>
            <a:ext cx="6744425" cy="2273754"/>
          </a:xfrm>
        </p:spPr>
        <p:txBody>
          <a:bodyPr>
            <a:noAutofit/>
          </a:bodyPr>
          <a:lstStyle/>
          <a:p>
            <a:r>
              <a:rPr lang="en-GB" sz="2400" dirty="0"/>
              <a:t>Main challenge</a:t>
            </a:r>
          </a:p>
          <a:p>
            <a:pPr marL="457200" lvl="1" indent="0">
              <a:buNone/>
            </a:pPr>
            <a:r>
              <a:rPr lang="en-GB" sz="2400" dirty="0"/>
              <a:t>“…to enable customised industrial </a:t>
            </a:r>
          </a:p>
          <a:p>
            <a:pPr marL="457200" lvl="1" indent="0">
              <a:buNone/>
            </a:pPr>
            <a:r>
              <a:rPr lang="en-GB" sz="2400" dirty="0"/>
              <a:t>products and to </a:t>
            </a:r>
            <a:r>
              <a:rPr lang="en-GB" sz="2400" b="1" dirty="0">
                <a:solidFill>
                  <a:srgbClr val="46AA98"/>
                </a:solidFill>
              </a:rPr>
              <a:t>facilitate cost-effective distributed and localised production </a:t>
            </a:r>
            <a:r>
              <a:rPr lang="en-GB" sz="2400" dirty="0"/>
              <a:t>for manufacturing SMEs…”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31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42649CF2-8CC9-4143-8EBE-91C4B5FC65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35" y="2195721"/>
            <a:ext cx="5567915" cy="319388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8E3EB34-0BB1-49A4-9960-1193FC15E94B}"/>
              </a:ext>
            </a:extLst>
          </p:cNvPr>
          <p:cNvSpPr txBox="1">
            <a:spLocks/>
          </p:cNvSpPr>
          <p:nvPr/>
        </p:nvSpPr>
        <p:spPr>
          <a:xfrm>
            <a:off x="726892" y="936667"/>
            <a:ext cx="10292576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400" dirty="0"/>
              <a:t>The Digital Brain constitutes an </a:t>
            </a:r>
            <a:r>
              <a:rPr lang="en-US" sz="2400" b="1" dirty="0">
                <a:solidFill>
                  <a:srgbClr val="46AA98"/>
                </a:solidFill>
              </a:rPr>
              <a:t>evolution of the concept of the digital twin</a:t>
            </a:r>
            <a:r>
              <a:rPr lang="en-US" sz="2400" dirty="0"/>
              <a:t>, expanding it to a </a:t>
            </a:r>
            <a:r>
              <a:rPr lang="en-US" sz="2400" b="1" dirty="0">
                <a:solidFill>
                  <a:srgbClr val="46AA98"/>
                </a:solidFill>
              </a:rPr>
              <a:t>smart entity</a:t>
            </a:r>
            <a:r>
              <a:rPr lang="en-US" sz="2400" dirty="0"/>
              <a:t>, by empowering it </a:t>
            </a:r>
            <a:r>
              <a:rPr lang="en-US" sz="2400" b="1" dirty="0">
                <a:solidFill>
                  <a:srgbClr val="46AA98"/>
                </a:solidFill>
              </a:rPr>
              <a:t>with analysis and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Char char="␥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0D35525-216E-2548-99EA-868B87BDC6BC}"/>
              </a:ext>
            </a:extLst>
          </p:cNvPr>
          <p:cNvSpPr txBox="1">
            <a:spLocks/>
          </p:cNvSpPr>
          <p:nvPr/>
        </p:nvSpPr>
        <p:spPr>
          <a:xfrm>
            <a:off x="972012" y="1675954"/>
            <a:ext cx="9967334" cy="126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6AA98"/>
                </a:solidFill>
              </a:rPr>
              <a:t>decision support capabilities</a:t>
            </a:r>
            <a:r>
              <a:rPr lang="en-US" sz="2400" dirty="0"/>
              <a:t>, allowing the agile adaptation  and evolution of industrial products.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Char char="␥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8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B855-AE52-4EB0-AD06-5047455A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DIGITbrain in a nutshell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3F3D-E14E-487E-977D-26B0AD23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220"/>
            <a:ext cx="10515600" cy="5082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By extending the Digital Twin concept with memorizing capacity to cover the whole product lifetime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2400" b="1" dirty="0">
                <a:solidFill>
                  <a:srgbClr val="46AA98"/>
                </a:solidFill>
              </a:rPr>
              <a:t>Accelerate adaptation of manufacturing and products</a:t>
            </a:r>
            <a:r>
              <a:rPr lang="en-US" sz="2400" dirty="0"/>
              <a:t> to changing conditions</a:t>
            </a:r>
          </a:p>
          <a:p>
            <a:pPr lvl="1"/>
            <a:r>
              <a:rPr lang="en-US" sz="2400" dirty="0"/>
              <a:t>Facilitate </a:t>
            </a:r>
            <a:r>
              <a:rPr lang="en-US" sz="2400" b="1" dirty="0">
                <a:solidFill>
                  <a:srgbClr val="46AA98"/>
                </a:solidFill>
              </a:rPr>
              <a:t>flexible manufacturing </a:t>
            </a:r>
            <a:r>
              <a:rPr lang="en-US" sz="2400" dirty="0"/>
              <a:t>to strengthen </a:t>
            </a:r>
            <a:r>
              <a:rPr lang="en-US" sz="2400" b="1" dirty="0">
                <a:solidFill>
                  <a:srgbClr val="46AA98"/>
                </a:solidFill>
              </a:rPr>
              <a:t>competitiveness</a:t>
            </a:r>
          </a:p>
          <a:p>
            <a:pPr lvl="1"/>
            <a:r>
              <a:rPr lang="en-US" sz="2400" dirty="0"/>
              <a:t>Enable </a:t>
            </a:r>
            <a:r>
              <a:rPr lang="en-US" sz="2400" b="1" dirty="0">
                <a:solidFill>
                  <a:srgbClr val="46AA98"/>
                </a:solidFill>
              </a:rPr>
              <a:t>personalized manufacturing in an affordable way</a:t>
            </a:r>
          </a:p>
          <a:p>
            <a:r>
              <a:rPr lang="en-US" b="1" dirty="0">
                <a:solidFill>
                  <a:srgbClr val="46AA98"/>
                </a:solidFill>
              </a:rPr>
              <a:t>Democratize technology access</a:t>
            </a:r>
            <a:r>
              <a:rPr lang="en-US" dirty="0"/>
              <a:t> for manufacturing SMEs</a:t>
            </a:r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125D-6134-4723-8213-86283645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24/02/2021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937D3-A316-4F07-86AE-31D1562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8D4E8-81BF-42F3-9565-382A39E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035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B855-AE52-4EB0-AD06-5047455A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DIGITbrain Open Calls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3F3D-E14E-487E-977D-26B0AD23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510"/>
            <a:ext cx="10515600" cy="480448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 Open Calls, 3 waves of experiments</a:t>
            </a:r>
          </a:p>
          <a:p>
            <a:r>
              <a:rPr lang="en-US" dirty="0"/>
              <a:t>Number of new experiments: 14 (7 per Open Call)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1</a:t>
            </a:r>
            <a:r>
              <a:rPr lang="en-US" b="1" u="sng" baseline="30000" dirty="0">
                <a:solidFill>
                  <a:srgbClr val="FF0000"/>
                </a:solidFill>
              </a:rPr>
              <a:t>st</a:t>
            </a:r>
            <a:r>
              <a:rPr lang="en-US" b="1" u="sng" dirty="0">
                <a:solidFill>
                  <a:srgbClr val="FF0000"/>
                </a:solidFill>
              </a:rPr>
              <a:t> Open Call: 31</a:t>
            </a:r>
            <a:r>
              <a:rPr lang="en-US" b="1" u="sng" baseline="30000" dirty="0">
                <a:solidFill>
                  <a:srgbClr val="FF0000"/>
                </a:solidFill>
              </a:rPr>
              <a:t>st</a:t>
            </a:r>
            <a:r>
              <a:rPr lang="en-US" b="1" u="sng" dirty="0">
                <a:solidFill>
                  <a:srgbClr val="FF0000"/>
                </a:solidFill>
              </a:rPr>
              <a:t> March – 30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June</a:t>
            </a:r>
          </a:p>
          <a:p>
            <a:r>
              <a:rPr lang="en-US" dirty="0"/>
              <a:t>Budget: 1 400 000 € </a:t>
            </a:r>
          </a:p>
          <a:p>
            <a:pPr lvl="1"/>
            <a:r>
              <a:rPr lang="en-GB" dirty="0"/>
              <a:t>up to 100K€ per experiment</a:t>
            </a:r>
          </a:p>
          <a:p>
            <a:pPr lvl="1"/>
            <a:r>
              <a:rPr lang="en-US" dirty="0"/>
              <a:t>up to 60K€ per third party</a:t>
            </a:r>
          </a:p>
          <a:p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u="sng" baseline="30000" dirty="0">
                <a:solidFill>
                  <a:srgbClr val="FF0000"/>
                </a:solidFill>
              </a:rPr>
              <a:t>st</a:t>
            </a:r>
            <a:r>
              <a:rPr lang="en-US" u="sng" dirty="0">
                <a:solidFill>
                  <a:srgbClr val="FF0000"/>
                </a:solidFill>
              </a:rPr>
              <a:t> Open Call Webinar:  20</a:t>
            </a:r>
            <a:r>
              <a:rPr lang="en-US" u="sng" baseline="30000" dirty="0">
                <a:solidFill>
                  <a:srgbClr val="FF0000"/>
                </a:solidFill>
              </a:rPr>
              <a:t>th</a:t>
            </a:r>
            <a:r>
              <a:rPr lang="en-US" u="sng" dirty="0">
                <a:solidFill>
                  <a:srgbClr val="FF0000"/>
                </a:solidFill>
              </a:rPr>
              <a:t> April 2021, 11:00h CEST </a:t>
            </a:r>
            <a:r>
              <a:rPr lang="en-US" dirty="0"/>
              <a:t>(more information: </a:t>
            </a:r>
            <a:r>
              <a:rPr lang="en-US" b="1" dirty="0" err="1">
                <a:solidFill>
                  <a:srgbClr val="46AA98"/>
                </a:solidFill>
              </a:rPr>
              <a:t>digitbrain.eu</a:t>
            </a:r>
            <a:r>
              <a:rPr lang="en-US" b="1" dirty="0">
                <a:solidFill>
                  <a:srgbClr val="46AA98"/>
                </a:solidFill>
              </a:rPr>
              <a:t>/first-open-call-webinar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125D-6134-4723-8213-86283645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8D4E8-81BF-42F3-9565-382A39E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52075C-E909-1341-B144-1743639E9A54}"/>
              </a:ext>
            </a:extLst>
          </p:cNvPr>
          <p:cNvSpPr/>
          <p:nvPr/>
        </p:nvSpPr>
        <p:spPr>
          <a:xfrm>
            <a:off x="838199" y="6356350"/>
            <a:ext cx="547779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937D3-A316-4F07-86AE-31D1562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92874"/>
            <a:ext cx="10579407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10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B855-AE52-4EB0-AD06-5047455A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 and how?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3F3D-E14E-487E-977D-26B0AD23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510"/>
            <a:ext cx="10515600" cy="48490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SMEs or mid-caps, located in the EU, a Horizon 2020 associated country or the UK</a:t>
            </a:r>
          </a:p>
          <a:p>
            <a:r>
              <a:rPr lang="en-GB" dirty="0"/>
              <a:t>From the following sectors: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End users (manufacturing companies – SMEs and mid-caps)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Independent Software Vendors (ISV) – SMEs and mid-caps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Engineering consultants – SMEs and mid-caps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Research organisations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High-Performance Computing (HPCs)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Digital Innovation Hubs</a:t>
            </a:r>
          </a:p>
          <a:p>
            <a:pPr>
              <a:lnSpc>
                <a:spcPct val="110000"/>
              </a:lnSpc>
            </a:pPr>
            <a:r>
              <a:rPr lang="en-GB" dirty="0"/>
              <a:t>Open Call Documents: available at </a:t>
            </a:r>
            <a:r>
              <a:rPr lang="en-GB" b="1" dirty="0" err="1">
                <a:solidFill>
                  <a:srgbClr val="46AA98"/>
                </a:solidFill>
              </a:rPr>
              <a:t>digitbrain.eu</a:t>
            </a:r>
            <a:r>
              <a:rPr lang="en-GB" b="1" dirty="0">
                <a:solidFill>
                  <a:srgbClr val="46AA98"/>
                </a:solidFill>
              </a:rPr>
              <a:t> </a:t>
            </a:r>
            <a:r>
              <a:rPr lang="en-GB" dirty="0"/>
              <a:t>when Call is open</a:t>
            </a:r>
          </a:p>
          <a:p>
            <a:r>
              <a:rPr lang="en-GB" dirty="0"/>
              <a:t>Applications / Questions to: </a:t>
            </a:r>
            <a:r>
              <a:rPr lang="en-GB" b="1" dirty="0" err="1">
                <a:solidFill>
                  <a:srgbClr val="46AA98"/>
                </a:solidFill>
              </a:rPr>
              <a:t>opencall@digitbrain.eu</a:t>
            </a:r>
            <a:r>
              <a:rPr lang="en-GB" b="1" dirty="0">
                <a:solidFill>
                  <a:srgbClr val="46AA98"/>
                </a:solidFill>
              </a:rPr>
              <a:t>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125D-6134-4723-8213-86283645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8D4E8-81BF-42F3-9565-382A39E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52075C-E909-1341-B144-1743639E9A54}"/>
              </a:ext>
            </a:extLst>
          </p:cNvPr>
          <p:cNvSpPr/>
          <p:nvPr/>
        </p:nvSpPr>
        <p:spPr>
          <a:xfrm>
            <a:off x="838199" y="6356350"/>
            <a:ext cx="547779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937D3-A316-4F07-86AE-31D1562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92874"/>
            <a:ext cx="10579407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B855-AE52-4EB0-AD06-5047455A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experiments are we looking for?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3F3D-E14E-487E-977D-26B0AD23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5975"/>
            <a:ext cx="6387789" cy="4849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Experiments can cover </a:t>
            </a:r>
            <a:r>
              <a:rPr lang="en-GB" sz="1800" b="1" dirty="0">
                <a:solidFill>
                  <a:srgbClr val="46AA98"/>
                </a:solidFill>
              </a:rPr>
              <a:t>all segments of the entire manufacturing sector</a:t>
            </a:r>
            <a:r>
              <a:rPr lang="en-GB" sz="1800" dirty="0"/>
              <a:t>, e.g. discrete manufacturing, continuous production, or construction.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b="1" dirty="0">
                <a:solidFill>
                  <a:srgbClr val="46AA98"/>
                </a:solidFill>
              </a:rPr>
              <a:t>Pan-European teams </a:t>
            </a:r>
            <a:r>
              <a:rPr lang="en-GB" sz="1800" dirty="0"/>
              <a:t>of </a:t>
            </a:r>
            <a:r>
              <a:rPr lang="en-GB" sz="1800" dirty="0">
                <a:solidFill>
                  <a:schemeClr val="tx1"/>
                </a:solidFill>
              </a:rPr>
              <a:t>manufacturing end-users, technology providers, research organisations, High Performance Computing providers and / or Digital Innovation Hubs </a:t>
            </a:r>
            <a:r>
              <a:rPr lang="en-GB" sz="1800" dirty="0"/>
              <a:t>- together implementing an individual  use case-based Digital Twin</a:t>
            </a:r>
            <a:r>
              <a:rPr lang="de-DE" sz="1800" dirty="0"/>
              <a:t>   </a:t>
            </a:r>
            <a:r>
              <a:rPr lang="de-DE" sz="1800" dirty="0">
                <a:solidFill>
                  <a:srgbClr val="46AA98"/>
                </a:solidFill>
                <a:sym typeface="Wingdings" pitchFamily="2" charset="2"/>
              </a:rPr>
              <a:t> </a:t>
            </a:r>
            <a:r>
              <a:rPr lang="de-DE" sz="1800" dirty="0">
                <a:solidFill>
                  <a:srgbClr val="46AA98"/>
                </a:solidFill>
              </a:rPr>
              <a:t>Match-</a:t>
            </a:r>
            <a:r>
              <a:rPr lang="de-DE" sz="1800" dirty="0" err="1">
                <a:solidFill>
                  <a:srgbClr val="46AA98"/>
                </a:solidFill>
              </a:rPr>
              <a:t>making</a:t>
            </a:r>
            <a:r>
              <a:rPr lang="de-DE" sz="1800" dirty="0">
                <a:solidFill>
                  <a:srgbClr val="46AA98"/>
                </a:solidFill>
              </a:rPr>
              <a:t>: </a:t>
            </a:r>
            <a:r>
              <a:rPr lang="de-DE" sz="1800" dirty="0" err="1">
                <a:solidFill>
                  <a:srgbClr val="46AA98"/>
                </a:solidFill>
              </a:rPr>
              <a:t>by</a:t>
            </a:r>
            <a:r>
              <a:rPr lang="de-DE" sz="1800" dirty="0">
                <a:solidFill>
                  <a:srgbClr val="46AA98"/>
                </a:solidFill>
              </a:rPr>
              <a:t> DIHs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They will be integrated into a </a:t>
            </a:r>
            <a:r>
              <a:rPr lang="en-GB" sz="1800" b="1" dirty="0">
                <a:solidFill>
                  <a:srgbClr val="46AA98"/>
                </a:solidFill>
              </a:rPr>
              <a:t>Digital Marketplace</a:t>
            </a:r>
            <a:r>
              <a:rPr lang="en-GB" sz="1800" dirty="0"/>
              <a:t>, which provides the necessary graphical user interfaces (GUIs) in view of configuring and monitoring the Digital Brain for an industrial-product instance.</a:t>
            </a:r>
          </a:p>
          <a:p>
            <a:pPr>
              <a:lnSpc>
                <a:spcPct val="170000"/>
              </a:lnSpc>
            </a:pPr>
            <a:endParaRPr lang="de-DE" sz="1600" dirty="0">
              <a:solidFill>
                <a:srgbClr val="46AA98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125D-6134-4723-8213-86283645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8D4E8-81BF-42F3-9565-382A39E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52075C-E909-1341-B144-1743639E9A54}"/>
              </a:ext>
            </a:extLst>
          </p:cNvPr>
          <p:cNvSpPr/>
          <p:nvPr/>
        </p:nvSpPr>
        <p:spPr>
          <a:xfrm>
            <a:off x="838199" y="6356350"/>
            <a:ext cx="547779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937D3-A316-4F07-86AE-31D1562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492874"/>
            <a:ext cx="10579407" cy="36512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681953F8-4CB6-884B-9E7A-351EED6D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932" y="1354529"/>
            <a:ext cx="4925179" cy="26857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86D2B34-464F-364D-9D7D-20F14C21FB54}"/>
              </a:ext>
            </a:extLst>
          </p:cNvPr>
          <p:cNvSpPr txBox="1"/>
          <p:nvPr/>
        </p:nvSpPr>
        <p:spPr>
          <a:xfrm>
            <a:off x="2123951" y="4745527"/>
            <a:ext cx="7408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eligible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2400" b="1" dirty="0" err="1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webinar</a:t>
            </a:r>
            <a:r>
              <a:rPr lang="de-DE" sz="2400" b="1" dirty="0">
                <a:solidFill>
                  <a:srgbClr val="46AA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</a:p>
          <a:p>
            <a:endParaRPr lang="en-GB" sz="2400" b="1" dirty="0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203920B1-DB24-1F47-97A6-3060314CC995}"/>
              </a:ext>
            </a:extLst>
          </p:cNvPr>
          <p:cNvSpPr/>
          <p:nvPr/>
        </p:nvSpPr>
        <p:spPr>
          <a:xfrm>
            <a:off x="589399" y="4745527"/>
            <a:ext cx="1345073" cy="405959"/>
          </a:xfrm>
          <a:prstGeom prst="rightArrow">
            <a:avLst/>
          </a:prstGeom>
          <a:solidFill>
            <a:srgbClr val="46AA98"/>
          </a:solidFill>
          <a:ln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2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6B1391-D517-274B-9971-56E0B08E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2" y="5359643"/>
            <a:ext cx="2069674" cy="54115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993C490-8FE1-DD4F-8504-54E02804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69" y="4791813"/>
            <a:ext cx="1045537" cy="1045537"/>
          </a:xfrm>
          <a:prstGeom prst="rect">
            <a:avLst/>
          </a:prstGeom>
        </p:spPr>
      </p:pic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F0FB61-F672-1043-A43D-178644BCD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513" y="4814892"/>
            <a:ext cx="1054100" cy="1054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BF41D74-6FC8-374E-A0E3-FDEFD527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43" y="4790077"/>
            <a:ext cx="1174561" cy="117456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</p:spPr>
        <p:txBody>
          <a:bodyPr/>
          <a:lstStyle/>
          <a:p>
            <a:r>
              <a:rPr lang="en-GB" dirty="0"/>
              <a:t>Role of Digital Innovation Hubs (DIHs)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" y="1094510"/>
            <a:ext cx="10916537" cy="27080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Promote the Open Call in their region / network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46AA98"/>
                </a:solidFill>
              </a:rPr>
              <a:t>Co-work on the experiment proposals with the interested parties 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making sure the proposal idea is in-line with the project objectives, is innovative, is beneficial to the experiment proposers, and has an impact beyond the experiment).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7D0AA2-5E4D-0043-98B5-62CC83DE0469}" type="datetime3">
              <a:rPr lang="de-DE" smtClean="0"/>
              <a:t>24/02/2021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4085" y="6356350"/>
            <a:ext cx="4793521" cy="365125"/>
          </a:xfrm>
        </p:spPr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6003" y="6360172"/>
            <a:ext cx="439994" cy="365125"/>
          </a:xfrm>
        </p:spPr>
        <p:txBody>
          <a:bodyPr/>
          <a:lstStyle/>
          <a:p>
            <a:fld id="{FB007F1C-DF1D-6A47-B0A8-8F6E25BC44F6}" type="slidenum">
              <a:rPr lang="en-DE" smtClean="0"/>
              <a:t>7</a:t>
            </a:fld>
            <a:endParaRPr lang="en-DE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82471BF-6775-174E-A93F-21CC9E29874D}"/>
              </a:ext>
            </a:extLst>
          </p:cNvPr>
          <p:cNvSpPr txBox="1">
            <a:spLocks/>
          </p:cNvSpPr>
          <p:nvPr/>
        </p:nvSpPr>
        <p:spPr>
          <a:xfrm>
            <a:off x="172232" y="3122340"/>
            <a:ext cx="7147426" cy="270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/>
              <a:t>Make sure that the experiment is feasible  with regard to time, costs, technology.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46AA98"/>
                </a:solidFill>
              </a:rPr>
              <a:t>Accompany the experiment proposers once the experiment is selected and started.</a:t>
            </a:r>
          </a:p>
          <a:p>
            <a:endParaRPr lang="en-GB" sz="2400" dirty="0"/>
          </a:p>
        </p:txBody>
      </p:sp>
      <p:pic>
        <p:nvPicPr>
          <p:cNvPr id="14" name="Grafik 3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48AC0F7-73DB-014F-A24C-66801B36FA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85" y="3152832"/>
            <a:ext cx="5395683" cy="30918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3DBB36-B44E-A549-8F54-5FED6D84EA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461" y="4840090"/>
            <a:ext cx="754378" cy="7543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D044AE-26DD-4A43-BFFE-8A3A11F35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95" y="5014119"/>
            <a:ext cx="1135585" cy="370683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F3DBD724-240F-6942-A0C8-19E496E5F26E}"/>
              </a:ext>
            </a:extLst>
          </p:cNvPr>
          <p:cNvSpPr/>
          <p:nvPr/>
        </p:nvSpPr>
        <p:spPr>
          <a:xfrm>
            <a:off x="462512" y="4811062"/>
            <a:ext cx="5923768" cy="1081006"/>
          </a:xfrm>
          <a:prstGeom prst="rect">
            <a:avLst/>
          </a:prstGeom>
          <a:noFill/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2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3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C13BE11-EF63-46D7-BECC-212804D81C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52" y="3152832"/>
            <a:ext cx="5184916" cy="30634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DIGITbrain consortium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22" y="1132611"/>
            <a:ext cx="11771489" cy="1880020"/>
          </a:xfrm>
          <a:ln w="19050" cap="rnd">
            <a:solidFill>
              <a:srgbClr val="46AA98"/>
            </a:solidFill>
            <a:round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Core technical and administrative partners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C28E6B-2127-4416-9872-286B187DA00C}"/>
              </a:ext>
            </a:extLst>
          </p:cNvPr>
          <p:cNvSpPr txBox="1">
            <a:spLocks/>
          </p:cNvSpPr>
          <p:nvPr/>
        </p:nvSpPr>
        <p:spPr>
          <a:xfrm>
            <a:off x="204255" y="3100434"/>
            <a:ext cx="5891745" cy="2624955"/>
          </a:xfrm>
          <a:prstGeom prst="rect">
            <a:avLst/>
          </a:prstGeom>
          <a:ln w="19050"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Experiment partners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9117563-E6CC-41DC-8885-670561DC0CCB}"/>
              </a:ext>
            </a:extLst>
          </p:cNvPr>
          <p:cNvSpPr txBox="1">
            <a:spLocks/>
          </p:cNvSpPr>
          <p:nvPr/>
        </p:nvSpPr>
        <p:spPr>
          <a:xfrm flipH="1">
            <a:off x="6201363" y="3100433"/>
            <a:ext cx="5784448" cy="3149326"/>
          </a:xfrm>
          <a:prstGeom prst="rect">
            <a:avLst/>
          </a:prstGeom>
          <a:ln w="19050"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Network of DIHs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B560920-FB3A-4034-B3D8-4B71F12B12E5}"/>
              </a:ext>
            </a:extLst>
          </p:cNvPr>
          <p:cNvGrpSpPr/>
          <p:nvPr/>
        </p:nvGrpSpPr>
        <p:grpSpPr>
          <a:xfrm>
            <a:off x="274141" y="1636346"/>
            <a:ext cx="11689234" cy="1331341"/>
            <a:chOff x="947450" y="1696824"/>
            <a:chExt cx="11689234" cy="133134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8E1ED5-8597-4B02-9029-285C48115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14"/>
            <a:stretch/>
          </p:blipFill>
          <p:spPr>
            <a:xfrm>
              <a:off x="971511" y="1726035"/>
              <a:ext cx="651396" cy="57994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C7ED053-5DA9-408D-A0AB-17B1F7728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900" y="1851808"/>
              <a:ext cx="1329431" cy="39920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CA7D677-9D94-4189-A6E2-F2597AA4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4319" y="1876399"/>
              <a:ext cx="1254810" cy="34626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5B3861C-7253-4325-848C-41B2E696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9539" y="1886552"/>
              <a:ext cx="1254810" cy="33876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13D06EF-BDD0-492E-8317-9C3019AA2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7848" y="1782702"/>
              <a:ext cx="1254810" cy="43934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1B18C37-E826-4F49-A29D-20E51713C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7394" y="1841727"/>
              <a:ext cx="1254810" cy="34855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E6AD85F-27A0-49BB-B561-96B132A2C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12232" y="1838843"/>
              <a:ext cx="1072218" cy="3543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6C78FE9-C161-4EE9-A5C4-F98055CC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9830" y="1846593"/>
              <a:ext cx="1324194" cy="34847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03C43B6-38F2-4B3C-A06A-1BA17F64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7450" y="2552387"/>
              <a:ext cx="1036308" cy="29115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6CCDAB7-F9BF-4634-BFF3-82D0C9653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28375" y="1696824"/>
              <a:ext cx="812858" cy="59922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74783B6-45F3-4971-BC2B-771D388F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58375" y="2522610"/>
              <a:ext cx="1447320" cy="33617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3C073E2-AEA1-4906-8D75-1D6EA83D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1619" y="2521934"/>
              <a:ext cx="556291" cy="37541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144000D-BE93-401B-967C-5AD3FB2D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87501" y="2400751"/>
              <a:ext cx="799178" cy="563906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D8F885B-EB60-4B4B-8A8A-ECFC72B9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76954" y="2437292"/>
              <a:ext cx="1254811" cy="506809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31C26AB-6568-458E-835F-F7E26AE5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63994" y="2349693"/>
              <a:ext cx="1755186" cy="594408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E22BFAC-1D73-4710-AC88-1A7D2B69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19180" y="2459031"/>
              <a:ext cx="1146841" cy="507487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48C40F3-42E3-40CF-B631-BA0A89F78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70642" y="2563043"/>
              <a:ext cx="1200185" cy="38233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81C867E-7CD6-4559-8DA5-6096273C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775596" y="2570484"/>
              <a:ext cx="1147486" cy="36253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8E3EEA5-0F7D-4A68-AAD1-47A06F1A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077945" y="1783395"/>
              <a:ext cx="558739" cy="532272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5034219-25CB-40C6-BAC5-DE279AE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000332" y="2456519"/>
              <a:ext cx="581069" cy="57164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FE6C207-3610-403E-980D-183987D013CB}"/>
              </a:ext>
            </a:extLst>
          </p:cNvPr>
          <p:cNvGrpSpPr/>
          <p:nvPr/>
        </p:nvGrpSpPr>
        <p:grpSpPr>
          <a:xfrm>
            <a:off x="286303" y="3606242"/>
            <a:ext cx="5747358" cy="1958334"/>
            <a:chOff x="7821998" y="1624093"/>
            <a:chExt cx="5747358" cy="1958334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9456D1C-5F0E-44F1-8D02-53D4B42D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853190" y="1759591"/>
              <a:ext cx="1067571" cy="334105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14B25F0-BD8C-421F-9651-08902C27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050493" y="1825734"/>
              <a:ext cx="1390004" cy="189069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0178D5A-EC88-4B10-93D4-2AAD7EF2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893177" y="2277608"/>
              <a:ext cx="1027584" cy="574130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9476FD7-CC17-4659-A5C4-1D26B744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925774" y="1699095"/>
              <a:ext cx="1643582" cy="49402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B16D996-98C6-466F-9DB5-0A0B39B9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02208" y="1629576"/>
              <a:ext cx="618203" cy="625228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18C3CAE-8220-4E2D-BA5F-95A590C0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487703" y="1624093"/>
              <a:ext cx="548893" cy="625229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3A5EACB-4F9B-43F7-B288-044825D7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2209560" y="2702265"/>
              <a:ext cx="1236137" cy="3014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C38BFA7-D0D2-41A9-BBEF-41C9612B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913595" y="2395805"/>
              <a:ext cx="1058075" cy="61908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6FC9F3F-5BDD-43D3-B5C2-CEC9B6D5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13299" y="3014891"/>
              <a:ext cx="1250039" cy="401361"/>
            </a:xfrm>
            <a:prstGeom prst="rect">
              <a:avLst/>
            </a:prstGeom>
          </p:spPr>
        </p:pic>
        <p:pic>
          <p:nvPicPr>
            <p:cNvPr id="42" name="Imagen 41" descr="Resultado de imagen de nxtcontrol gmbh">
              <a:extLst>
                <a:ext uri="{FF2B5EF4-FFF2-40B4-BE49-F238E27FC236}">
                  <a16:creationId xmlns:a16="http://schemas.microsoft.com/office/drawing/2014/main" id="{AB1C0D75-2830-4F46-870D-4CF17916E3E1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5987" y="2387559"/>
              <a:ext cx="683867" cy="408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1" descr="Logo Piacenza Cashmere">
              <a:extLst>
                <a:ext uri="{FF2B5EF4-FFF2-40B4-BE49-F238E27FC236}">
                  <a16:creationId xmlns:a16="http://schemas.microsoft.com/office/drawing/2014/main" id="{EE90E177-7A33-4F60-9C8E-99FA889D1788}"/>
                </a:ext>
              </a:extLst>
            </p:cNvPr>
            <p:cNvPicPr/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073602" y="2277608"/>
              <a:ext cx="588958" cy="58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n 43" descr="Porini">
              <a:extLst>
                <a:ext uri="{FF2B5EF4-FFF2-40B4-BE49-F238E27FC236}">
                  <a16:creationId xmlns:a16="http://schemas.microsoft.com/office/drawing/2014/main" id="{7CD32419-CD45-4793-8BBD-087799D4044F}"/>
                </a:ext>
              </a:extLst>
            </p:cNvPr>
            <p:cNvPicPr/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998" y="3026356"/>
              <a:ext cx="871937" cy="521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magine 1">
              <a:extLst>
                <a:ext uri="{FF2B5EF4-FFF2-40B4-BE49-F238E27FC236}">
                  <a16:creationId xmlns:a16="http://schemas.microsoft.com/office/drawing/2014/main" id="{7C0CAB50-84E2-41D0-9700-37C44AD8A3BB}"/>
                </a:ext>
              </a:extLst>
            </p:cNvPr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834" y="3166299"/>
              <a:ext cx="962374" cy="397170"/>
            </a:xfrm>
            <a:prstGeom prst="rect">
              <a:avLst/>
            </a:prstGeom>
            <a:noFill/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C43DD13-B762-4CC2-982D-8217DAED8740}"/>
                </a:ext>
              </a:extLst>
            </p:cNvPr>
            <p:cNvPicPr/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5774" y="2196040"/>
              <a:ext cx="1181559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46" descr="Resultado de imagen de inyecciones montañana">
              <a:extLst>
                <a:ext uri="{FF2B5EF4-FFF2-40B4-BE49-F238E27FC236}">
                  <a16:creationId xmlns:a16="http://schemas.microsoft.com/office/drawing/2014/main" id="{F8768DDB-3664-4064-8245-DCE27B0D1258}"/>
                </a:ext>
              </a:extLst>
            </p:cNvPr>
            <p:cNvPicPr/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252" y="3121054"/>
              <a:ext cx="1120478" cy="4613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1713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brain Presentation Template.potx" id="{832C73D3-2919-41C3-AB7F-9076C9E67DC5}" vid="{D7545079-420C-4878-B74C-4B04A02ED994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BRAIN Template.potx" id="{C89D78AB-8DCB-4D93-BBDF-0C7344BABFBD}" vid="{B8103D2D-CF73-4808-AC0B-E5698D9F63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DIGITbrain Presentation Template</Template>
  <TotalTime>0</TotalTime>
  <Words>842</Words>
  <Application>Microsoft Macintosh PowerPoint</Application>
  <PresentationFormat>Breitbild</PresentationFormat>
  <Paragraphs>109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Apple Symbols</vt:lpstr>
      <vt:lpstr>Arial</vt:lpstr>
      <vt:lpstr>Calibri</vt:lpstr>
      <vt:lpstr>Roboto</vt:lpstr>
      <vt:lpstr>Segoe UI</vt:lpstr>
      <vt:lpstr>Segoe UI Historic</vt:lpstr>
      <vt:lpstr>Tema de Office</vt:lpstr>
      <vt:lpstr>1_Tema de Office</vt:lpstr>
      <vt:lpstr>Digital Twins for Manufacturing</vt:lpstr>
      <vt:lpstr>DIGITbrain - details</vt:lpstr>
      <vt:lpstr>DIGITbrain in a nutshell</vt:lpstr>
      <vt:lpstr>DIGITbrain in a nutshell</vt:lpstr>
      <vt:lpstr>DIGITbrain Open Calls</vt:lpstr>
      <vt:lpstr>Who can apply and how?</vt:lpstr>
      <vt:lpstr>What experiments are we looking for?</vt:lpstr>
      <vt:lpstr>Role of Digital Innovation Hubs (DIHs)</vt:lpstr>
      <vt:lpstr>The DIGITbrain consortium</vt:lpstr>
      <vt:lpstr>Get in contact with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Twins for Manufacturing</dc:title>
  <dc:creator>Antonio M. Ortiz</dc:creator>
  <cp:lastModifiedBy>Andrea Hanninger</cp:lastModifiedBy>
  <cp:revision>125</cp:revision>
  <cp:lastPrinted>2020-06-08T10:26:26Z</cp:lastPrinted>
  <dcterms:created xsi:type="dcterms:W3CDTF">2020-10-25T10:26:24Z</dcterms:created>
  <dcterms:modified xsi:type="dcterms:W3CDTF">2021-02-24T11:42:13Z</dcterms:modified>
</cp:coreProperties>
</file>