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1"/>
    <p:sldMasterId id="2147483715" r:id="rId2"/>
    <p:sldMasterId id="2147483717" r:id="rId3"/>
    <p:sldMasterId id="2147483719" r:id="rId4"/>
    <p:sldMasterId id="2147483721" r:id="rId5"/>
    <p:sldMasterId id="2147483723" r:id="rId6"/>
  </p:sldMasterIdLst>
  <p:notesMasterIdLst>
    <p:notesMasterId r:id="rId14"/>
  </p:notesMasterIdLst>
  <p:sldIdLst>
    <p:sldId id="281" r:id="rId7"/>
    <p:sldId id="308" r:id="rId8"/>
    <p:sldId id="313" r:id="rId9"/>
    <p:sldId id="314" r:id="rId10"/>
    <p:sldId id="317" r:id="rId11"/>
    <p:sldId id="318" r:id="rId12"/>
    <p:sldId id="263" r:id="rId13"/>
  </p:sldIdLst>
  <p:sldSz cx="12193588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525"/>
    <a:srgbClr val="328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A18C53-329A-4DFA-8AD8-FC637F668685}">
  <a:tblStyle styleId="{8EA18C53-329A-4DFA-8AD8-FC637F6686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Светъл стил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9"/>
    <p:restoredTop sz="94604"/>
  </p:normalViewPr>
  <p:slideViewPr>
    <p:cSldViewPr snapToGrid="0">
      <p:cViewPr varScale="1">
        <p:scale>
          <a:sx n="63" d="100"/>
          <a:sy n="63" d="100"/>
        </p:scale>
        <p:origin x="9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6770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4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06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2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4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16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687510" y="6390506"/>
            <a:ext cx="3316568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67" b="1" dirty="0">
                <a:solidFill>
                  <a:srgbClr val="328AD0"/>
                </a:solidFill>
                <a:latin typeface="Helvetica"/>
                <a:cs typeface="Helvetica"/>
              </a:rPr>
              <a:t>DEVOTED TO DIGITAL</a:t>
            </a:r>
            <a:r>
              <a:rPr lang="en-US" sz="1067" b="1" baseline="0" dirty="0">
                <a:solidFill>
                  <a:srgbClr val="328AD0"/>
                </a:solidFill>
                <a:latin typeface="Helvetica"/>
                <a:cs typeface="Helvetica"/>
              </a:rPr>
              <a:t> </a:t>
            </a:r>
            <a:r>
              <a:rPr lang="en-US" sz="1067" b="1" dirty="0">
                <a:solidFill>
                  <a:srgbClr val="328AD0"/>
                </a:solidFill>
                <a:latin typeface="Helvetica"/>
                <a:cs typeface="Helvetica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51734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71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96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17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73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0165"/>
            <a:ext cx="7590934" cy="5333347"/>
          </a:xfrm>
          <a:prstGeom prst="rect">
            <a:avLst/>
          </a:prstGeom>
        </p:spPr>
      </p:pic>
      <p:pic>
        <p:nvPicPr>
          <p:cNvPr id="2" name="Picture 1" descr="Pattern_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41" y="1"/>
            <a:ext cx="6892756" cy="252958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687510" y="6390506"/>
            <a:ext cx="3316568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67" b="1" dirty="0">
                <a:solidFill>
                  <a:srgbClr val="328AD0"/>
                </a:solidFill>
                <a:latin typeface="Helvetica"/>
                <a:cs typeface="Helvetica"/>
              </a:rPr>
              <a:t>DEVOTED TO DIGITAL</a:t>
            </a:r>
            <a:r>
              <a:rPr lang="en-US" sz="1067" b="1" baseline="0" dirty="0">
                <a:solidFill>
                  <a:srgbClr val="328AD0"/>
                </a:solidFill>
                <a:latin typeface="Helvetica"/>
                <a:cs typeface="Helvetica"/>
              </a:rPr>
              <a:t> </a:t>
            </a:r>
            <a:r>
              <a:rPr lang="en-US" sz="1067" b="1" dirty="0">
                <a:solidFill>
                  <a:srgbClr val="328AD0"/>
                </a:solidFill>
                <a:latin typeface="Helvetica"/>
                <a:cs typeface="Helvetica"/>
              </a:rPr>
              <a:t>TRANSFORMATION</a:t>
            </a:r>
          </a:p>
        </p:txBody>
      </p:sp>
      <p:pic>
        <p:nvPicPr>
          <p:cNvPr id="13" name="Picture 12" descr="ICT_Cluster_Logo_Approved-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5" y="455801"/>
            <a:ext cx="1930286" cy="7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6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tern_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1571906" cy="53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9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687510" y="6390506"/>
            <a:ext cx="3316568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67" b="1" dirty="0">
                <a:solidFill>
                  <a:srgbClr val="328AD0"/>
                </a:solidFill>
                <a:latin typeface="Helvetica"/>
                <a:cs typeface="Helvetica"/>
              </a:rPr>
              <a:t>DEVOTED TO DIGITAL</a:t>
            </a:r>
            <a:r>
              <a:rPr lang="en-US" sz="1067" b="1" baseline="0" dirty="0">
                <a:solidFill>
                  <a:srgbClr val="328AD0"/>
                </a:solidFill>
                <a:latin typeface="Helvetica"/>
                <a:cs typeface="Helvetica"/>
              </a:rPr>
              <a:t> </a:t>
            </a:r>
            <a:r>
              <a:rPr lang="en-US" sz="1067" b="1" dirty="0">
                <a:solidFill>
                  <a:srgbClr val="328AD0"/>
                </a:solidFill>
                <a:latin typeface="Helvetica"/>
                <a:cs typeface="Helvetica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6973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87510" y="6390506"/>
            <a:ext cx="3316568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67" b="1" dirty="0">
                <a:solidFill>
                  <a:srgbClr val="328AD0"/>
                </a:solidFill>
                <a:latin typeface="Helvetica"/>
                <a:cs typeface="Helvetica"/>
              </a:rPr>
              <a:t>DEVOTED TO DIGITAL</a:t>
            </a:r>
            <a:r>
              <a:rPr lang="en-US" sz="1067" b="1" baseline="0" dirty="0">
                <a:solidFill>
                  <a:srgbClr val="328AD0"/>
                </a:solidFill>
                <a:latin typeface="Helvetica"/>
                <a:cs typeface="Helvetica"/>
              </a:rPr>
              <a:t> </a:t>
            </a:r>
            <a:r>
              <a:rPr lang="en-US" sz="1067" b="1" dirty="0">
                <a:solidFill>
                  <a:srgbClr val="328AD0"/>
                </a:solidFill>
                <a:latin typeface="Helvetica"/>
                <a:cs typeface="Helvetica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17521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tern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"/>
            <a:ext cx="6352862" cy="51480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87510" y="6390506"/>
            <a:ext cx="3316568" cy="24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67" b="1" dirty="0">
                <a:solidFill>
                  <a:srgbClr val="328AD0"/>
                </a:solidFill>
                <a:latin typeface="Helvetica"/>
                <a:cs typeface="Helvetica"/>
              </a:rPr>
              <a:t>DEVOTED TO DIGITAL</a:t>
            </a:r>
            <a:r>
              <a:rPr lang="en-US" sz="1067" b="1" baseline="0" dirty="0">
                <a:solidFill>
                  <a:srgbClr val="328AD0"/>
                </a:solidFill>
                <a:latin typeface="Helvetica"/>
                <a:cs typeface="Helvetica"/>
              </a:rPr>
              <a:t> </a:t>
            </a:r>
            <a:r>
              <a:rPr lang="en-US" sz="1067" b="1" dirty="0">
                <a:solidFill>
                  <a:srgbClr val="328AD0"/>
                </a:solidFill>
                <a:latin typeface="Helvetica"/>
                <a:cs typeface="Helvetica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80014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7" y="-2"/>
            <a:ext cx="8121356" cy="3585635"/>
          </a:xfrm>
          <a:prstGeom prst="rect">
            <a:avLst/>
          </a:prstGeom>
        </p:spPr>
      </p:pic>
      <p:pic>
        <p:nvPicPr>
          <p:cNvPr id="3" name="Picture 2" descr="Pattern_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364"/>
            <a:ext cx="6399233" cy="518563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96116" y="701896"/>
            <a:ext cx="650753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867" b="1" dirty="0">
                <a:solidFill>
                  <a:srgbClr val="328AD0"/>
                </a:solidFill>
                <a:latin typeface="Helvetica"/>
                <a:cs typeface="Helvetica"/>
              </a:rPr>
              <a:t>DEVOTED TO DIGITAL</a:t>
            </a:r>
            <a:r>
              <a:rPr lang="en-US" sz="1867" b="1" baseline="0" dirty="0">
                <a:solidFill>
                  <a:srgbClr val="328AD0"/>
                </a:solidFill>
                <a:latin typeface="Helvetica"/>
                <a:cs typeface="Helvetica"/>
              </a:rPr>
              <a:t> </a:t>
            </a:r>
            <a:r>
              <a:rPr lang="en-US" sz="1867" b="1" dirty="0">
                <a:solidFill>
                  <a:srgbClr val="328AD0"/>
                </a:solidFill>
                <a:latin typeface="Helvetica"/>
                <a:cs typeface="Helvetica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25836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2513" y="3407434"/>
            <a:ext cx="6802183" cy="164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90000"/>
              </a:lnSpc>
              <a:buClrTx/>
            </a:pPr>
            <a:r>
              <a:rPr lang="en-US" sz="3733" b="1" kern="1200" dirty="0">
                <a:solidFill>
                  <a:srgbClr val="DB2D1D"/>
                </a:solidFill>
                <a:latin typeface="+mn-lt"/>
                <a:ea typeface="+mn-ea"/>
                <a:cs typeface="Helvetica"/>
              </a:rPr>
              <a:t>DIGITAL INNOVATION HUB </a:t>
            </a:r>
          </a:p>
          <a:p>
            <a:pPr defTabSz="609585">
              <a:lnSpc>
                <a:spcPct val="90000"/>
              </a:lnSpc>
              <a:buClrTx/>
            </a:pPr>
            <a:r>
              <a:rPr lang="en-US" sz="3733" b="1" kern="1200" dirty="0">
                <a:solidFill>
                  <a:srgbClr val="DB2D1D"/>
                </a:solidFill>
                <a:latin typeface="+mn-lt"/>
                <a:ea typeface="+mn-ea"/>
                <a:cs typeface="Helvetica"/>
              </a:rPr>
              <a:t>DATA SCIENCE, HPC &amp; AI</a:t>
            </a:r>
          </a:p>
          <a:p>
            <a:pPr defTabSz="609585">
              <a:lnSpc>
                <a:spcPct val="90000"/>
              </a:lnSpc>
              <a:buClrTx/>
            </a:pPr>
            <a:r>
              <a:rPr lang="en-US" sz="3733" b="1" kern="1200" dirty="0">
                <a:solidFill>
                  <a:srgbClr val="DB2D1D"/>
                </a:solidFill>
                <a:latin typeface="+mn-lt"/>
                <a:ea typeface="+mn-ea"/>
                <a:cs typeface="Helvetica"/>
              </a:rPr>
              <a:t>Southwestern Region Bulgaria</a:t>
            </a:r>
          </a:p>
        </p:txBody>
      </p:sp>
    </p:spTree>
    <p:extLst>
      <p:ext uri="{BB962C8B-B14F-4D97-AF65-F5344CB8AC3E}">
        <p14:creationId xmlns:p14="http://schemas.microsoft.com/office/powerpoint/2010/main" val="142441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1" y="308604"/>
            <a:ext cx="920760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90000"/>
              </a:lnSpc>
              <a:buClrTx/>
            </a:pPr>
            <a:r>
              <a:rPr lang="en-US" sz="3200" b="1" kern="1200" dirty="0">
                <a:solidFill>
                  <a:srgbClr val="DB2D1D"/>
                </a:solidFill>
                <a:latin typeface="+mn-lt"/>
                <a:ea typeface="+mn-ea"/>
                <a:cs typeface="Helvetica"/>
              </a:rPr>
              <a:t>About the DIH </a:t>
            </a:r>
          </a:p>
        </p:txBody>
      </p:sp>
      <p:pic>
        <p:nvPicPr>
          <p:cNvPr id="7" name="Picture 6" descr="Pattern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05898" cy="3735098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280161" y="934332"/>
            <a:ext cx="988276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Founded in 2020 </a:t>
            </a:r>
          </a:p>
          <a:p>
            <a:endParaRPr lang="en-US" sz="1800" dirty="0">
              <a:solidFill>
                <a:srgbClr val="17365D"/>
              </a:solidFill>
              <a:latin typeface="+mn-lt"/>
              <a:ea typeface="Times New Roman"/>
            </a:endParaRPr>
          </a:p>
          <a:p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Founders: ICT Cluster, Sofia Tech Park, Lab Complex, Sofia Municipality, NEVEQ, SCAI, institute GATE, Center of Excellence in Mechatronics and Clean Technologies, Cleantech Bulgaria, Digitech 4.0 and Technical university-Sofia</a:t>
            </a:r>
          </a:p>
          <a:p>
            <a:endParaRPr lang="en-US" sz="1800" dirty="0">
              <a:solidFill>
                <a:srgbClr val="17365D"/>
              </a:solidFill>
              <a:latin typeface="+mn-lt"/>
              <a:ea typeface="Times New Roman"/>
            </a:endParaRPr>
          </a:p>
          <a:p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Successor of Bulgarian Technology and Innovation Hub – DigiTech 4.0 </a:t>
            </a:r>
          </a:p>
          <a:p>
            <a:endParaRPr lang="en-US" sz="1800" dirty="0">
              <a:solidFill>
                <a:srgbClr val="17365D"/>
              </a:solidFill>
              <a:latin typeface="+mn-lt"/>
              <a:ea typeface="Times New Roman"/>
            </a:endParaRPr>
          </a:p>
          <a:p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The main goal of the hub is to bring together actions and know-how to:</a:t>
            </a:r>
          </a:p>
          <a:p>
            <a:endParaRPr lang="en-US" sz="1800" b="1" dirty="0">
              <a:solidFill>
                <a:srgbClr val="17365D"/>
              </a:solidFill>
              <a:latin typeface="+mn-lt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support the process of digital transformation of the Industry and society in the Southwestern region of Bulgaria;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organize initiatives for exchanging experience with other European digital innovation hubs;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conduct projects, related to supporting the application of digital technologies in SMEs and help their successful implementation;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support the development of human capital by improving their digital skills and competences;</a:t>
            </a:r>
          </a:p>
          <a:p>
            <a:endParaRPr lang="en-US" sz="1800" b="1" dirty="0">
              <a:solidFill>
                <a:srgbClr val="17365D"/>
              </a:solidFill>
              <a:latin typeface="+mn-lt"/>
              <a:ea typeface="Times New Roman"/>
            </a:endParaRPr>
          </a:p>
          <a:p>
            <a:r>
              <a:rPr lang="en-US" sz="1800" b="1" dirty="0">
                <a:solidFill>
                  <a:srgbClr val="17365D"/>
                </a:solidFill>
                <a:latin typeface="+mn-lt"/>
                <a:ea typeface="Times New Roman"/>
              </a:rPr>
              <a:t>The vision:  </a:t>
            </a: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to become a regional one stop shop supporting digital transformation of </a:t>
            </a:r>
            <a:r>
              <a:rPr lang="en-US" sz="1800" b="1" dirty="0">
                <a:solidFill>
                  <a:srgbClr val="17365D"/>
                </a:solidFill>
                <a:latin typeface="+mn-lt"/>
                <a:ea typeface="Times New Roman"/>
              </a:rPr>
              <a:t>industry </a:t>
            </a: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&amp; </a:t>
            </a:r>
            <a:r>
              <a:rPr lang="en-US" sz="1800" b="1" dirty="0">
                <a:solidFill>
                  <a:srgbClr val="17365D"/>
                </a:solidFill>
                <a:latin typeface="+mn-lt"/>
                <a:ea typeface="Times New Roman"/>
              </a:rPr>
              <a:t>society</a:t>
            </a: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 based upon Data Science, High Performance Computing and Artificial Intelligence</a:t>
            </a:r>
            <a:endParaRPr lang="en-US" sz="1800" dirty="0">
              <a:solidFill>
                <a:srgbClr val="17365D"/>
              </a:solidFill>
              <a:latin typeface="+mn-lt"/>
            </a:endParaRPr>
          </a:p>
          <a:p>
            <a:endParaRPr lang="en-US" sz="1600" dirty="0">
              <a:solidFill>
                <a:srgbClr val="17365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39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110" y="310658"/>
            <a:ext cx="992590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90000"/>
              </a:lnSpc>
              <a:buClrTx/>
            </a:pPr>
            <a:r>
              <a:rPr lang="en-US" sz="3200" b="1" kern="1200" dirty="0">
                <a:solidFill>
                  <a:srgbClr val="DB2D1D"/>
                </a:solidFill>
                <a:latin typeface="+mn-lt"/>
                <a:ea typeface="+mn-ea"/>
                <a:cs typeface="Helvetica"/>
              </a:rPr>
              <a:t>Geographical coverage, technological and Industrial Focus</a:t>
            </a:r>
          </a:p>
        </p:txBody>
      </p:sp>
      <p:pic>
        <p:nvPicPr>
          <p:cNvPr id="7" name="Picture 6" descr="Pattern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05898" cy="373509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EED7EE-F993-47A6-A2F3-32E9C107D2E4}"/>
              </a:ext>
            </a:extLst>
          </p:cNvPr>
          <p:cNvGrpSpPr/>
          <p:nvPr/>
        </p:nvGrpSpPr>
        <p:grpSpPr>
          <a:xfrm>
            <a:off x="3123555" y="1074068"/>
            <a:ext cx="5946477" cy="1501150"/>
            <a:chOff x="5113269" y="1124794"/>
            <a:chExt cx="5946477" cy="1501150"/>
          </a:xfrm>
        </p:grpSpPr>
        <p:pic>
          <p:nvPicPr>
            <p:cNvPr id="1026" name="Picture 2" descr="Products - Penguin Computing">
              <a:extLst>
                <a:ext uri="{FF2B5EF4-FFF2-40B4-BE49-F238E27FC236}">
                  <a16:creationId xmlns:a16="http://schemas.microsoft.com/office/drawing/2014/main" id="{D272E6EE-5473-49C8-B5B8-61D7F6BD6F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" r="7364"/>
            <a:stretch/>
          </p:blipFill>
          <p:spPr bwMode="auto">
            <a:xfrm>
              <a:off x="7226302" y="1174144"/>
              <a:ext cx="1702341" cy="1436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인공 지능 아이콘 - 무료 다운로드, PNG 및 벡터">
              <a:extLst>
                <a:ext uri="{FF2B5EF4-FFF2-40B4-BE49-F238E27FC236}">
                  <a16:creationId xmlns:a16="http://schemas.microsoft.com/office/drawing/2014/main" id="{FB4CAB28-968F-4462-B67E-3332507EB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4235" y="1124794"/>
              <a:ext cx="1485511" cy="1485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ata Science Svg Png Icon Free Download (#532570) - OnlineWebFonts.COM">
              <a:extLst>
                <a:ext uri="{FF2B5EF4-FFF2-40B4-BE49-F238E27FC236}">
                  <a16:creationId xmlns:a16="http://schemas.microsoft.com/office/drawing/2014/main" id="{21C6D190-F5FE-4DDA-AB93-39D633FB3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269" y="1158504"/>
              <a:ext cx="1467440" cy="146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2C16D3-972C-4B89-83FD-5DF9E5BD8972}"/>
              </a:ext>
            </a:extLst>
          </p:cNvPr>
          <p:cNvGrpSpPr/>
          <p:nvPr/>
        </p:nvGrpSpPr>
        <p:grpSpPr>
          <a:xfrm>
            <a:off x="1822400" y="2575218"/>
            <a:ext cx="9349614" cy="4175963"/>
            <a:chOff x="4468019" y="3025300"/>
            <a:chExt cx="7725568" cy="3450590"/>
          </a:xfrm>
        </p:grpSpPr>
        <p:pic>
          <p:nvPicPr>
            <p:cNvPr id="1034" name="Picture 10" descr="Smart city design. Social media icon. Technology concept ⬇ Vector Image by  © jemastock | Vector Stock 108498284">
              <a:extLst>
                <a:ext uri="{FF2B5EF4-FFF2-40B4-BE49-F238E27FC236}">
                  <a16:creationId xmlns:a16="http://schemas.microsoft.com/office/drawing/2014/main" id="{2DA4B5EC-C1B3-438B-8061-B4AD4B7A19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14" r="3050" b="25767"/>
            <a:stretch/>
          </p:blipFill>
          <p:spPr bwMode="auto">
            <a:xfrm>
              <a:off x="7761731" y="3025300"/>
              <a:ext cx="4431856" cy="2899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4D2178-E027-42AE-9EB4-1384C7028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68019" y="3040939"/>
              <a:ext cx="3162469" cy="3162469"/>
            </a:xfrm>
            <a:prstGeom prst="rect">
              <a:avLst/>
            </a:prstGeom>
          </p:spPr>
        </p:pic>
        <p:pic>
          <p:nvPicPr>
            <p:cNvPr id="1042" name="Picture 18" descr="叶子标志设计图片室内设计的平方米97-设计之家">
              <a:extLst>
                <a:ext uri="{FF2B5EF4-FFF2-40B4-BE49-F238E27FC236}">
                  <a16:creationId xmlns:a16="http://schemas.microsoft.com/office/drawing/2014/main" id="{8A8F43BB-D925-4EED-9C88-522E07E4EB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90" b="15561"/>
            <a:stretch/>
          </p:blipFill>
          <p:spPr bwMode="auto">
            <a:xfrm>
              <a:off x="7203484" y="5372760"/>
              <a:ext cx="1533184" cy="110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887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693" y="2131449"/>
            <a:ext cx="10197512" cy="98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90000"/>
              </a:lnSpc>
              <a:buClrTx/>
            </a:pPr>
            <a:r>
              <a:rPr lang="en-US" sz="3200" b="1" kern="1200" dirty="0">
                <a:solidFill>
                  <a:srgbClr val="DB2D1D"/>
                </a:solidFill>
                <a:latin typeface="+mn-lt"/>
                <a:ea typeface="+mn-ea"/>
                <a:cs typeface="Helvetica"/>
              </a:rPr>
              <a:t>Meaningful experience, knowledge and networks for supporting SMEs digital transformation </a:t>
            </a:r>
          </a:p>
        </p:txBody>
      </p:sp>
      <p:pic>
        <p:nvPicPr>
          <p:cNvPr id="7" name="Picture 6" descr="Pattern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05898" cy="37350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949417B-FE9C-4DDD-B3CA-E234A786C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837" y="3669909"/>
            <a:ext cx="1129119" cy="7140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62AF244-61E4-4896-883C-850E8E10B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810" y="3452194"/>
            <a:ext cx="1905000" cy="1143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9477C52-D24C-40F6-AF43-C33136C15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0330" y="3760671"/>
            <a:ext cx="1738870" cy="5325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BDCD654-5F77-44DA-A99E-F2B490F50B24}"/>
              </a:ext>
            </a:extLst>
          </p:cNvPr>
          <p:cNvGrpSpPr/>
          <p:nvPr/>
        </p:nvGrpSpPr>
        <p:grpSpPr>
          <a:xfrm>
            <a:off x="1541693" y="523673"/>
            <a:ext cx="10045357" cy="1235097"/>
            <a:chOff x="1513701" y="878237"/>
            <a:chExt cx="10045357" cy="123509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A9C75E3-DD9C-4E52-B822-2239E2A179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1954" b="34713"/>
            <a:stretch/>
          </p:blipFill>
          <p:spPr>
            <a:xfrm>
              <a:off x="9291208" y="1228235"/>
              <a:ext cx="2267850" cy="5351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BDFED34-605A-4532-8639-FAFED0C9C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32094" y="982436"/>
              <a:ext cx="1833391" cy="102669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0966A2C-68C3-4DF9-A9F2-CEF2D9B5C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10018" y="1091202"/>
              <a:ext cx="1378405" cy="80916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B84F8C6-5935-4FBF-9698-364BD955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13701" y="878237"/>
              <a:ext cx="1852646" cy="123509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60439DC-A7AA-4F6C-BFE7-54046C4D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09155" y="985543"/>
              <a:ext cx="1738383" cy="102048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6940D3-FA66-46DF-AF23-C5822C3A00EF}"/>
              </a:ext>
            </a:extLst>
          </p:cNvPr>
          <p:cNvGrpSpPr/>
          <p:nvPr/>
        </p:nvGrpSpPr>
        <p:grpSpPr>
          <a:xfrm>
            <a:off x="1485606" y="4595194"/>
            <a:ext cx="10101444" cy="1905000"/>
            <a:chOff x="690378" y="4518900"/>
            <a:chExt cx="10101444" cy="19050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E7E2411-49CA-42C8-92E3-45681C5BE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01200" y="4518900"/>
              <a:ext cx="1905000" cy="19050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B5CDBE6-2386-437A-ABD0-7289768E7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46578" y="4941256"/>
              <a:ext cx="2945244" cy="106028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7234863-07F3-4A9E-AEBA-7627910BF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92370" y="4937174"/>
              <a:ext cx="1068452" cy="10684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2AC9E5-7724-4E48-8F71-5F1E07E2D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0378" y="4810427"/>
              <a:ext cx="2261614" cy="119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00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1" y="285249"/>
            <a:ext cx="920760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90000"/>
              </a:lnSpc>
              <a:buClrTx/>
            </a:pPr>
            <a:r>
              <a:rPr lang="en-US" sz="3200" b="1" kern="1200" dirty="0">
                <a:solidFill>
                  <a:srgbClr val="DB2D1D"/>
                </a:solidFill>
                <a:latin typeface="+mn-lt"/>
                <a:ea typeface="+mn-ea"/>
                <a:cs typeface="Helvetica"/>
              </a:rPr>
              <a:t>Challenges identified </a:t>
            </a:r>
          </a:p>
        </p:txBody>
      </p:sp>
      <p:pic>
        <p:nvPicPr>
          <p:cNvPr id="7" name="Picture 6" descr="Pattern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05898" cy="3735098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280161" y="801924"/>
            <a:ext cx="9882762" cy="586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Bulgaria is significantly lagging behind in adopting digital technologies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Lack of awareness among manufacturing companies from non ICT sectors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Underestimation of complexity of digital transformation, frequently considered as purchase of machines with Machine learning and  Artificial intelligence capabilities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Lack of necessary skills and competences of the employees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Reluctance to change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Lack of financing supporting digital transformation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Companies are not aware how to grow, how to innovate and how to use the new business models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There is available infrastructure, but companies are not aware about it and how to use it for testing, prototyping and validation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Limited cooperation between different stakeholders, as well as limited communication between companies in the digital and non-digital sector.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In terms of open data, management, support services, infrastructure, finance and digital competencies – the most developed city - Sofia shows a low level of maturity</a:t>
            </a:r>
          </a:p>
        </p:txBody>
      </p:sp>
    </p:spTree>
    <p:extLst>
      <p:ext uri="{BB962C8B-B14F-4D97-AF65-F5344CB8AC3E}">
        <p14:creationId xmlns:p14="http://schemas.microsoft.com/office/powerpoint/2010/main" val="155665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1" y="285249"/>
            <a:ext cx="920760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90000"/>
              </a:lnSpc>
              <a:buClrTx/>
            </a:pPr>
            <a:r>
              <a:rPr lang="en-US" sz="3200" b="1" kern="1200" dirty="0">
                <a:solidFill>
                  <a:srgbClr val="DB2D1D"/>
                </a:solidFill>
                <a:latin typeface="+mn-lt"/>
                <a:ea typeface="+mn-ea"/>
                <a:cs typeface="Helvetica"/>
              </a:rPr>
              <a:t>Opportunities coming from the DIH </a:t>
            </a:r>
          </a:p>
        </p:txBody>
      </p:sp>
      <p:pic>
        <p:nvPicPr>
          <p:cNvPr id="7" name="Picture 6" descr="Pattern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05898" cy="3735098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280161" y="820780"/>
            <a:ext cx="10745935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Awareness raising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A number of events are planned for promotion of the added value of the digital transformation and the circular and low-carbon economy.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SMEs, public enterprises and institutions will have the opportunity to participate in monthly webinars and online broadcasts sessions, open days in the laboratories, open innovation events, conferences, workshops and round tables.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Identification of needs of SMEs, public enterprises and institutions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Organization of specialized and customized trainings for digital skills improvement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Advanced manufacturing assessment, transformation plan development and implementation support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Brokerage for boosting collaboration between technology and non-technology companies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Access to expertise and infrastructure for development, testing and validation of products and technologies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7365D"/>
                </a:solidFill>
                <a:latin typeface="+mn-lt"/>
                <a:ea typeface="Times New Roman"/>
              </a:rPr>
              <a:t>Financial support for SMEs for implementation of new business models, feasibility studies, innovation development and access to the market</a:t>
            </a:r>
            <a:endParaRPr lang="en-US" sz="1600" dirty="0">
              <a:solidFill>
                <a:srgbClr val="17365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678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BC1B1-6F2D-4631-A7B6-CABDFEBA9728}"/>
              </a:ext>
            </a:extLst>
          </p:cNvPr>
          <p:cNvSpPr txBox="1"/>
          <p:nvPr/>
        </p:nvSpPr>
        <p:spPr>
          <a:xfrm>
            <a:off x="6641874" y="5681842"/>
            <a:ext cx="538993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328AD0"/>
                </a:solidFill>
                <a:latin typeface="Helvetica"/>
                <a:cs typeface="Helvetica"/>
              </a:rPr>
              <a:t>Anna </a:t>
            </a:r>
            <a:r>
              <a:rPr lang="en-US" sz="3200" b="1" dirty="0" err="1">
                <a:solidFill>
                  <a:srgbClr val="328AD0"/>
                </a:solidFill>
                <a:latin typeface="Helvetica"/>
                <a:cs typeface="Helvetica"/>
              </a:rPr>
              <a:t>Naydenova</a:t>
            </a:r>
            <a:endParaRPr lang="en-US" sz="3200" b="1" dirty="0">
              <a:solidFill>
                <a:srgbClr val="328AD0"/>
              </a:solidFill>
              <a:latin typeface="Helvetica"/>
              <a:cs typeface="Helvetica"/>
            </a:endParaRPr>
          </a:p>
          <a:p>
            <a:pPr>
              <a:lnSpc>
                <a:spcPct val="90000"/>
              </a:lnSpc>
            </a:pPr>
            <a:r>
              <a:rPr lang="en-US" sz="1800" b="0" i="1" dirty="0">
                <a:solidFill>
                  <a:srgbClr val="E44525"/>
                </a:solidFill>
                <a:latin typeface="Helvetica"/>
                <a:cs typeface="Helvetica"/>
              </a:rPr>
              <a:t>Executive Director of EDIH DS-HPS-AI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828AB-CF3C-44EF-8BCF-FB5F10FA7CC7}"/>
              </a:ext>
            </a:extLst>
          </p:cNvPr>
          <p:cNvSpPr txBox="1"/>
          <p:nvPr/>
        </p:nvSpPr>
        <p:spPr>
          <a:xfrm>
            <a:off x="6641874" y="4012666"/>
            <a:ext cx="555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44525"/>
                </a:solidFill>
              </a:rPr>
              <a:t>Thank you </a:t>
            </a:r>
          </a:p>
          <a:p>
            <a:r>
              <a:rPr lang="en-US" sz="4000" b="1" dirty="0">
                <a:solidFill>
                  <a:srgbClr val="E44525"/>
                </a:solidFill>
              </a:rPr>
              <a:t>for your attention!</a:t>
            </a:r>
            <a:endParaRPr lang="en-GB" sz="4000" b="1" dirty="0">
              <a:solidFill>
                <a:srgbClr val="E44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661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497</Words>
  <Application>Microsoft Office PowerPoint</Application>
  <PresentationFormat>Custom</PresentationFormat>
  <Paragraphs>45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Helvetica</vt:lpstr>
      <vt:lpstr>Calibri</vt:lpstr>
      <vt:lpstr>Wingdings</vt:lpstr>
      <vt:lpstr>1_Office Theme</vt:lpstr>
      <vt:lpstr>1_Custom Design</vt:lpstr>
      <vt:lpstr>3_Custom Design</vt:lpstr>
      <vt:lpstr>2_Custom Design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Krasimira Shindarova</dc:creator>
  <cp:lastModifiedBy>Krasimira Shindarova</cp:lastModifiedBy>
  <cp:revision>113</cp:revision>
  <cp:lastPrinted>2020-10-16T07:35:04Z</cp:lastPrinted>
  <dcterms:modified xsi:type="dcterms:W3CDTF">2021-02-24T17:24:13Z</dcterms:modified>
</cp:coreProperties>
</file>