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3"/>
  </p:notesMasterIdLst>
  <p:sldIdLst>
    <p:sldId id="345" r:id="rId2"/>
    <p:sldId id="326" r:id="rId3"/>
    <p:sldId id="327" r:id="rId4"/>
    <p:sldId id="256" r:id="rId5"/>
    <p:sldId id="360" r:id="rId6"/>
    <p:sldId id="258" r:id="rId7"/>
    <p:sldId id="346" r:id="rId8"/>
    <p:sldId id="361" r:id="rId9"/>
    <p:sldId id="328" r:id="rId10"/>
    <p:sldId id="359" r:id="rId11"/>
    <p:sldId id="28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Portalés" initials="MP" lastIdx="1" clrIdx="0">
    <p:extLst>
      <p:ext uri="{19B8F6BF-5375-455C-9EA6-DF929625EA0E}">
        <p15:presenceInfo xmlns:p15="http://schemas.microsoft.com/office/powerpoint/2012/main" userId="S::mportales@mobileworldcapital.com::54c6e747-08b5-4663-93f1-0e12603286d9" providerId="AD"/>
      </p:ext>
    </p:extLst>
  </p:cmAuthor>
  <p:cmAuthor id="2" name="Usuario invitado" initials="Ui" lastIdx="2" clrIdx="1">
    <p:extLst>
      <p:ext uri="{19B8F6BF-5375-455C-9EA6-DF929625EA0E}">
        <p15:presenceInfo xmlns:p15="http://schemas.microsoft.com/office/powerpoint/2012/main" userId="S::urn:spo:anon#873d4b411ca67ffef0efb2f04e89aee3c85d2d97ffc15fb41cb66991b9172cc9::" providerId="AD"/>
      </p:ext>
    </p:extLst>
  </p:cmAuthor>
  <p:cmAuthor id="3" name="Natalia Cardona" initials="NC" lastIdx="2" clrIdx="2">
    <p:extLst>
      <p:ext uri="{19B8F6BF-5375-455C-9EA6-DF929625EA0E}">
        <p15:presenceInfo xmlns:p15="http://schemas.microsoft.com/office/powerpoint/2012/main" userId="S::ncardona@mobileworldcapital.com::a45f72b6-84ea-43a9-9027-74baf29967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A4A"/>
    <a:srgbClr val="BFD006"/>
    <a:srgbClr val="2F3559"/>
    <a:srgbClr val="24606A"/>
    <a:srgbClr val="028566"/>
    <a:srgbClr val="C3C955"/>
    <a:srgbClr val="009262"/>
    <a:srgbClr val="243C61"/>
    <a:srgbClr val="0CBF90"/>
    <a:srgbClr val="FC9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519EE8-11F4-4EAD-B67D-7A8F1BFFFA1C}">
  <a:tblStyle styleId="{2E519EE8-11F4-4EAD-B67D-7A8F1BFFFA1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6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9565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2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8 unir proyectos de </a:t>
            </a: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7 y 8. Faltará añadir los enlaces y logos de los proyectos. Podemos con la </a:t>
            </a: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info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que nos manden elaborar una </a:t>
            </a: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con cada proyecto con </a:t>
            </a: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info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MWC: Hemos intentado unir la información, sin embargo, creemos que genera confusión unir los dos </a:t>
            </a: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– añadiremos los logos de los proyectos una vez estén disponibles-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ES"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68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83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dirty="0">
                <a:solidFill>
                  <a:srgbClr val="243C61"/>
                </a:solidFill>
              </a:rPr>
              <a:t>Brokering System </a:t>
            </a:r>
            <a:r>
              <a:rPr lang="en-GB" dirty="0">
                <a:solidFill>
                  <a:srgbClr val="243C61"/>
                </a:solidFill>
              </a:rPr>
              <a:t>will help you </a:t>
            </a:r>
            <a:r>
              <a:rPr lang="en-GB" b="1" dirty="0">
                <a:solidFill>
                  <a:srgbClr val="243C61"/>
                </a:solidFill>
              </a:rPr>
              <a:t>network with other SMEs</a:t>
            </a:r>
            <a:r>
              <a:rPr lang="en-GB" dirty="0">
                <a:solidFill>
                  <a:srgbClr val="243C61"/>
                </a:solidFill>
              </a:rPr>
              <a:t> and find the best fit in </a:t>
            </a:r>
            <a:r>
              <a:rPr lang="en-GB" b="1" dirty="0">
                <a:solidFill>
                  <a:srgbClr val="243C61"/>
                </a:solidFill>
              </a:rPr>
              <a:t>service providers</a:t>
            </a:r>
            <a:r>
              <a:rPr lang="en-GB" dirty="0">
                <a:solidFill>
                  <a:srgbClr val="243C61"/>
                </a:solidFill>
              </a:rPr>
              <a:t> for your needs.</a:t>
            </a:r>
            <a:endParaRPr lang="en-GB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78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93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11: me gusta, hay que adaptar el contenido a la nueva propuesta que aún estamos definiendo, quizás podemos incluir las open </a:t>
            </a: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calls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los nombres de los trainings ya.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MWC: De acuerdo, incluidas Open </a:t>
            </a:r>
            <a:r>
              <a:rPr lang="es-ES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Calls</a:t>
            </a:r>
            <a:r>
              <a:rPr lang="es-E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+ nombres de los trainings 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60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561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8737600" y="626168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75691" y="364766"/>
            <a:ext cx="9144000" cy="1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3" name="Shape 23" descr="RALLA I4M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7" y="6628803"/>
            <a:ext cx="12192000" cy="25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" descr="RALLA I4MS.jpg">
            <a:extLst>
              <a:ext uri="{FF2B5EF4-FFF2-40B4-BE49-F238E27FC236}">
                <a16:creationId xmlns:a16="http://schemas.microsoft.com/office/drawing/2014/main" id="{74201299-CE70-6640-988F-6E0C52BD2A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517" y="6628803"/>
            <a:ext cx="12192000" cy="25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" descr="LOGO PPT I4MS.jpg">
            <a:extLst>
              <a:ext uri="{FF2B5EF4-FFF2-40B4-BE49-F238E27FC236}">
                <a16:creationId xmlns:a16="http://schemas.microsoft.com/office/drawing/2014/main" id="{7C4F3DC0-0F2A-824F-85F3-C447E48504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-2233" b="2233"/>
          <a:stretch/>
        </p:blipFill>
        <p:spPr>
          <a:xfrm>
            <a:off x="9408639" y="-11673"/>
            <a:ext cx="2506797" cy="122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92D72C2-0982-004F-BC3A-A4A39423D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2416"/>
          <a:stretch/>
        </p:blipFill>
        <p:spPr>
          <a:xfrm>
            <a:off x="9694413" y="2920954"/>
            <a:ext cx="2497587" cy="4299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561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pic>
        <p:nvPicPr>
          <p:cNvPr id="26" name="Shape 26" descr="RALLA I4M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7" y="6628803"/>
            <a:ext cx="12192000" cy="2502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8737600" y="626168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13" descr="RALLA I4MS.jpg">
            <a:extLst>
              <a:ext uri="{FF2B5EF4-FFF2-40B4-BE49-F238E27FC236}">
                <a16:creationId xmlns:a16="http://schemas.microsoft.com/office/drawing/2014/main" id="{300A8AF4-458F-C546-9CED-FF46ED8825D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517" y="6628803"/>
            <a:ext cx="12192000" cy="25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" descr="LOGO PPT I4MS.jpg">
            <a:extLst>
              <a:ext uri="{FF2B5EF4-FFF2-40B4-BE49-F238E27FC236}">
                <a16:creationId xmlns:a16="http://schemas.microsoft.com/office/drawing/2014/main" id="{79ACB294-6B06-224A-84C5-99D5C840627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-2233" b="2233"/>
          <a:stretch/>
        </p:blipFill>
        <p:spPr>
          <a:xfrm>
            <a:off x="9408639" y="-11673"/>
            <a:ext cx="2506797" cy="122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2EBA7-8005-4A80-915C-25C8ADDC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691" y="364766"/>
            <a:ext cx="7384092" cy="12287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A5AA8-B675-4506-80C0-038BB56C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703" y="615371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I4MS4Ts GA 951848</a:t>
            </a:r>
          </a:p>
        </p:txBody>
      </p:sp>
      <p:pic>
        <p:nvPicPr>
          <p:cNvPr id="9" name="Imagen 8" descr="RALLA I4MS.jpg">
            <a:extLst>
              <a:ext uri="{FF2B5EF4-FFF2-40B4-BE49-F238E27FC236}">
                <a16:creationId xmlns:a16="http://schemas.microsoft.com/office/drawing/2014/main" id="{86150BEA-3188-4294-A913-4C602E863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" y="6628803"/>
            <a:ext cx="12192000" cy="2502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A78098-C2D0-46A6-BD3B-22216440B2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2903" y="6099742"/>
            <a:ext cx="1615255" cy="439170"/>
          </a:xfrm>
          <a:prstGeom prst="rect">
            <a:avLst/>
          </a:prstGeom>
        </p:spPr>
      </p:pic>
      <p:pic>
        <p:nvPicPr>
          <p:cNvPr id="7" name="Shape 13" descr="RALLA I4MS.jpg">
            <a:extLst>
              <a:ext uri="{FF2B5EF4-FFF2-40B4-BE49-F238E27FC236}">
                <a16:creationId xmlns:a16="http://schemas.microsoft.com/office/drawing/2014/main" id="{BB137102-6F2B-4048-9761-880A410BD7B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517" y="6628803"/>
            <a:ext cx="12192000" cy="25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4" descr="LOGO PPT I4MS.jpg">
            <a:extLst>
              <a:ext uri="{FF2B5EF4-FFF2-40B4-BE49-F238E27FC236}">
                <a16:creationId xmlns:a16="http://schemas.microsoft.com/office/drawing/2014/main" id="{D069235A-A09F-C842-B67C-19711ACF5066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t="-2233" b="2233"/>
          <a:stretch/>
        </p:blipFill>
        <p:spPr>
          <a:xfrm>
            <a:off x="9408639" y="-11673"/>
            <a:ext cx="2506797" cy="1222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62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maria.roca@fundingbox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paces.fundingbox.com/c/i4m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2.jpeg"/><Relationship Id="rId15" Type="http://schemas.openxmlformats.org/officeDocument/2006/relationships/image" Target="../media/image22.png"/><Relationship Id="rId10" Type="http://schemas.openxmlformats.org/officeDocument/2006/relationships/image" Target="../media/image17.emf"/><Relationship Id="rId4" Type="http://schemas.openxmlformats.org/officeDocument/2006/relationships/image" Target="../media/image12.jpeg"/><Relationship Id="rId9" Type="http://schemas.openxmlformats.org/officeDocument/2006/relationships/image" Target="../media/image16.emf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4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4ms.eu/join-i4ms/" TargetMode="External"/><Relationship Id="rId2" Type="http://schemas.openxmlformats.org/officeDocument/2006/relationships/hyperlink" Target="https://spaces.fundingbox.com/c/i4m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hyperlink" Target="mailto:Maria.roca@fundingbox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26" Type="http://schemas.openxmlformats.org/officeDocument/2006/relationships/image" Target="../media/image64.sv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emf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24" Type="http://schemas.openxmlformats.org/officeDocument/2006/relationships/image" Target="../media/image62.svg"/><Relationship Id="rId5" Type="http://schemas.openxmlformats.org/officeDocument/2006/relationships/hyperlink" Target="https://i4ms.fundingbox.com/" TargetMode="External"/><Relationship Id="rId15" Type="http://schemas.openxmlformats.org/officeDocument/2006/relationships/image" Target="../media/image53.svg"/><Relationship Id="rId23" Type="http://schemas.openxmlformats.org/officeDocument/2006/relationships/image" Target="../media/image61.png"/><Relationship Id="rId28" Type="http://schemas.openxmlformats.org/officeDocument/2006/relationships/image" Target="../media/image66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43.svg"/><Relationship Id="rId9" Type="http://schemas.openxmlformats.org/officeDocument/2006/relationships/image" Target="../media/image47.svg"/><Relationship Id="rId14" Type="http://schemas.openxmlformats.org/officeDocument/2006/relationships/image" Target="../media/image52.png"/><Relationship Id="rId22" Type="http://schemas.openxmlformats.org/officeDocument/2006/relationships/image" Target="../media/image60.svg"/><Relationship Id="rId27" Type="http://schemas.openxmlformats.org/officeDocument/2006/relationships/image" Target="../media/image65.png"/><Relationship Id="rId30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FEA9A69-F300-482A-BA86-3A2ADB518FF9}"/>
              </a:ext>
            </a:extLst>
          </p:cNvPr>
          <p:cNvSpPr txBox="1"/>
          <p:nvPr/>
        </p:nvSpPr>
        <p:spPr>
          <a:xfrm>
            <a:off x="4345389" y="4751337"/>
            <a:ext cx="754345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Maria Roca – I4MS Project Manager</a:t>
            </a:r>
          </a:p>
          <a:p>
            <a:r>
              <a:rPr lang="en-GB" sz="2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maria.roca@fundingbox.com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6BCC0DE-4E56-4B9B-B311-1B16A8498855}"/>
              </a:ext>
            </a:extLst>
          </p:cNvPr>
          <p:cNvSpPr/>
          <p:nvPr/>
        </p:nvSpPr>
        <p:spPr>
          <a:xfrm>
            <a:off x="6772952" y="2950844"/>
            <a:ext cx="5419048" cy="16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FFF2F18-F77E-E244-A8A4-402ABD1F555F}"/>
              </a:ext>
            </a:extLst>
          </p:cNvPr>
          <p:cNvSpPr/>
          <p:nvPr/>
        </p:nvSpPr>
        <p:spPr>
          <a:xfrm>
            <a:off x="7503459" y="5903259"/>
            <a:ext cx="4688541" cy="61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Shape 214" descr="Resultado de imagen de mobile world capital">
            <a:extLst>
              <a:ext uri="{FF2B5EF4-FFF2-40B4-BE49-F238E27FC236}">
                <a16:creationId xmlns:a16="http://schemas.microsoft.com/office/drawing/2014/main" id="{04F8A97A-970F-4C46-8D28-6470E2E1E4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8623" y="6005800"/>
            <a:ext cx="1270417" cy="4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16" descr="Resultado de imagen de funding box logo">
            <a:extLst>
              <a:ext uri="{FF2B5EF4-FFF2-40B4-BE49-F238E27FC236}">
                <a16:creationId xmlns:a16="http://schemas.microsoft.com/office/drawing/2014/main" id="{AAC04810-06FA-D54B-9487-E8E300A827E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6612" y="6068323"/>
            <a:ext cx="1220060" cy="28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TECNALIA | AFM">
            <a:extLst>
              <a:ext uri="{FF2B5EF4-FFF2-40B4-BE49-F238E27FC236}">
                <a16:creationId xmlns:a16="http://schemas.microsoft.com/office/drawing/2014/main" id="{0553F9D1-92B8-C641-9101-6AB33FD68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9" b="31835"/>
          <a:stretch/>
        </p:blipFill>
        <p:spPr bwMode="auto">
          <a:xfrm>
            <a:off x="11104100" y="6068499"/>
            <a:ext cx="930600" cy="3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4728DC-2AB9-004F-82E4-E496F501DAD7}"/>
              </a:ext>
            </a:extLst>
          </p:cNvPr>
          <p:cNvSpPr txBox="1"/>
          <p:nvPr/>
        </p:nvSpPr>
        <p:spPr>
          <a:xfrm>
            <a:off x="4386649" y="1819876"/>
            <a:ext cx="7805351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26 </a:t>
            </a:r>
            <a:r>
              <a:rPr lang="es-ES" sz="2400" b="1" dirty="0" err="1">
                <a:solidFill>
                  <a:schemeClr val="bg1"/>
                </a:solidFill>
              </a:rPr>
              <a:t>February</a:t>
            </a:r>
            <a:r>
              <a:rPr lang="es-ES" sz="2400" b="1" dirty="0">
                <a:solidFill>
                  <a:schemeClr val="bg1"/>
                </a:solidFill>
              </a:rPr>
              <a:t> 2021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Tools and services supporting digital innovation of manufacturing SMEs</a:t>
            </a:r>
            <a:r>
              <a:rPr lang="es-ES" sz="2400" dirty="0"/>
              <a:t>" </a:t>
            </a:r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I4MS </a:t>
            </a:r>
            <a:r>
              <a:rPr lang="en-GB" sz="2400" dirty="0">
                <a:solidFill>
                  <a:schemeClr val="bg1"/>
                </a:solidFill>
              </a:rPr>
              <a:t>ICT Innovation for </a:t>
            </a:r>
          </a:p>
          <a:p>
            <a:r>
              <a:rPr lang="en-GB" sz="2400" dirty="0">
                <a:solidFill>
                  <a:schemeClr val="bg1"/>
                </a:solidFill>
              </a:rPr>
              <a:t>Manufacturing SMEs in a nutshell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Opportunities for SMEs &amp; DIHs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0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7">
            <a:extLst>
              <a:ext uri="{FF2B5EF4-FFF2-40B4-BE49-F238E27FC236}">
                <a16:creationId xmlns:a16="http://schemas.microsoft.com/office/drawing/2014/main" id="{EBFA91E5-0563-0D4A-BDB4-B19307FDCFED}"/>
              </a:ext>
            </a:extLst>
          </p:cNvPr>
          <p:cNvSpPr txBox="1"/>
          <p:nvPr/>
        </p:nvSpPr>
        <p:spPr>
          <a:xfrm>
            <a:off x="402753" y="364246"/>
            <a:ext cx="9177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209759"/>
                </a:solidFill>
                <a:latin typeface="Arial"/>
                <a:ea typeface="Arial"/>
                <a:cs typeface="Arial"/>
                <a:sym typeface="Arial"/>
              </a:rPr>
              <a:t>I4MS Online </a:t>
            </a:r>
            <a:r>
              <a:rPr lang="es-ES" sz="3200" b="1" dirty="0" err="1">
                <a:solidFill>
                  <a:srgbClr val="209759"/>
                </a:solidFill>
              </a:rPr>
              <a:t>C</a:t>
            </a:r>
            <a:r>
              <a:rPr lang="es-ES" sz="3200" b="1" i="0" u="none" strike="noStrike" cap="none" dirty="0" err="1">
                <a:solidFill>
                  <a:srgbClr val="209759"/>
                </a:solidFill>
                <a:latin typeface="Arial"/>
                <a:ea typeface="Arial"/>
                <a:cs typeface="Arial"/>
                <a:sym typeface="Arial"/>
              </a:rPr>
              <a:t>ommunity</a:t>
            </a:r>
            <a:endParaRPr lang="es-ES" sz="3200" b="1" i="0" u="none" strike="noStrike" cap="none" dirty="0">
              <a:solidFill>
                <a:srgbClr val="2097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3200"/>
            </a:pPr>
            <a:r>
              <a:rPr lang="es-ES" sz="3200" b="1" dirty="0">
                <a:solidFill>
                  <a:srgbClr val="209759"/>
                </a:solidFill>
                <a:hlinkClick r:id="rId2"/>
              </a:rPr>
              <a:t>https://spaces.fundingbox.com/c/i4ms</a:t>
            </a:r>
            <a:r>
              <a:rPr lang="es-ES" sz="3200" b="1" dirty="0">
                <a:solidFill>
                  <a:srgbClr val="209759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rgbClr val="2097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D86D743-B3E1-0D47-9DD1-C58435FD8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2" t="29245" r="10078" b="9884"/>
          <a:stretch/>
        </p:blipFill>
        <p:spPr>
          <a:xfrm>
            <a:off x="1551433" y="1848593"/>
            <a:ext cx="9089133" cy="42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36C32085-1215-A04C-B0D3-CE45A7E60603}"/>
              </a:ext>
            </a:extLst>
          </p:cNvPr>
          <p:cNvSpPr txBox="1"/>
          <p:nvPr/>
        </p:nvSpPr>
        <p:spPr>
          <a:xfrm>
            <a:off x="3581400" y="2729752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79AFA54-340C-FB4F-8966-76D8A9A2EE16}"/>
              </a:ext>
            </a:extLst>
          </p:cNvPr>
          <p:cNvSpPr txBox="1"/>
          <p:nvPr/>
        </p:nvSpPr>
        <p:spPr>
          <a:xfrm>
            <a:off x="3998259" y="3745415"/>
            <a:ext cx="41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i4ms.eu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1C6627-8749-9D49-9835-6AD6E650EEE9}"/>
              </a:ext>
            </a:extLst>
          </p:cNvPr>
          <p:cNvSpPr/>
          <p:nvPr/>
        </p:nvSpPr>
        <p:spPr>
          <a:xfrm>
            <a:off x="7503459" y="5903259"/>
            <a:ext cx="4688541" cy="61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hape 214" descr="Resultado de imagen de mobile world capital">
            <a:extLst>
              <a:ext uri="{FF2B5EF4-FFF2-40B4-BE49-F238E27FC236}">
                <a16:creationId xmlns:a16="http://schemas.microsoft.com/office/drawing/2014/main" id="{F1B6952A-47FF-4D44-87A7-DC11258C57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8623" y="6005800"/>
            <a:ext cx="1270417" cy="4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16" descr="Resultado de imagen de funding box logo">
            <a:extLst>
              <a:ext uri="{FF2B5EF4-FFF2-40B4-BE49-F238E27FC236}">
                <a16:creationId xmlns:a16="http://schemas.microsoft.com/office/drawing/2014/main" id="{1CC3BFA6-3CB5-434C-83F0-C38CB5CF13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6612" y="6068323"/>
            <a:ext cx="1220060" cy="28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descr="TECNALIA | AFM">
            <a:extLst>
              <a:ext uri="{FF2B5EF4-FFF2-40B4-BE49-F238E27FC236}">
                <a16:creationId xmlns:a16="http://schemas.microsoft.com/office/drawing/2014/main" id="{FC76EC34-53A7-C446-BB8A-64EEDEFBF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9" b="31835"/>
          <a:stretch/>
        </p:blipFill>
        <p:spPr bwMode="auto">
          <a:xfrm>
            <a:off x="11104100" y="6068499"/>
            <a:ext cx="930600" cy="3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9C4DCE67-941F-4648-A8EE-C9A2E72357A6}"/>
              </a:ext>
            </a:extLst>
          </p:cNvPr>
          <p:cNvSpPr/>
          <p:nvPr/>
        </p:nvSpPr>
        <p:spPr>
          <a:xfrm>
            <a:off x="5981225" y="32751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latin typeface="Times" pitchFamily="2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2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">
            <a:extLst>
              <a:ext uri="{FF2B5EF4-FFF2-40B4-BE49-F238E27FC236}">
                <a16:creationId xmlns:a16="http://schemas.microsoft.com/office/drawing/2014/main" id="{CE15D58B-C005-3042-B83E-6EB4610ABED5}"/>
              </a:ext>
            </a:extLst>
          </p:cNvPr>
          <p:cNvSpPr txBox="1"/>
          <p:nvPr/>
        </p:nvSpPr>
        <p:spPr>
          <a:xfrm>
            <a:off x="625375" y="777874"/>
            <a:ext cx="78471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9262"/>
                </a:solidFill>
                <a:sym typeface="Arial"/>
              </a:rPr>
              <a:t>What is the I4MS initiative?</a:t>
            </a:r>
            <a:endParaRPr lang="en-GB">
              <a:solidFill>
                <a:srgbClr val="009262"/>
              </a:solidFill>
            </a:endParaRPr>
          </a:p>
        </p:txBody>
      </p:sp>
      <p:sp>
        <p:nvSpPr>
          <p:cNvPr id="4" name="Shape 44">
            <a:extLst>
              <a:ext uri="{FF2B5EF4-FFF2-40B4-BE49-F238E27FC236}">
                <a16:creationId xmlns:a16="http://schemas.microsoft.com/office/drawing/2014/main" id="{8798C641-F5C6-014F-A711-0BCF516AA3DA}"/>
              </a:ext>
            </a:extLst>
          </p:cNvPr>
          <p:cNvSpPr txBox="1"/>
          <p:nvPr/>
        </p:nvSpPr>
        <p:spPr>
          <a:xfrm>
            <a:off x="625375" y="427537"/>
            <a:ext cx="95539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b="1">
                <a:solidFill>
                  <a:srgbClr val="7F7F7F"/>
                </a:solidFill>
              </a:rPr>
              <a:t>Tools and Technologies for Transformation: accelerate digital uptake by manufacturing companies </a:t>
            </a:r>
            <a:endParaRPr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8FF3A9-83CA-1041-8BFD-B26E73C2AA16}"/>
              </a:ext>
            </a:extLst>
          </p:cNvPr>
          <p:cNvSpPr/>
          <p:nvPr/>
        </p:nvSpPr>
        <p:spPr>
          <a:xfrm>
            <a:off x="625374" y="1662409"/>
            <a:ext cx="10452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1800">
                <a:solidFill>
                  <a:schemeClr val="dk1"/>
                </a:solidFill>
              </a:rPr>
              <a:t>I4MS (ICT Innovation for Manufacturing SMEs) is the initiative promoted by the European Commission to foster the digital innovation of manufacturing </a:t>
            </a:r>
            <a:r>
              <a:rPr lang="en-GB" sz="1800" b="1">
                <a:solidFill>
                  <a:schemeClr val="dk1"/>
                </a:solidFill>
              </a:rPr>
              <a:t>SMEs</a:t>
            </a:r>
            <a:r>
              <a:rPr lang="en-GB" sz="1800">
                <a:solidFill>
                  <a:schemeClr val="dk1"/>
                </a:solidFill>
              </a:rPr>
              <a:t> in Europe in order to</a:t>
            </a:r>
            <a:r>
              <a:rPr lang="en-GB" sz="1800" b="1">
                <a:solidFill>
                  <a:schemeClr val="dk1"/>
                </a:solidFill>
              </a:rPr>
              <a:t> boost their competitiveness </a:t>
            </a:r>
            <a:r>
              <a:rPr lang="en-GB" sz="1800">
                <a:solidFill>
                  <a:schemeClr val="dk1"/>
                </a:solidFill>
              </a:rPr>
              <a:t>in the </a:t>
            </a:r>
            <a:r>
              <a:rPr lang="en-GB" sz="1800" b="1">
                <a:solidFill>
                  <a:schemeClr val="dk1"/>
                </a:solidFill>
              </a:rPr>
              <a:t>digital era</a:t>
            </a:r>
            <a:r>
              <a:rPr lang="en-GB" sz="180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4F7C4D-4081-A34F-9A9D-2ABA8651DA35}"/>
              </a:ext>
            </a:extLst>
          </p:cNvPr>
          <p:cNvSpPr/>
          <p:nvPr/>
        </p:nvSpPr>
        <p:spPr>
          <a:xfrm>
            <a:off x="625374" y="2885499"/>
            <a:ext cx="5259611" cy="25442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spcBef>
                <a:spcPts val="800"/>
              </a:spcBef>
            </a:pPr>
            <a:r>
              <a:rPr lang="en-GB" sz="1800" b="1" i="1" dirty="0">
                <a:solidFill>
                  <a:srgbClr val="7F7F7F"/>
                </a:solidFill>
              </a:rPr>
              <a:t>THE I4MS GOAL</a:t>
            </a:r>
            <a:endParaRPr lang="en-GB" sz="1800" dirty="0"/>
          </a:p>
          <a:p>
            <a:pPr algn="just">
              <a:spcBef>
                <a:spcPts val="800"/>
              </a:spcBef>
            </a:pPr>
            <a:r>
              <a:rPr lang="en-GB" sz="1800" dirty="0">
                <a:solidFill>
                  <a:schemeClr val="dk1"/>
                </a:solidFill>
              </a:rPr>
              <a:t>Contribute to the adaptation of </a:t>
            </a:r>
            <a:r>
              <a:rPr lang="en-GB" sz="1800" b="1" dirty="0">
                <a:solidFill>
                  <a:schemeClr val="dk1"/>
                </a:solidFill>
              </a:rPr>
              <a:t>European SMEs </a:t>
            </a:r>
            <a:r>
              <a:rPr lang="en-GB" sz="1800" dirty="0">
                <a:solidFill>
                  <a:schemeClr val="dk1"/>
                </a:solidFill>
              </a:rPr>
              <a:t>to the current digital transformation challenges</a:t>
            </a:r>
          </a:p>
          <a:p>
            <a:pPr marL="285750" indent="-285750" algn="just">
              <a:spcBef>
                <a:spcPts val="800"/>
              </a:spcBef>
              <a:buChar char="•"/>
            </a:pPr>
            <a:r>
              <a:rPr lang="en-GB" sz="1800" b="1" dirty="0">
                <a:solidFill>
                  <a:schemeClr val="dk1"/>
                </a:solidFill>
              </a:rPr>
              <a:t>Promoting knowledge exchange.</a:t>
            </a:r>
            <a:endParaRPr lang="en-GB" sz="1800" dirty="0">
              <a:solidFill>
                <a:schemeClr val="dk1"/>
              </a:solidFill>
            </a:endParaRPr>
          </a:p>
          <a:p>
            <a:pPr marL="285750" indent="-285750" algn="just">
              <a:spcBef>
                <a:spcPts val="800"/>
              </a:spcBef>
              <a:buChar char="•"/>
            </a:pPr>
            <a:r>
              <a:rPr lang="en-GB" sz="1800" dirty="0">
                <a:solidFill>
                  <a:schemeClr val="dk1"/>
                </a:solidFill>
              </a:rPr>
              <a:t>Encouraging </a:t>
            </a:r>
            <a:r>
              <a:rPr lang="en-GB" sz="1800" b="1" dirty="0">
                <a:solidFill>
                  <a:schemeClr val="dk1"/>
                </a:solidFill>
              </a:rPr>
              <a:t>cross-border cooperation.</a:t>
            </a:r>
            <a:endParaRPr lang="en-GB" sz="1800" dirty="0">
              <a:solidFill>
                <a:schemeClr val="dk1"/>
              </a:solidFill>
            </a:endParaRPr>
          </a:p>
          <a:p>
            <a:pPr marL="285750" indent="-285750" algn="just">
              <a:spcBef>
                <a:spcPts val="800"/>
              </a:spcBef>
              <a:buChar char="•"/>
            </a:pPr>
            <a:r>
              <a:rPr lang="en-GB" sz="1800">
                <a:solidFill>
                  <a:schemeClr val="dk1"/>
                </a:solidFill>
              </a:rPr>
              <a:t>Providing </a:t>
            </a:r>
            <a:r>
              <a:rPr lang="en-GB" sz="1800" b="1" dirty="0">
                <a:solidFill>
                  <a:schemeClr val="dk1"/>
                </a:solidFill>
              </a:rPr>
              <a:t>access to funding opportunities</a:t>
            </a:r>
            <a:r>
              <a:rPr lang="en-GB" sz="1800" dirty="0">
                <a:solidFill>
                  <a:schemeClr val="dk1"/>
                </a:solidFill>
              </a:rPr>
              <a:t>. </a:t>
            </a:r>
            <a:endParaRPr lang="en-GB" dirty="0">
              <a:solidFill>
                <a:schemeClr val="dk1"/>
              </a:solidFill>
            </a:endParaRPr>
          </a:p>
        </p:txBody>
      </p:sp>
      <p:pic>
        <p:nvPicPr>
          <p:cNvPr id="7" name="Imagen 6" descr="Escala de tiempo&#10;&#10;Descripción generada automáticamente">
            <a:extLst>
              <a:ext uri="{FF2B5EF4-FFF2-40B4-BE49-F238E27FC236}">
                <a16:creationId xmlns:a16="http://schemas.microsoft.com/office/drawing/2014/main" id="{9ACD33AA-0AF7-2444-96AF-88CE348A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76514"/>
            <a:ext cx="4982307" cy="2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B415F0E-B8BE-456F-841E-E70216C26E8E}"/>
              </a:ext>
            </a:extLst>
          </p:cNvPr>
          <p:cNvSpPr/>
          <p:nvPr/>
        </p:nvSpPr>
        <p:spPr>
          <a:xfrm>
            <a:off x="9253887" y="1265942"/>
            <a:ext cx="2420848" cy="25686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8" name="Shape 78" descr="RALLA I4M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7" y="6628803"/>
            <a:ext cx="12192000" cy="25023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625375" y="427537"/>
            <a:ext cx="95539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BRINGING THE I4MS INNOVATION ECOSYSTEM TO THE MARKET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625375" y="777874"/>
            <a:ext cx="78471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9262"/>
                </a:solidFill>
                <a:sym typeface="Arial"/>
              </a:rPr>
              <a:t>I4MS Phase 4 – Innovation Actions</a:t>
            </a:r>
            <a:endParaRPr lang="en-GB">
              <a:solidFill>
                <a:srgbClr val="009262"/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4294967295"/>
          </p:nvPr>
        </p:nvSpPr>
        <p:spPr>
          <a:xfrm>
            <a:off x="8737600" y="627220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 descr="LOGO PPT I4M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530" y="1"/>
            <a:ext cx="2471375" cy="122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LOGO PPT I4MS.jpg"/>
          <p:cNvPicPr preferRelativeResize="0"/>
          <p:nvPr/>
        </p:nvPicPr>
        <p:blipFill rotWithShape="1">
          <a:blip r:embed="rId5">
            <a:alphaModFix/>
          </a:blip>
          <a:srcRect t="-2233" b="2233"/>
          <a:stretch/>
        </p:blipFill>
        <p:spPr>
          <a:xfrm>
            <a:off x="9408639" y="-11673"/>
            <a:ext cx="2506797" cy="12226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950291" y="4280292"/>
            <a:ext cx="674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HPC</a:t>
            </a:r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4F3631-11E5-F646-82C3-00439ACC16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82" t="4481" r="12161" b="2869"/>
          <a:stretch/>
        </p:blipFill>
        <p:spPr>
          <a:xfrm>
            <a:off x="2596186" y="1719250"/>
            <a:ext cx="4232787" cy="4041352"/>
          </a:xfrm>
          <a:prstGeom prst="rect">
            <a:avLst/>
          </a:prstGeom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5387B21-502E-6E48-880A-9461B2750863}"/>
              </a:ext>
            </a:extLst>
          </p:cNvPr>
          <p:cNvSpPr/>
          <p:nvPr/>
        </p:nvSpPr>
        <p:spPr>
          <a:xfrm>
            <a:off x="1922766" y="2049861"/>
            <a:ext cx="1496016" cy="677981"/>
          </a:xfrm>
          <a:prstGeom prst="roundRect">
            <a:avLst>
              <a:gd name="adj" fmla="val 802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rgbClr val="313F60"/>
                </a:solidFill>
              </a:rPr>
              <a:t>SMART MODELLING, </a:t>
            </a:r>
          </a:p>
          <a:p>
            <a:r>
              <a:rPr lang="en-US" sz="900" b="1">
                <a:solidFill>
                  <a:srgbClr val="313F60"/>
                </a:solidFill>
              </a:rPr>
              <a:t>SIMULATION AND OPTIMIZATION </a:t>
            </a:r>
          </a:p>
          <a:p>
            <a:r>
              <a:rPr lang="en-US" sz="900" b="1">
                <a:solidFill>
                  <a:srgbClr val="313F60"/>
                </a:solidFill>
              </a:rPr>
              <a:t>FOR DIGITAL TWINS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3985D6-4912-8D43-B7F9-8D26DE3B4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110" y="1859528"/>
            <a:ext cx="879151" cy="658188"/>
          </a:xfrm>
          <a:prstGeom prst="rect">
            <a:avLst/>
          </a:prstGeom>
        </p:spPr>
      </p:pic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B466AF78-91ED-914B-B3D0-F71D606D07D7}"/>
              </a:ext>
            </a:extLst>
          </p:cNvPr>
          <p:cNvSpPr/>
          <p:nvPr/>
        </p:nvSpPr>
        <p:spPr>
          <a:xfrm>
            <a:off x="5976881" y="2049861"/>
            <a:ext cx="1496016" cy="677981"/>
          </a:xfrm>
          <a:prstGeom prst="roundRect">
            <a:avLst>
              <a:gd name="adj" fmla="val 802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rgbClr val="313F60"/>
                </a:solidFill>
              </a:rPr>
              <a:t>COGNITIVE AUTONOMOUS SYSTEMS &amp; HUMAN-ROBOT INTERACTION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7BC870-845B-A64D-9941-8BEB059FC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0968" y="1790672"/>
            <a:ext cx="771795" cy="542949"/>
          </a:xfrm>
          <a:prstGeom prst="rect">
            <a:avLst/>
          </a:prstGeom>
        </p:spPr>
      </p:pic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E3DA1DFC-4E94-7140-AD2B-3672C95856F5}"/>
              </a:ext>
            </a:extLst>
          </p:cNvPr>
          <p:cNvSpPr/>
          <p:nvPr/>
        </p:nvSpPr>
        <p:spPr>
          <a:xfrm>
            <a:off x="1537298" y="4910011"/>
            <a:ext cx="1912011" cy="512569"/>
          </a:xfrm>
          <a:prstGeom prst="roundRect">
            <a:avLst>
              <a:gd name="adj" fmla="val 802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rgbClr val="313F60"/>
                </a:solidFill>
              </a:rPr>
              <a:t>LASER-BASED </a:t>
            </a:r>
          </a:p>
          <a:p>
            <a:r>
              <a:rPr lang="en-US" sz="900" b="1">
                <a:solidFill>
                  <a:srgbClr val="313F60"/>
                </a:solidFill>
              </a:rPr>
              <a:t>ADDITIVE MANUFACTURING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5BAD1A9-956B-CB4E-8D46-56C9B7B51E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049" y="4760596"/>
            <a:ext cx="530208" cy="546154"/>
          </a:xfrm>
          <a:prstGeom prst="rect">
            <a:avLst/>
          </a:prstGeom>
        </p:spPr>
      </p:pic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06C0FF2A-39A7-9148-A43A-1294FF313BAB}"/>
              </a:ext>
            </a:extLst>
          </p:cNvPr>
          <p:cNvSpPr/>
          <p:nvPr/>
        </p:nvSpPr>
        <p:spPr>
          <a:xfrm>
            <a:off x="5898630" y="4906346"/>
            <a:ext cx="1912011" cy="512569"/>
          </a:xfrm>
          <a:prstGeom prst="roundRect">
            <a:avLst>
              <a:gd name="adj" fmla="val 802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rgbClr val="313F60"/>
                </a:solidFill>
              </a:rPr>
              <a:t>INNOVATIVE </a:t>
            </a:r>
          </a:p>
          <a:p>
            <a:r>
              <a:rPr lang="en-US" sz="900" b="1">
                <a:solidFill>
                  <a:srgbClr val="313F60"/>
                </a:solidFill>
              </a:rPr>
              <a:t>ARTIFICIAL INTELLIGENCE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2305C8B-EAAB-854F-8576-2BF3165C5B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6227" y="4695051"/>
            <a:ext cx="569535" cy="462508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71DC236-5888-E645-A680-D82772D36B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5731" y="2674539"/>
            <a:ext cx="1128085" cy="564043"/>
          </a:xfrm>
          <a:prstGeom prst="rect">
            <a:avLst/>
          </a:prstGeom>
        </p:spPr>
      </p:pic>
      <p:pic>
        <p:nvPicPr>
          <p:cNvPr id="27" name="Imagen 2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63F51A7-28AC-DA4B-9A11-EE5359937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5938" y="1306648"/>
            <a:ext cx="1051740" cy="525870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A51AD7F-E497-EF45-9308-934A2658A5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2803" y="1572553"/>
            <a:ext cx="886807" cy="443404"/>
          </a:xfrm>
          <a:prstGeom prst="rect">
            <a:avLst/>
          </a:prstGeom>
        </p:spPr>
      </p:pic>
      <p:pic>
        <p:nvPicPr>
          <p:cNvPr id="30" name="Imagen 2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BE1543A-98CD-A14B-A7AA-E05323F2FF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9056" y="5462425"/>
            <a:ext cx="886807" cy="443404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E6A124F-D74A-6B4D-96E7-3DEEA02824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4987" y="1789439"/>
            <a:ext cx="1195230" cy="599289"/>
          </a:xfrm>
          <a:prstGeom prst="rect">
            <a:avLst/>
          </a:prstGeom>
        </p:spPr>
      </p:pic>
      <p:pic>
        <p:nvPicPr>
          <p:cNvPr id="34" name="Imagen 3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00335A4-7799-5B4D-B9A0-E65CE11B28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7550" y="2590959"/>
            <a:ext cx="1195230" cy="599289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A88047CC-E7FB-5347-AF4F-BA861449A5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8656" y="2125793"/>
            <a:ext cx="1051740" cy="525870"/>
          </a:xfrm>
          <a:prstGeom prst="rect">
            <a:avLst/>
          </a:prstGeom>
        </p:spPr>
      </p:pic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EA572C-C103-4A45-92F6-F0D7377D53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84591" y="2459702"/>
            <a:ext cx="965353" cy="482677"/>
          </a:xfrm>
          <a:prstGeom prst="rect">
            <a:avLst/>
          </a:prstGeom>
        </p:spPr>
      </p:pic>
      <p:pic>
        <p:nvPicPr>
          <p:cNvPr id="38" name="Imagen 3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8BF94FA-DE6D-744F-AB2D-F45B838C81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57" y="5442788"/>
            <a:ext cx="965353" cy="482677"/>
          </a:xfrm>
          <a:prstGeom prst="rect">
            <a:avLst/>
          </a:prstGeom>
        </p:spPr>
      </p:pic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58AA1302-D75B-1A4E-8794-1E63DD7CBC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3322" y="2674539"/>
            <a:ext cx="1059213" cy="529108"/>
          </a:xfrm>
          <a:prstGeom prst="rect">
            <a:avLst/>
          </a:prstGeom>
        </p:spPr>
      </p:pic>
      <p:pic>
        <p:nvPicPr>
          <p:cNvPr id="41" name="Imagen 40" descr="Logotipo&#10;&#10;Descripción generada automáticamente">
            <a:extLst>
              <a:ext uri="{FF2B5EF4-FFF2-40B4-BE49-F238E27FC236}">
                <a16:creationId xmlns:a16="http://schemas.microsoft.com/office/drawing/2014/main" id="{A142EEDE-CA62-9B49-AFED-6FC4EFF59A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2492" y="5419572"/>
            <a:ext cx="1059213" cy="52910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5CB70D9-ADCA-2A4C-B0F6-3A9F77295D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83358" y="3083164"/>
            <a:ext cx="965353" cy="48267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930FFC6-950E-A542-8DEC-321EFAC7FD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1096" y="2667131"/>
            <a:ext cx="965353" cy="482677"/>
          </a:xfrm>
          <a:prstGeom prst="rect">
            <a:avLst/>
          </a:prstGeom>
        </p:spPr>
      </p:pic>
      <p:pic>
        <p:nvPicPr>
          <p:cNvPr id="26" name="Imagen 2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64E31A-7F7A-A548-9A2A-D846E2E1AC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4294" y="3312644"/>
            <a:ext cx="1043824" cy="521912"/>
          </a:xfrm>
          <a:prstGeom prst="rect">
            <a:avLst/>
          </a:prstGeom>
        </p:spPr>
      </p:pic>
      <p:pic>
        <p:nvPicPr>
          <p:cNvPr id="47" name="Imagen 46" descr="Imagen que contiene Icono&#10;&#10;Descripción generada automáticamente">
            <a:extLst>
              <a:ext uri="{FF2B5EF4-FFF2-40B4-BE49-F238E27FC236}">
                <a16:creationId xmlns:a16="http://schemas.microsoft.com/office/drawing/2014/main" id="{FB415923-3CD6-CE42-8B0E-06329BCFC9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44325" y="2681088"/>
            <a:ext cx="1043824" cy="521912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7EDB58C0-E638-9542-BBCA-E69031D52A4E}"/>
              </a:ext>
            </a:extLst>
          </p:cNvPr>
          <p:cNvSpPr/>
          <p:nvPr/>
        </p:nvSpPr>
        <p:spPr>
          <a:xfrm>
            <a:off x="9253887" y="3966041"/>
            <a:ext cx="2420848" cy="25686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98CA9F2-F4CB-7841-833E-BA05AC495DF0}"/>
              </a:ext>
            </a:extLst>
          </p:cNvPr>
          <p:cNvSpPr txBox="1"/>
          <p:nvPr/>
        </p:nvSpPr>
        <p:spPr>
          <a:xfrm>
            <a:off x="9383801" y="4134654"/>
            <a:ext cx="2099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43C61"/>
                </a:solidFill>
              </a:rPr>
              <a:t>TECHNOLOGIES: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AI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DIGITAL TWINS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HPC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LASER-BASED ADDITIVE MANUFACTURING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HUMAN-ROBOT INTERACTION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COGNITIVE AUTONOMOUS SYSTEMS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SENSORS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CPS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IOT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rgbClr val="243C61"/>
                </a:solidFill>
              </a:rPr>
              <a:t>ROBOTICS</a:t>
            </a:r>
          </a:p>
        </p:txBody>
      </p:sp>
      <p:pic>
        <p:nvPicPr>
          <p:cNvPr id="36" name="Imagen 35" descr="Logotipo&#10;&#10;Descripción generada automáticamente">
            <a:extLst>
              <a:ext uri="{FF2B5EF4-FFF2-40B4-BE49-F238E27FC236}">
                <a16:creationId xmlns:a16="http://schemas.microsoft.com/office/drawing/2014/main" id="{546A2A3E-E881-F647-B58E-6BD258C102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272" y="3362818"/>
            <a:ext cx="1473504" cy="7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FEA9A69-F300-482A-BA86-3A2ADB518FF9}"/>
              </a:ext>
            </a:extLst>
          </p:cNvPr>
          <p:cNvSpPr txBox="1"/>
          <p:nvPr/>
        </p:nvSpPr>
        <p:spPr>
          <a:xfrm>
            <a:off x="3560642" y="1769731"/>
            <a:ext cx="6797796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ICT Innovation for 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Manufacturing SMEs in a nutshell</a:t>
            </a:r>
          </a:p>
          <a:p>
            <a:endParaRPr lang="en-GB" sz="32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Opportunities for SMEs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6BCC0DE-4E56-4B9B-B311-1B16A8498855}"/>
              </a:ext>
            </a:extLst>
          </p:cNvPr>
          <p:cNvSpPr/>
          <p:nvPr/>
        </p:nvSpPr>
        <p:spPr>
          <a:xfrm>
            <a:off x="6772952" y="2950844"/>
            <a:ext cx="5419048" cy="16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FFF2F18-F77E-E244-A8A4-402ABD1F555F}"/>
              </a:ext>
            </a:extLst>
          </p:cNvPr>
          <p:cNvSpPr/>
          <p:nvPr/>
        </p:nvSpPr>
        <p:spPr>
          <a:xfrm>
            <a:off x="7503459" y="5903259"/>
            <a:ext cx="4688541" cy="61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Shape 214" descr="Resultado de imagen de mobile world capital">
            <a:extLst>
              <a:ext uri="{FF2B5EF4-FFF2-40B4-BE49-F238E27FC236}">
                <a16:creationId xmlns:a16="http://schemas.microsoft.com/office/drawing/2014/main" id="{04F8A97A-970F-4C46-8D28-6470E2E1E4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8623" y="6005800"/>
            <a:ext cx="1270417" cy="4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16" descr="Resultado de imagen de funding box logo">
            <a:extLst>
              <a:ext uri="{FF2B5EF4-FFF2-40B4-BE49-F238E27FC236}">
                <a16:creationId xmlns:a16="http://schemas.microsoft.com/office/drawing/2014/main" id="{AAC04810-06FA-D54B-9487-E8E300A827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6612" y="6068323"/>
            <a:ext cx="1220060" cy="28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TECNALIA | AFM">
            <a:extLst>
              <a:ext uri="{FF2B5EF4-FFF2-40B4-BE49-F238E27FC236}">
                <a16:creationId xmlns:a16="http://schemas.microsoft.com/office/drawing/2014/main" id="{0553F9D1-92B8-C641-9101-6AB33FD68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9" b="31835"/>
          <a:stretch/>
        </p:blipFill>
        <p:spPr bwMode="auto">
          <a:xfrm>
            <a:off x="11104100" y="6068499"/>
            <a:ext cx="930600" cy="3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>
            <a:extLst>
              <a:ext uri="{FF2B5EF4-FFF2-40B4-BE49-F238E27FC236}">
                <a16:creationId xmlns:a16="http://schemas.microsoft.com/office/drawing/2014/main" id="{8A72CE1A-775F-4AD1-9748-52629D8CA05D}"/>
              </a:ext>
            </a:extLst>
          </p:cNvPr>
          <p:cNvSpPr/>
          <p:nvPr/>
        </p:nvSpPr>
        <p:spPr>
          <a:xfrm>
            <a:off x="9045948" y="3684673"/>
            <a:ext cx="2920110" cy="2003210"/>
          </a:xfrm>
          <a:prstGeom prst="rect">
            <a:avLst/>
          </a:prstGeom>
          <a:solidFill>
            <a:schemeClr val="bg1"/>
          </a:solidFill>
          <a:ln>
            <a:solidFill>
              <a:srgbClr val="2F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9B0AE5-697E-0B48-9752-0B6554399DC7}"/>
              </a:ext>
            </a:extLst>
          </p:cNvPr>
          <p:cNvSpPr/>
          <p:nvPr/>
        </p:nvSpPr>
        <p:spPr>
          <a:xfrm>
            <a:off x="8256070" y="1523654"/>
            <a:ext cx="2273559" cy="1905346"/>
          </a:xfrm>
          <a:prstGeom prst="rect">
            <a:avLst/>
          </a:prstGeom>
          <a:solidFill>
            <a:srgbClr val="2F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entágono 33">
            <a:extLst>
              <a:ext uri="{FF2B5EF4-FFF2-40B4-BE49-F238E27FC236}">
                <a16:creationId xmlns:a16="http://schemas.microsoft.com/office/drawing/2014/main" id="{22965BDE-6059-D044-82CC-BE0816707A1A}"/>
              </a:ext>
            </a:extLst>
          </p:cNvPr>
          <p:cNvSpPr/>
          <p:nvPr/>
        </p:nvSpPr>
        <p:spPr>
          <a:xfrm>
            <a:off x="6585122" y="1526635"/>
            <a:ext cx="2139945" cy="1911069"/>
          </a:xfrm>
          <a:prstGeom prst="homePlate">
            <a:avLst>
              <a:gd name="adj" fmla="val 14505"/>
            </a:avLst>
          </a:prstGeom>
          <a:solidFill>
            <a:srgbClr val="246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entágono 31">
            <a:extLst>
              <a:ext uri="{FF2B5EF4-FFF2-40B4-BE49-F238E27FC236}">
                <a16:creationId xmlns:a16="http://schemas.microsoft.com/office/drawing/2014/main" id="{6AD8A9AC-B9CC-3048-ABB7-B1174176A32F}"/>
              </a:ext>
            </a:extLst>
          </p:cNvPr>
          <p:cNvSpPr/>
          <p:nvPr/>
        </p:nvSpPr>
        <p:spPr>
          <a:xfrm>
            <a:off x="4880605" y="1523654"/>
            <a:ext cx="2078493" cy="1911069"/>
          </a:xfrm>
          <a:prstGeom prst="homePlate">
            <a:avLst>
              <a:gd name="adj" fmla="val 14505"/>
            </a:avLst>
          </a:prstGeom>
          <a:solidFill>
            <a:srgbClr val="02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ágono 30">
            <a:extLst>
              <a:ext uri="{FF2B5EF4-FFF2-40B4-BE49-F238E27FC236}">
                <a16:creationId xmlns:a16="http://schemas.microsoft.com/office/drawing/2014/main" id="{A925EB69-BE92-1643-BA09-3D4F687ED405}"/>
              </a:ext>
            </a:extLst>
          </p:cNvPr>
          <p:cNvSpPr/>
          <p:nvPr/>
        </p:nvSpPr>
        <p:spPr>
          <a:xfrm>
            <a:off x="3215169" y="1523654"/>
            <a:ext cx="2004752" cy="1911069"/>
          </a:xfrm>
          <a:prstGeom prst="homePlate">
            <a:avLst>
              <a:gd name="adj" fmla="val 14505"/>
            </a:avLst>
          </a:prstGeom>
          <a:solidFill>
            <a:srgbClr val="39A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ágono 3">
            <a:extLst>
              <a:ext uri="{FF2B5EF4-FFF2-40B4-BE49-F238E27FC236}">
                <a16:creationId xmlns:a16="http://schemas.microsoft.com/office/drawing/2014/main" id="{4133482D-E450-4E4D-ADD3-7D8F2A19F936}"/>
              </a:ext>
            </a:extLst>
          </p:cNvPr>
          <p:cNvSpPr/>
          <p:nvPr/>
        </p:nvSpPr>
        <p:spPr>
          <a:xfrm>
            <a:off x="1589275" y="1523654"/>
            <a:ext cx="1962470" cy="1911069"/>
          </a:xfrm>
          <a:prstGeom prst="homePlate">
            <a:avLst>
              <a:gd name="adj" fmla="val 14505"/>
            </a:avLst>
          </a:prstGeom>
          <a:solidFill>
            <a:srgbClr val="BFD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hape 68">
            <a:extLst>
              <a:ext uri="{FF2B5EF4-FFF2-40B4-BE49-F238E27FC236}">
                <a16:creationId xmlns:a16="http://schemas.microsoft.com/office/drawing/2014/main" id="{E2787406-A964-4445-8FEF-0CB71B169377}"/>
              </a:ext>
            </a:extLst>
          </p:cNvPr>
          <p:cNvSpPr txBox="1"/>
          <p:nvPr/>
        </p:nvSpPr>
        <p:spPr>
          <a:xfrm>
            <a:off x="625374" y="653176"/>
            <a:ext cx="78471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3200" b="1" dirty="0">
                <a:solidFill>
                  <a:srgbClr val="009262"/>
                </a:solidFill>
                <a:latin typeface="Arial"/>
                <a:ea typeface="Arial"/>
                <a:cs typeface="Arial"/>
                <a:sym typeface="Arial"/>
              </a:rPr>
              <a:t>I4MS Journey for </a:t>
            </a:r>
            <a:r>
              <a:rPr lang="en-GB" sz="3200" b="1" dirty="0">
                <a:solidFill>
                  <a:srgbClr val="009262"/>
                </a:solidFill>
                <a:sym typeface="Arial"/>
              </a:rPr>
              <a:t>SMEs</a:t>
            </a:r>
            <a:endParaRPr lang="en-GB" dirty="0">
              <a:solidFill>
                <a:srgbClr val="009262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21AFF4E-9EAF-45DF-A866-A24A30FCCB90}"/>
              </a:ext>
            </a:extLst>
          </p:cNvPr>
          <p:cNvSpPr/>
          <p:nvPr/>
        </p:nvSpPr>
        <p:spPr>
          <a:xfrm>
            <a:off x="9128814" y="3911472"/>
            <a:ext cx="2760335" cy="116955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har char="•"/>
            </a:pPr>
            <a:r>
              <a:rPr lang="en-GB" dirty="0">
                <a:solidFill>
                  <a:srgbClr val="243C61"/>
                </a:solidFill>
              </a:rPr>
              <a:t>Appear in the I4MS tech catalogue</a:t>
            </a:r>
            <a:endParaRPr lang="en-GB" sz="900" dirty="0">
              <a:solidFill>
                <a:srgbClr val="243C61"/>
              </a:solidFill>
            </a:endParaRPr>
          </a:p>
          <a:p>
            <a:pPr marL="285750" indent="-285750">
              <a:buChar char="•"/>
            </a:pPr>
            <a:r>
              <a:rPr lang="en-GB" dirty="0">
                <a:solidFill>
                  <a:srgbClr val="243C61"/>
                </a:solidFill>
              </a:rPr>
              <a:t>I4MS/SAE </a:t>
            </a:r>
            <a:r>
              <a:rPr lang="en-GB" b="1" dirty="0">
                <a:solidFill>
                  <a:srgbClr val="243C61"/>
                </a:solidFill>
              </a:rPr>
              <a:t>Innovation label.</a:t>
            </a:r>
            <a:r>
              <a:rPr lang="en-GB" dirty="0">
                <a:solidFill>
                  <a:srgbClr val="243C61"/>
                </a:solidFill>
              </a:rPr>
              <a:t> </a:t>
            </a:r>
            <a:endParaRPr lang="en-GB" sz="900" dirty="0">
              <a:solidFill>
                <a:srgbClr val="243C61"/>
              </a:solidFill>
            </a:endParaRPr>
          </a:p>
          <a:p>
            <a:pPr marL="285750" indent="-285750">
              <a:buChar char="•"/>
            </a:pPr>
            <a:r>
              <a:rPr lang="en-GB" b="1" dirty="0">
                <a:solidFill>
                  <a:srgbClr val="243C61"/>
                </a:solidFill>
              </a:rPr>
              <a:t>I4MS Disruptor Award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575EBCF-F189-44CE-822D-0D9B46EFEF9F}"/>
              </a:ext>
            </a:extLst>
          </p:cNvPr>
          <p:cNvSpPr/>
          <p:nvPr/>
        </p:nvSpPr>
        <p:spPr>
          <a:xfrm>
            <a:off x="294456" y="3984011"/>
            <a:ext cx="2889592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endParaRPr lang="en-GB" dirty="0">
              <a:solidFill>
                <a:srgbClr val="243C61"/>
              </a:solidFill>
            </a:endParaRPr>
          </a:p>
          <a:p>
            <a:r>
              <a:rPr lang="en-GB" dirty="0">
                <a:solidFill>
                  <a:srgbClr val="243C61"/>
                </a:solidFill>
              </a:rPr>
              <a:t>Network with other SMEs and find the best fit in service providers for your needs via the</a:t>
            </a:r>
          </a:p>
          <a:p>
            <a:r>
              <a:rPr lang="en-GB" b="1" dirty="0">
                <a:solidFill>
                  <a:srgbClr val="243C61"/>
                </a:solidFill>
              </a:rPr>
              <a:t>Brokering System. </a:t>
            </a:r>
            <a:r>
              <a:rPr lang="en-GB" dirty="0">
                <a:solidFill>
                  <a:srgbClr val="243C61"/>
                </a:solidFill>
              </a:rPr>
              <a:t> 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458DC8C-65D9-465E-BE97-C449BD997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2576" y="5829324"/>
            <a:ext cx="673346" cy="68354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7393B29-5E99-47B5-A6B7-91BB94E153AA}"/>
              </a:ext>
            </a:extLst>
          </p:cNvPr>
          <p:cNvSpPr/>
          <p:nvPr/>
        </p:nvSpPr>
        <p:spPr>
          <a:xfrm>
            <a:off x="3438117" y="3893609"/>
            <a:ext cx="325175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rgbClr val="243C61"/>
                </a:solidFill>
              </a:rPr>
              <a:t>40 Mil € </a:t>
            </a:r>
            <a:r>
              <a:rPr lang="en-GB" dirty="0">
                <a:solidFill>
                  <a:srgbClr val="243C61"/>
                </a:solidFill>
              </a:rPr>
              <a:t>via </a:t>
            </a:r>
            <a:r>
              <a:rPr lang="en-GB" b="1" dirty="0">
                <a:solidFill>
                  <a:srgbClr val="243C61"/>
                </a:solidFill>
              </a:rPr>
              <a:t>16 open calls</a:t>
            </a:r>
            <a:r>
              <a:rPr lang="en-GB" dirty="0">
                <a:solidFill>
                  <a:srgbClr val="243C61"/>
                </a:solidFill>
              </a:rPr>
              <a:t> for manufacturing SMEs.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7A3A1AE-88A3-407F-B317-8E1D4E28B895}"/>
              </a:ext>
            </a:extLst>
          </p:cNvPr>
          <p:cNvSpPr/>
          <p:nvPr/>
        </p:nvSpPr>
        <p:spPr>
          <a:xfrm>
            <a:off x="6822611" y="4200741"/>
            <a:ext cx="212946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rgbClr val="243C61"/>
                </a:solidFill>
              </a:rPr>
              <a:t>Pilot and test new technologies </a:t>
            </a:r>
            <a:endParaRPr lang="en-GB" dirty="0">
              <a:solidFill>
                <a:srgbClr val="243C6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23C214-0AAC-4F8A-AD42-B877B11AD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013" y="5853300"/>
            <a:ext cx="554039" cy="55403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49044A1-DFBB-4EB2-8C75-14AECF5AE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278" y="5855645"/>
            <a:ext cx="719207" cy="630317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2FB85702-DA05-4290-80E7-DE99CFA1D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0112" y="5770876"/>
            <a:ext cx="563465" cy="630317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7F00233C-49A6-4DB9-9A1A-EC482F582C71}"/>
              </a:ext>
            </a:extLst>
          </p:cNvPr>
          <p:cNvSpPr/>
          <p:nvPr/>
        </p:nvSpPr>
        <p:spPr>
          <a:xfrm>
            <a:off x="232084" y="3673727"/>
            <a:ext cx="3014339" cy="2001866"/>
          </a:xfrm>
          <a:prstGeom prst="rect">
            <a:avLst/>
          </a:prstGeom>
          <a:noFill/>
          <a:ln>
            <a:solidFill>
              <a:srgbClr val="BFD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684DDC9-1155-4525-A504-48AA2A28B925}"/>
              </a:ext>
            </a:extLst>
          </p:cNvPr>
          <p:cNvSpPr/>
          <p:nvPr/>
        </p:nvSpPr>
        <p:spPr>
          <a:xfrm>
            <a:off x="3352736" y="3681902"/>
            <a:ext cx="3307878" cy="924803"/>
          </a:xfrm>
          <a:prstGeom prst="rect">
            <a:avLst/>
          </a:prstGeom>
          <a:noFill/>
          <a:ln>
            <a:solidFill>
              <a:srgbClr val="39A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ED88261-1DF7-4CB1-8FDE-5CB4825D4E33}"/>
              </a:ext>
            </a:extLst>
          </p:cNvPr>
          <p:cNvSpPr/>
          <p:nvPr/>
        </p:nvSpPr>
        <p:spPr>
          <a:xfrm>
            <a:off x="3390427" y="4937600"/>
            <a:ext cx="320873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rgbClr val="243C61"/>
                </a:solidFill>
              </a:rPr>
              <a:t>Premium services</a:t>
            </a:r>
            <a:r>
              <a:rPr lang="en-GB" dirty="0">
                <a:solidFill>
                  <a:srgbClr val="243C61"/>
                </a:solidFill>
              </a:rPr>
              <a:t>, such as </a:t>
            </a:r>
            <a:r>
              <a:rPr lang="en-GB" b="1" dirty="0">
                <a:solidFill>
                  <a:srgbClr val="243C61"/>
                </a:solidFill>
              </a:rPr>
              <a:t>business and technical mentoring.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3AEAEAF-397D-4685-94D8-3BF4C8B6ACF2}"/>
              </a:ext>
            </a:extLst>
          </p:cNvPr>
          <p:cNvSpPr/>
          <p:nvPr/>
        </p:nvSpPr>
        <p:spPr>
          <a:xfrm>
            <a:off x="3347410" y="4711216"/>
            <a:ext cx="3307059" cy="981080"/>
          </a:xfrm>
          <a:prstGeom prst="rect">
            <a:avLst/>
          </a:prstGeom>
          <a:noFill/>
          <a:ln>
            <a:solidFill>
              <a:srgbClr val="02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F52DAFB-1219-4153-A2EE-5BD4D0E73D29}"/>
              </a:ext>
            </a:extLst>
          </p:cNvPr>
          <p:cNvSpPr/>
          <p:nvPr/>
        </p:nvSpPr>
        <p:spPr>
          <a:xfrm>
            <a:off x="6794866" y="3689086"/>
            <a:ext cx="2138247" cy="2003210"/>
          </a:xfrm>
          <a:prstGeom prst="rect">
            <a:avLst/>
          </a:prstGeom>
          <a:noFill/>
          <a:ln>
            <a:solidFill>
              <a:srgbClr val="246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41AC710-E512-DB43-A967-6A3427D3E6DB}"/>
              </a:ext>
            </a:extLst>
          </p:cNvPr>
          <p:cNvSpPr txBox="1"/>
          <p:nvPr/>
        </p:nvSpPr>
        <p:spPr>
          <a:xfrm>
            <a:off x="1808825" y="2182395"/>
            <a:ext cx="137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Access I4MS Community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D0935AF-29B3-0340-A0BF-2C94D40E2AD5}"/>
              </a:ext>
            </a:extLst>
          </p:cNvPr>
          <p:cNvSpPr txBox="1"/>
          <p:nvPr/>
        </p:nvSpPr>
        <p:spPr>
          <a:xfrm>
            <a:off x="2308242" y="1583056"/>
            <a:ext cx="2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Graphik Black" panose="020B0A03030202060203" pitchFamily="34" charset="0"/>
              </a:rPr>
              <a:t>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D3A6C08-F733-2F40-8A48-DFA9A3BCDA80}"/>
              </a:ext>
            </a:extLst>
          </p:cNvPr>
          <p:cNvSpPr txBox="1"/>
          <p:nvPr/>
        </p:nvSpPr>
        <p:spPr>
          <a:xfrm>
            <a:off x="3624328" y="2189718"/>
            <a:ext cx="125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Apply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for funding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26B2148-4B13-464C-B9C3-E6DE860D6CD7}"/>
              </a:ext>
            </a:extLst>
          </p:cNvPr>
          <p:cNvSpPr txBox="1"/>
          <p:nvPr/>
        </p:nvSpPr>
        <p:spPr>
          <a:xfrm>
            <a:off x="4019620" y="1583056"/>
            <a:ext cx="2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Graphik Black" panose="020B0A03030202060203" pitchFamily="34" charset="0"/>
              </a:rPr>
              <a:t>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E86B9F7-4895-B840-8D58-6C518A968D82}"/>
              </a:ext>
            </a:extLst>
          </p:cNvPr>
          <p:cNvSpPr txBox="1"/>
          <p:nvPr/>
        </p:nvSpPr>
        <p:spPr>
          <a:xfrm>
            <a:off x="5314097" y="2203344"/>
            <a:ext cx="129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Receive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premium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7FB6AAA-4C44-9746-B837-FEBA79928441}"/>
              </a:ext>
            </a:extLst>
          </p:cNvPr>
          <p:cNvSpPr txBox="1"/>
          <p:nvPr/>
        </p:nvSpPr>
        <p:spPr>
          <a:xfrm>
            <a:off x="5741620" y="1583056"/>
            <a:ext cx="2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Graphik Black" panose="020B0A03030202060203" pitchFamily="34" charset="0"/>
              </a:rPr>
              <a:t>3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A8141D9-6664-2C49-8476-DF6ECE371123}"/>
              </a:ext>
            </a:extLst>
          </p:cNvPr>
          <p:cNvSpPr txBox="1"/>
          <p:nvPr/>
        </p:nvSpPr>
        <p:spPr>
          <a:xfrm>
            <a:off x="6988565" y="2305505"/>
            <a:ext cx="157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Test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new tech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A5939F-EDB2-EA41-A7D6-D4E2F2D84A17}"/>
              </a:ext>
            </a:extLst>
          </p:cNvPr>
          <p:cNvSpPr txBox="1"/>
          <p:nvPr/>
        </p:nvSpPr>
        <p:spPr>
          <a:xfrm>
            <a:off x="7475866" y="1606454"/>
            <a:ext cx="2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Graphik Black" panose="020B0A03030202060203" pitchFamily="34" charset="0"/>
              </a:rPr>
              <a:t>4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837FE60-87E5-CD43-AC62-42D2E09DCA0F}"/>
              </a:ext>
            </a:extLst>
          </p:cNvPr>
          <p:cNvSpPr txBox="1"/>
          <p:nvPr/>
        </p:nvSpPr>
        <p:spPr>
          <a:xfrm>
            <a:off x="8813686" y="2258177"/>
            <a:ext cx="137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Win a Disruptors Award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BBD0D0F-86C4-6D44-AB0A-B25B69D6CCFE}"/>
              </a:ext>
            </a:extLst>
          </p:cNvPr>
          <p:cNvSpPr txBox="1"/>
          <p:nvPr/>
        </p:nvSpPr>
        <p:spPr>
          <a:xfrm>
            <a:off x="9253817" y="1637180"/>
            <a:ext cx="2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Graphik Black" panose="020B0A03030202060203" pitchFamily="34" charset="0"/>
              </a:rPr>
              <a:t>5</a:t>
            </a:r>
          </a:p>
        </p:txBody>
      </p:sp>
      <p:sp>
        <p:nvSpPr>
          <p:cNvPr id="28" name="Shape 44">
            <a:extLst>
              <a:ext uri="{FF2B5EF4-FFF2-40B4-BE49-F238E27FC236}">
                <a16:creationId xmlns:a16="http://schemas.microsoft.com/office/drawing/2014/main" id="{3D3F263A-2A64-BD46-93E1-34187AC4B3DC}"/>
              </a:ext>
            </a:extLst>
          </p:cNvPr>
          <p:cNvSpPr txBox="1"/>
          <p:nvPr/>
        </p:nvSpPr>
        <p:spPr>
          <a:xfrm>
            <a:off x="625376" y="427538"/>
            <a:ext cx="95539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b="1" dirty="0">
                <a:solidFill>
                  <a:srgbClr val="7F7F7F"/>
                </a:solidFill>
              </a:rPr>
              <a:t>Tools and Technologies for Transformation: accelerate digital uptake by manufacturing companies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073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ángulo redondeado 106">
            <a:extLst>
              <a:ext uri="{FF2B5EF4-FFF2-40B4-BE49-F238E27FC236}">
                <a16:creationId xmlns:a16="http://schemas.microsoft.com/office/drawing/2014/main" id="{768BF51D-1746-894F-83A1-F6A2840C0CB2}"/>
              </a:ext>
            </a:extLst>
          </p:cNvPr>
          <p:cNvSpPr/>
          <p:nvPr/>
        </p:nvSpPr>
        <p:spPr>
          <a:xfrm>
            <a:off x="227915" y="229810"/>
            <a:ext cx="11697553" cy="5973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C5B66A4F-32D5-534E-BCE8-5B3587B09C8F}"/>
              </a:ext>
            </a:extLst>
          </p:cNvPr>
          <p:cNvSpPr/>
          <p:nvPr/>
        </p:nvSpPr>
        <p:spPr>
          <a:xfrm>
            <a:off x="1806200" y="1050000"/>
            <a:ext cx="9570033" cy="34497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B4BF48E-E705-214C-AC5F-3218498FFE01}"/>
              </a:ext>
            </a:extLst>
          </p:cNvPr>
          <p:cNvGrpSpPr/>
          <p:nvPr/>
        </p:nvGrpSpPr>
        <p:grpSpPr>
          <a:xfrm>
            <a:off x="2471676" y="1395508"/>
            <a:ext cx="110169" cy="4797267"/>
            <a:chOff x="2137272" y="1222075"/>
            <a:chExt cx="110169" cy="4797267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092C773D-4778-E840-918A-999335CD800F}"/>
                </a:ext>
              </a:extLst>
            </p:cNvPr>
            <p:cNvCxnSpPr/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043A89E9-F50B-0D42-B05E-8C63DE2B1A96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9262B6C-6C71-CD4A-8A4F-215FFB035C1A}"/>
              </a:ext>
            </a:extLst>
          </p:cNvPr>
          <p:cNvGrpSpPr/>
          <p:nvPr/>
        </p:nvGrpSpPr>
        <p:grpSpPr>
          <a:xfrm>
            <a:off x="3373249" y="1395508"/>
            <a:ext cx="110169" cy="4797267"/>
            <a:chOff x="2137272" y="1222075"/>
            <a:chExt cx="110169" cy="4797267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46BBD2EB-9B73-2C4D-9303-F16A5BF7788E}"/>
                </a:ext>
              </a:extLst>
            </p:cNvPr>
            <p:cNvCxnSpPr/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7D2EE0A-0B9B-4D4C-859D-6CEDE9686C45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CB41C0C-9D8D-414C-BE77-B2E871AF797A}"/>
              </a:ext>
            </a:extLst>
          </p:cNvPr>
          <p:cNvGrpSpPr/>
          <p:nvPr/>
        </p:nvGrpSpPr>
        <p:grpSpPr>
          <a:xfrm>
            <a:off x="4219736" y="1395508"/>
            <a:ext cx="110169" cy="4797267"/>
            <a:chOff x="2137272" y="1222075"/>
            <a:chExt cx="110169" cy="4797267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9E1B279E-C9BA-CA43-8EB1-9F987F5EB5CE}"/>
                </a:ext>
              </a:extLst>
            </p:cNvPr>
            <p:cNvCxnSpPr/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833653C-87EA-1C45-BBEF-C17DAB29B33A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3FBFAA7-C63F-4E41-B533-84948B91F888}"/>
              </a:ext>
            </a:extLst>
          </p:cNvPr>
          <p:cNvGrpSpPr/>
          <p:nvPr/>
        </p:nvGrpSpPr>
        <p:grpSpPr>
          <a:xfrm>
            <a:off x="5066224" y="1395508"/>
            <a:ext cx="110169" cy="4797267"/>
            <a:chOff x="2137272" y="1222075"/>
            <a:chExt cx="110169" cy="4797267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DF118D30-944C-2143-A898-DD99C68712A6}"/>
                </a:ext>
              </a:extLst>
            </p:cNvPr>
            <p:cNvCxnSpPr/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3B0E653-8F1B-1D47-ABF0-AD27830BE1DB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CCDFEB9-C9D5-054F-9074-347A57AECBB0}"/>
              </a:ext>
            </a:extLst>
          </p:cNvPr>
          <p:cNvSpPr txBox="1"/>
          <p:nvPr/>
        </p:nvSpPr>
        <p:spPr>
          <a:xfrm>
            <a:off x="2162301" y="1086769"/>
            <a:ext cx="77537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January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FD519A3-251E-8148-94B6-7E10019C384D}"/>
              </a:ext>
            </a:extLst>
          </p:cNvPr>
          <p:cNvSpPr txBox="1"/>
          <p:nvPr/>
        </p:nvSpPr>
        <p:spPr>
          <a:xfrm>
            <a:off x="3031972" y="1096061"/>
            <a:ext cx="85304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February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0337F73-1537-B147-852E-716A694C16A4}"/>
              </a:ext>
            </a:extLst>
          </p:cNvPr>
          <p:cNvSpPr txBox="1"/>
          <p:nvPr/>
        </p:nvSpPr>
        <p:spPr>
          <a:xfrm>
            <a:off x="3722847" y="1077477"/>
            <a:ext cx="11039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March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B2D9F19-2A20-C045-9129-3FB0646BFE2E}"/>
              </a:ext>
            </a:extLst>
          </p:cNvPr>
          <p:cNvSpPr txBox="1"/>
          <p:nvPr/>
        </p:nvSpPr>
        <p:spPr>
          <a:xfrm>
            <a:off x="4573030" y="1077477"/>
            <a:ext cx="11039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April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9A70F74-0D3E-3542-8EB1-F983B805CDC2}"/>
              </a:ext>
            </a:extLst>
          </p:cNvPr>
          <p:cNvSpPr txBox="1"/>
          <p:nvPr/>
        </p:nvSpPr>
        <p:spPr>
          <a:xfrm>
            <a:off x="5720578" y="1096061"/>
            <a:ext cx="5092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May</a:t>
            </a: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696F3DB0-CE58-9E40-885F-2C081E366464}"/>
              </a:ext>
            </a:extLst>
          </p:cNvPr>
          <p:cNvGrpSpPr/>
          <p:nvPr/>
        </p:nvGrpSpPr>
        <p:grpSpPr>
          <a:xfrm>
            <a:off x="5912709" y="1395508"/>
            <a:ext cx="110169" cy="4797267"/>
            <a:chOff x="2137272" y="1222075"/>
            <a:chExt cx="110169" cy="4797267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D0AB96C5-02CF-B64E-B11D-2891E8128D01}"/>
                </a:ext>
              </a:extLst>
            </p:cNvPr>
            <p:cNvCxnSpPr/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9DC8FC4C-47D6-3043-B8EE-55C509808375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E4AAFC5E-4782-7D49-ABC0-BF53E4E9E359}"/>
              </a:ext>
            </a:extLst>
          </p:cNvPr>
          <p:cNvGrpSpPr/>
          <p:nvPr/>
        </p:nvGrpSpPr>
        <p:grpSpPr>
          <a:xfrm>
            <a:off x="6743427" y="1395508"/>
            <a:ext cx="110169" cy="4797267"/>
            <a:chOff x="2137272" y="1222075"/>
            <a:chExt cx="110169" cy="4797267"/>
          </a:xfrm>
        </p:grpSpPr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72CA6D3D-6831-2946-B51B-9D299D7C1980}"/>
                </a:ext>
              </a:extLst>
            </p:cNvPr>
            <p:cNvCxnSpPr/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34496B9F-10AF-C441-BC71-6B92917AC3E1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6A49EEA-5F48-634F-AEA1-AD38A0C54C52}"/>
              </a:ext>
            </a:extLst>
          </p:cNvPr>
          <p:cNvSpPr txBox="1"/>
          <p:nvPr/>
        </p:nvSpPr>
        <p:spPr>
          <a:xfrm>
            <a:off x="6266004" y="1077477"/>
            <a:ext cx="11039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June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18EE7AE-CCF3-344E-977C-6D47EE3787C8}"/>
              </a:ext>
            </a:extLst>
          </p:cNvPr>
          <p:cNvSpPr txBox="1"/>
          <p:nvPr/>
        </p:nvSpPr>
        <p:spPr>
          <a:xfrm>
            <a:off x="3646951" y="340744"/>
            <a:ext cx="22989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</a:p>
        </p:txBody>
      </p:sp>
      <p:pic>
        <p:nvPicPr>
          <p:cNvPr id="6" name="Google Shape;139;p7">
            <a:extLst>
              <a:ext uri="{FF2B5EF4-FFF2-40B4-BE49-F238E27FC236}">
                <a16:creationId xmlns:a16="http://schemas.microsoft.com/office/drawing/2014/main" id="{599AF8EB-ADA8-0240-B31D-41FFE05D6AE0}"/>
              </a:ext>
            </a:extLst>
          </p:cNvPr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285" y="2082039"/>
            <a:ext cx="1230849" cy="2312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Rectángulo redondeado 89">
            <a:extLst>
              <a:ext uri="{FF2B5EF4-FFF2-40B4-BE49-F238E27FC236}">
                <a16:creationId xmlns:a16="http://schemas.microsoft.com/office/drawing/2014/main" id="{4E5B6C21-2239-7640-9EB0-4E27619FC8EB}"/>
              </a:ext>
            </a:extLst>
          </p:cNvPr>
          <p:cNvSpPr/>
          <p:nvPr/>
        </p:nvSpPr>
        <p:spPr>
          <a:xfrm>
            <a:off x="3246004" y="1983127"/>
            <a:ext cx="1762090" cy="365726"/>
          </a:xfrm>
          <a:prstGeom prst="roundRect">
            <a:avLst>
              <a:gd name="adj" fmla="val 50000"/>
            </a:avLst>
          </a:prstGeom>
          <a:solidFill>
            <a:srgbClr val="F9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28/01/2021 - 29/03/2021 </a:t>
            </a:r>
          </a:p>
        </p:txBody>
      </p:sp>
      <p:pic>
        <p:nvPicPr>
          <p:cNvPr id="7" name="Google Shape;144;p7" descr="brand_logo">
            <a:extLst>
              <a:ext uri="{FF2B5EF4-FFF2-40B4-BE49-F238E27FC236}">
                <a16:creationId xmlns:a16="http://schemas.microsoft.com/office/drawing/2014/main" id="{F4AB87A2-8D1F-A140-A4DF-0A7BF17133DA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" b="99121" l="1240" r="100000">
                        <a14:foregroundMark x1="45040" y1="47452" x2="45040" y2="47452"/>
                        <a14:foregroundMark x1="54040" y1="48946" x2="54040" y2="48946"/>
                        <a14:foregroundMark x1="63280" y1="46134" x2="63280" y2="46134"/>
                        <a14:foregroundMark x1="70040" y1="53515" x2="70040" y2="53515"/>
                        <a14:foregroundMark x1="77840" y1="49385" x2="77840" y2="49385"/>
                        <a14:foregroundMark x1="82240" y1="41037" x2="82240" y2="41037"/>
                        <a14:foregroundMark x1="87080" y1="51670" x2="87080" y2="5167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72307" y="4289246"/>
            <a:ext cx="963052" cy="45241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Rectángulo redondeado 90">
            <a:extLst>
              <a:ext uri="{FF2B5EF4-FFF2-40B4-BE49-F238E27FC236}">
                <a16:creationId xmlns:a16="http://schemas.microsoft.com/office/drawing/2014/main" id="{8990D800-44A3-EE45-AC31-DBD8FF4E9F88}"/>
              </a:ext>
            </a:extLst>
          </p:cNvPr>
          <p:cNvSpPr/>
          <p:nvPr/>
        </p:nvSpPr>
        <p:spPr>
          <a:xfrm>
            <a:off x="3424627" y="4341882"/>
            <a:ext cx="2413844" cy="347141"/>
          </a:xfrm>
          <a:prstGeom prst="roundRect">
            <a:avLst>
              <a:gd name="adj" fmla="val 50000"/>
            </a:avLst>
          </a:prstGeom>
          <a:solidFill>
            <a:srgbClr val="F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08/02/2021 - 22/04/2021</a:t>
            </a:r>
          </a:p>
        </p:txBody>
      </p:sp>
      <p:pic>
        <p:nvPicPr>
          <p:cNvPr id="8" name="Google Shape;142;p7" descr="Better Factory H2020 project starts - In4Art">
            <a:extLst>
              <a:ext uri="{FF2B5EF4-FFF2-40B4-BE49-F238E27FC236}">
                <a16:creationId xmlns:a16="http://schemas.microsoft.com/office/drawing/2014/main" id="{9A4E879F-4E11-D34E-B769-450E2AFF08A9}"/>
              </a:ext>
            </a:extLst>
          </p:cNvPr>
          <p:cNvPicPr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19" l="0" r="100000">
                        <a14:foregroundMark x1="23958" y1="41389" x2="23958" y2="41389"/>
                        <a14:foregroundMark x1="15260" y1="64167" x2="15260" y2="64167"/>
                        <a14:foregroundMark x1="12500" y1="64167" x2="12500" y2="64167"/>
                        <a14:foregroundMark x1="11250" y1="62222" x2="11250" y2="62222"/>
                        <a14:foregroundMark x1="10625" y1="59630" x2="10625" y2="59630"/>
                        <a14:foregroundMark x1="6667" y1="60000" x2="6667" y2="60000"/>
                        <a14:foregroundMark x1="8958" y1="55185" x2="8958" y2="55185"/>
                        <a14:foregroundMark x1="8958" y1="51852" x2="8958" y2="51852"/>
                        <a14:foregroundMark x1="10417" y1="48148" x2="10417" y2="48148"/>
                        <a14:foregroundMark x1="11250" y1="44444" x2="11250" y2="44444"/>
                        <a14:foregroundMark x1="10833" y1="41389" x2="10833" y2="41389"/>
                        <a14:foregroundMark x1="13958" y1="36574" x2="13958" y2="36574"/>
                        <a14:foregroundMark x1="13125" y1="33981" x2="13125" y2="33981"/>
                        <a14:foregroundMark x1="7917" y1="38426" x2="7917" y2="38426"/>
                        <a14:foregroundMark x1="11667" y1="30648" x2="11667" y2="30648"/>
                        <a14:foregroundMark x1="11250" y1="33241" x2="11250" y2="33241"/>
                        <a14:foregroundMark x1="16094" y1="31759" x2="16094" y2="31759"/>
                        <a14:foregroundMark x1="16719" y1="28796" x2="16719" y2="28796"/>
                        <a14:foregroundMark x1="16302" y1="66389" x2="16302" y2="66389"/>
                        <a14:foregroundMark x1="16510" y1="68981" x2="16510" y2="68981"/>
                        <a14:foregroundMark x1="16927" y1="71944" x2="16927" y2="71944"/>
                        <a14:foregroundMark x1="20469" y1="63426" x2="20469" y2="63426"/>
                        <a14:foregroundMark x1="24427" y1="54815" x2="24427" y2="54815"/>
                        <a14:foregroundMark x1="35938" y1="49259" x2="35938" y2="49259"/>
                        <a14:foregroundMark x1="44115" y1="41389" x2="44115" y2="41389"/>
                        <a14:foregroundMark x1="32604" y1="64167" x2="32604" y2="64167"/>
                        <a14:foregroundMark x1="40573" y1="66019" x2="40573" y2="66019"/>
                        <a14:foregroundMark x1="49375" y1="63056" x2="49375" y2="63056"/>
                        <a14:foregroundMark x1="56667" y1="39167" x2="56667" y2="39167"/>
                        <a14:foregroundMark x1="61719" y1="63426" x2="61719" y2="63426"/>
                        <a14:foregroundMark x1="67552" y1="61852" x2="67552" y2="61852"/>
                        <a14:foregroundMark x1="67552" y1="36204" x2="67552" y2="36204"/>
                        <a14:foregroundMark x1="75938" y1="38056" x2="75938" y2="38056"/>
                        <a14:foregroundMark x1="80156" y1="64167" x2="80156" y2="64167"/>
                        <a14:foregroundMark x1="87448" y1="39907" x2="87448" y2="39907"/>
                        <a14:foregroundMark x1="89323" y1="60000" x2="89323" y2="60000"/>
                        <a14:backgroundMark x1="42448" y1="64537" x2="42448" y2="64537"/>
                        <a14:backgroundMark x1="82240" y1="60741" x2="82240" y2="6074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97239" y="2442070"/>
            <a:ext cx="982164" cy="5705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Rectángulo redondeado 91">
            <a:extLst>
              <a:ext uri="{FF2B5EF4-FFF2-40B4-BE49-F238E27FC236}">
                <a16:creationId xmlns:a16="http://schemas.microsoft.com/office/drawing/2014/main" id="{86CAD68F-4B03-DD48-AF96-DA120B96DB3E}"/>
              </a:ext>
            </a:extLst>
          </p:cNvPr>
          <p:cNvSpPr/>
          <p:nvPr/>
        </p:nvSpPr>
        <p:spPr>
          <a:xfrm>
            <a:off x="3000374" y="2524933"/>
            <a:ext cx="2765699" cy="347141"/>
          </a:xfrm>
          <a:prstGeom prst="roundRect">
            <a:avLst>
              <a:gd name="adj" fmla="val 50000"/>
            </a:avLst>
          </a:prstGeom>
          <a:solidFill>
            <a:srgbClr val="3D0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err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EoI</a:t>
            </a:r>
            <a:r>
              <a:rPr lang="en-US" sz="8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 - 18/01/2021 - 18/03/2021</a:t>
            </a:r>
          </a:p>
        </p:txBody>
      </p:sp>
      <p:pic>
        <p:nvPicPr>
          <p:cNvPr id="9" name="Google Shape;141;p7">
            <a:extLst>
              <a:ext uri="{FF2B5EF4-FFF2-40B4-BE49-F238E27FC236}">
                <a16:creationId xmlns:a16="http://schemas.microsoft.com/office/drawing/2014/main" id="{94DC93BD-0553-CD44-9CBE-8B93768CC8EA}"/>
              </a:ext>
            </a:extLst>
          </p:cNvPr>
          <p:cNvPicPr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239" y="3091868"/>
            <a:ext cx="1114195" cy="4524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Rectángulo redondeado 92">
            <a:extLst>
              <a:ext uri="{FF2B5EF4-FFF2-40B4-BE49-F238E27FC236}">
                <a16:creationId xmlns:a16="http://schemas.microsoft.com/office/drawing/2014/main" id="{65E06CDC-D1F6-B145-933E-4682064B905E}"/>
              </a:ext>
            </a:extLst>
          </p:cNvPr>
          <p:cNvSpPr/>
          <p:nvPr/>
        </p:nvSpPr>
        <p:spPr>
          <a:xfrm>
            <a:off x="4687032" y="3146072"/>
            <a:ext cx="2502880" cy="347141"/>
          </a:xfrm>
          <a:prstGeom prst="roundRect">
            <a:avLst>
              <a:gd name="adj" fmla="val 50000"/>
            </a:avLst>
          </a:prstGeom>
          <a:solidFill>
            <a:srgbClr val="41A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30/03/2021 - 30/06/2021</a:t>
            </a:r>
          </a:p>
        </p:txBody>
      </p:sp>
      <p:pic>
        <p:nvPicPr>
          <p:cNvPr id="10" name="Google Shape;145;p7" descr="H2020: DIH-WORLD – EURADA">
            <a:extLst>
              <a:ext uri="{FF2B5EF4-FFF2-40B4-BE49-F238E27FC236}">
                <a16:creationId xmlns:a16="http://schemas.microsoft.com/office/drawing/2014/main" id="{484681B0-B9BE-2A4A-9283-B71529737A66}"/>
              </a:ext>
            </a:extLst>
          </p:cNvPr>
          <p:cNvPicPr/>
          <p:nvPr/>
        </p:nvPicPr>
        <p:blipFill rotWithShape="1">
          <a:blip r:embed="rId8">
            <a:alphaModFix/>
          </a:blip>
          <a:srcRect t="35613" b="31843"/>
          <a:stretch/>
        </p:blipFill>
        <p:spPr>
          <a:xfrm>
            <a:off x="685874" y="3720997"/>
            <a:ext cx="1159339" cy="27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0;p7">
            <a:extLst>
              <a:ext uri="{FF2B5EF4-FFF2-40B4-BE49-F238E27FC236}">
                <a16:creationId xmlns:a16="http://schemas.microsoft.com/office/drawing/2014/main" id="{08427683-5EF2-7743-832F-E3FC841D01F5}"/>
              </a:ext>
            </a:extLst>
          </p:cNvPr>
          <p:cNvPicPr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7905" y="4990290"/>
            <a:ext cx="777240" cy="35496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Rectángulo redondeado 94">
            <a:extLst>
              <a:ext uri="{FF2B5EF4-FFF2-40B4-BE49-F238E27FC236}">
                <a16:creationId xmlns:a16="http://schemas.microsoft.com/office/drawing/2014/main" id="{694EF424-D409-AA46-95DD-BB29535C65FD}"/>
              </a:ext>
            </a:extLst>
          </p:cNvPr>
          <p:cNvSpPr/>
          <p:nvPr/>
        </p:nvSpPr>
        <p:spPr>
          <a:xfrm>
            <a:off x="5946433" y="5008370"/>
            <a:ext cx="907163" cy="347141"/>
          </a:xfrm>
          <a:prstGeom prst="roundRect">
            <a:avLst>
              <a:gd name="adj" fmla="val 50000"/>
            </a:avLst>
          </a:prstGeom>
          <a:solidFill>
            <a:srgbClr val="E6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01/05/2021 </a:t>
            </a:r>
          </a:p>
        </p:txBody>
      </p:sp>
      <p:pic>
        <p:nvPicPr>
          <p:cNvPr id="12" name="Google Shape;138;p7">
            <a:extLst>
              <a:ext uri="{FF2B5EF4-FFF2-40B4-BE49-F238E27FC236}">
                <a16:creationId xmlns:a16="http://schemas.microsoft.com/office/drawing/2014/main" id="{29A0DB80-211B-1245-93D8-F3CB6BE4BAB2}"/>
              </a:ext>
            </a:extLst>
          </p:cNvPr>
          <p:cNvPicPr/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77" b="89815" l="9913" r="94957">
                        <a14:foregroundMark x1="13217" y1="44444" x2="13217" y2="44444"/>
                        <a14:foregroundMark x1="19826" y1="48457" x2="19826" y2="48457"/>
                        <a14:foregroundMark x1="23652" y1="47840" x2="23652" y2="47840"/>
                        <a14:foregroundMark x1="35304" y1="50926" x2="35304" y2="50926"/>
                        <a14:foregroundMark x1="42783" y1="46296" x2="42783" y2="46296"/>
                        <a14:foregroundMark x1="49913" y1="49383" x2="49913" y2="49383"/>
                        <a14:foregroundMark x1="50609" y1="40123" x2="50609" y2="40123"/>
                        <a14:foregroundMark x1="51826" y1="59259" x2="51826" y2="59259"/>
                        <a14:foregroundMark x1="74609" y1="49691" x2="74609" y2="49691"/>
                        <a14:foregroundMark x1="84000" y1="58025" x2="84000" y2="58025"/>
                        <a14:foregroundMark x1="84000" y1="55247" x2="84000" y2="5524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26660" y="5360306"/>
            <a:ext cx="1072786" cy="62491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ángulo redondeado 95">
            <a:extLst>
              <a:ext uri="{FF2B5EF4-FFF2-40B4-BE49-F238E27FC236}">
                <a16:creationId xmlns:a16="http://schemas.microsoft.com/office/drawing/2014/main" id="{32769E6F-063A-9A4F-8359-CEAD76B00B11}"/>
              </a:ext>
            </a:extLst>
          </p:cNvPr>
          <p:cNvSpPr/>
          <p:nvPr/>
        </p:nvSpPr>
        <p:spPr>
          <a:xfrm>
            <a:off x="4274819" y="5502679"/>
            <a:ext cx="1671111" cy="421721"/>
          </a:xfrm>
          <a:prstGeom prst="roundRect">
            <a:avLst>
              <a:gd name="adj" fmla="val 50000"/>
            </a:avLst>
          </a:prstGeom>
          <a:solidFill>
            <a:srgbClr val="61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01/03/2021 – 30/04/2021</a:t>
            </a:r>
          </a:p>
        </p:txBody>
      </p:sp>
      <p:pic>
        <p:nvPicPr>
          <p:cNvPr id="13" name="Picture 2" descr="AI REGIO: Regions and DIHs alliance for AI-driven digital transformation of  European Manufacturing SMEs - AIN : Asociación de la Industria Navarra">
            <a:extLst>
              <a:ext uri="{FF2B5EF4-FFF2-40B4-BE49-F238E27FC236}">
                <a16:creationId xmlns:a16="http://schemas.microsoft.com/office/drawing/2014/main" id="{B10E5C5B-3126-0F46-8B8F-24CD268F66AD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96" b="95356" l="9510" r="89914">
                        <a14:foregroundMark x1="16427" y1="88545" x2="16427" y2="88545"/>
                        <a14:foregroundMark x1="29107" y1="84211" x2="29107" y2="84211"/>
                        <a14:foregroundMark x1="41499" y1="84830" x2="41499" y2="84830"/>
                        <a14:foregroundMark x1="49280" y1="84830" x2="49280" y2="84830"/>
                        <a14:foregroundMark x1="58501" y1="84211" x2="58501" y2="84211"/>
                        <a14:foregroundMark x1="72334" y1="85139" x2="72334" y2="85139"/>
                        <a14:foregroundMark x1="76657" y1="82972" x2="76657" y2="82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25" y="1447793"/>
            <a:ext cx="564466" cy="542791"/>
          </a:xfrm>
          <a:prstGeom prst="rect">
            <a:avLst/>
          </a:prstGeom>
          <a:noFill/>
        </p:spPr>
      </p:pic>
      <p:sp>
        <p:nvSpPr>
          <p:cNvPr id="98" name="CuadroTexto 97">
            <a:extLst>
              <a:ext uri="{FF2B5EF4-FFF2-40B4-BE49-F238E27FC236}">
                <a16:creationId xmlns:a16="http://schemas.microsoft.com/office/drawing/2014/main" id="{58582C82-E965-BF43-92A2-95300BFAEBBB}"/>
              </a:ext>
            </a:extLst>
          </p:cNvPr>
          <p:cNvSpPr txBox="1"/>
          <p:nvPr/>
        </p:nvSpPr>
        <p:spPr>
          <a:xfrm>
            <a:off x="212456" y="309349"/>
            <a:ext cx="420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I4MS Open Call Calendar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8811CAEB-94A2-4235-B318-A5F24B28B59D}"/>
              </a:ext>
            </a:extLst>
          </p:cNvPr>
          <p:cNvGrpSpPr/>
          <p:nvPr/>
        </p:nvGrpSpPr>
        <p:grpSpPr>
          <a:xfrm>
            <a:off x="7520343" y="1404801"/>
            <a:ext cx="110169" cy="4797267"/>
            <a:chOff x="2137272" y="1222075"/>
            <a:chExt cx="110169" cy="4797267"/>
          </a:xfrm>
        </p:grpSpPr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B6C711C6-7EC5-4675-B94F-4752B6372DDA}"/>
                </a:ext>
              </a:extLst>
            </p:cNvPr>
            <p:cNvCxnSpPr>
              <a:cxnSpLocks/>
            </p:cNvCxnSpPr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41BD827-668A-4A48-8919-D9A1F9967B45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A37EFB7D-425A-46B1-938E-B66E82391E88}"/>
              </a:ext>
            </a:extLst>
          </p:cNvPr>
          <p:cNvGrpSpPr/>
          <p:nvPr/>
        </p:nvGrpSpPr>
        <p:grpSpPr>
          <a:xfrm>
            <a:off x="8351061" y="1404801"/>
            <a:ext cx="110169" cy="4797267"/>
            <a:chOff x="2137272" y="1222075"/>
            <a:chExt cx="110169" cy="4797267"/>
          </a:xfrm>
        </p:grpSpPr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43A766AE-0E46-4849-B9B9-33518A49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72DA249F-7D72-44F4-A78D-D8BD0C73C186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A20F0AE0-EB99-4364-B506-47E399CDC8EB}"/>
              </a:ext>
            </a:extLst>
          </p:cNvPr>
          <p:cNvGrpSpPr/>
          <p:nvPr/>
        </p:nvGrpSpPr>
        <p:grpSpPr>
          <a:xfrm>
            <a:off x="9081513" y="1404800"/>
            <a:ext cx="110169" cy="4797267"/>
            <a:chOff x="2137272" y="1222075"/>
            <a:chExt cx="110169" cy="4797267"/>
          </a:xfrm>
        </p:grpSpPr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6896D4F3-41AE-4128-BA06-9F0079CD3D83}"/>
                </a:ext>
              </a:extLst>
            </p:cNvPr>
            <p:cNvCxnSpPr>
              <a:cxnSpLocks/>
            </p:cNvCxnSpPr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34CC61D-367B-49B6-A925-7C02CA977DDD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BAE45F8B-393C-4338-B2D0-2149A748ED6F}"/>
              </a:ext>
            </a:extLst>
          </p:cNvPr>
          <p:cNvGrpSpPr/>
          <p:nvPr/>
        </p:nvGrpSpPr>
        <p:grpSpPr>
          <a:xfrm>
            <a:off x="9902938" y="1404800"/>
            <a:ext cx="110169" cy="4797267"/>
            <a:chOff x="2137272" y="1222075"/>
            <a:chExt cx="110169" cy="4797267"/>
          </a:xfrm>
        </p:grpSpPr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C05D8062-DC53-404E-9EE0-1E79AD23AF38}"/>
                </a:ext>
              </a:extLst>
            </p:cNvPr>
            <p:cNvCxnSpPr>
              <a:cxnSpLocks/>
            </p:cNvCxnSpPr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7DC4797E-AA4B-447C-84A6-629E504FFD5F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E72E695-65E1-4346-9877-345FF3BCD1B4}"/>
              </a:ext>
            </a:extLst>
          </p:cNvPr>
          <p:cNvGrpSpPr/>
          <p:nvPr/>
        </p:nvGrpSpPr>
        <p:grpSpPr>
          <a:xfrm>
            <a:off x="10670561" y="1404800"/>
            <a:ext cx="110169" cy="4797267"/>
            <a:chOff x="2137272" y="1222075"/>
            <a:chExt cx="110169" cy="4797267"/>
          </a:xfrm>
        </p:grpSpPr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E56140B3-9876-4DEC-813C-AF1642CCA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92357" y="1222075"/>
              <a:ext cx="0" cy="46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B248FC1D-2964-4B29-A42F-E93DB26B0B85}"/>
                </a:ext>
              </a:extLst>
            </p:cNvPr>
            <p:cNvSpPr/>
            <p:nvPr/>
          </p:nvSpPr>
          <p:spPr>
            <a:xfrm>
              <a:off x="2137272" y="5909173"/>
              <a:ext cx="110169" cy="110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CuadroTexto 88">
            <a:extLst>
              <a:ext uri="{FF2B5EF4-FFF2-40B4-BE49-F238E27FC236}">
                <a16:creationId xmlns:a16="http://schemas.microsoft.com/office/drawing/2014/main" id="{0A502A80-A8B2-41D0-B83F-EF1A0899EB91}"/>
              </a:ext>
            </a:extLst>
          </p:cNvPr>
          <p:cNvSpPr txBox="1"/>
          <p:nvPr/>
        </p:nvSpPr>
        <p:spPr>
          <a:xfrm>
            <a:off x="7055882" y="1086769"/>
            <a:ext cx="11039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July</a:t>
            </a:r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5918A17D-208A-4DD2-ACCB-25F8FAB8FBBF}"/>
              </a:ext>
            </a:extLst>
          </p:cNvPr>
          <p:cNvSpPr txBox="1"/>
          <p:nvPr/>
        </p:nvSpPr>
        <p:spPr>
          <a:xfrm>
            <a:off x="7855053" y="1096061"/>
            <a:ext cx="11039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</a:rPr>
              <a:t>August</a:t>
            </a:r>
            <a:endParaRPr lang="es-E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94" name="Rectángulo redondeado 93">
            <a:extLst>
              <a:ext uri="{FF2B5EF4-FFF2-40B4-BE49-F238E27FC236}">
                <a16:creationId xmlns:a16="http://schemas.microsoft.com/office/drawing/2014/main" id="{1BF5CF32-C6B0-4C45-AECF-7B0DA4B5DF20}"/>
              </a:ext>
            </a:extLst>
          </p:cNvPr>
          <p:cNvSpPr/>
          <p:nvPr/>
        </p:nvSpPr>
        <p:spPr>
          <a:xfrm>
            <a:off x="5140983" y="3685239"/>
            <a:ext cx="3983042" cy="347141"/>
          </a:xfrm>
          <a:prstGeom prst="roundRect">
            <a:avLst>
              <a:gd name="adj" fmla="val 50000"/>
            </a:avLst>
          </a:prstGeom>
          <a:solidFill>
            <a:srgbClr val="1F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04/2021 - 08/2021 </a:t>
            </a:r>
          </a:p>
        </p:txBody>
      </p:sp>
      <p:sp>
        <p:nvSpPr>
          <p:cNvPr id="97" name="Rectángulo redondeado 96">
            <a:extLst>
              <a:ext uri="{FF2B5EF4-FFF2-40B4-BE49-F238E27FC236}">
                <a16:creationId xmlns:a16="http://schemas.microsoft.com/office/drawing/2014/main" id="{D2A821FF-795D-5F4A-A86F-D945E3C3C941}"/>
              </a:ext>
            </a:extLst>
          </p:cNvPr>
          <p:cNvSpPr/>
          <p:nvPr/>
        </p:nvSpPr>
        <p:spPr>
          <a:xfrm>
            <a:off x="9131853" y="1447793"/>
            <a:ext cx="955458" cy="350871"/>
          </a:xfrm>
          <a:prstGeom prst="roundRect">
            <a:avLst>
              <a:gd name="adj" fmla="val 50000"/>
            </a:avLst>
          </a:prstGeom>
          <a:solidFill>
            <a:srgbClr val="1D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09/2021 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2B0D5AE3-00FB-4D53-A2B3-8EE9F509C897}"/>
              </a:ext>
            </a:extLst>
          </p:cNvPr>
          <p:cNvSpPr txBox="1"/>
          <p:nvPr/>
        </p:nvSpPr>
        <p:spPr>
          <a:xfrm>
            <a:off x="8579882" y="1096061"/>
            <a:ext cx="11039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</a:rPr>
              <a:t>September</a:t>
            </a:r>
            <a:endParaRPr lang="es-E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34504A5B-026A-4D3C-8835-18E9A56BA7CA}"/>
              </a:ext>
            </a:extLst>
          </p:cNvPr>
          <p:cNvSpPr txBox="1"/>
          <p:nvPr/>
        </p:nvSpPr>
        <p:spPr>
          <a:xfrm>
            <a:off x="9546320" y="1096061"/>
            <a:ext cx="81587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</a:rPr>
              <a:t>October</a:t>
            </a:r>
            <a:endParaRPr lang="es-E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460893F9-58AB-45E1-BD00-D75A2DA2974B}"/>
              </a:ext>
            </a:extLst>
          </p:cNvPr>
          <p:cNvSpPr txBox="1"/>
          <p:nvPr/>
        </p:nvSpPr>
        <p:spPr>
          <a:xfrm>
            <a:off x="10317612" y="1086769"/>
            <a:ext cx="97384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Lato"/>
              </a:rPr>
              <a:t>November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98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FEA9A69-F300-482A-BA86-3A2ADB518FF9}"/>
              </a:ext>
            </a:extLst>
          </p:cNvPr>
          <p:cNvSpPr txBox="1"/>
          <p:nvPr/>
        </p:nvSpPr>
        <p:spPr>
          <a:xfrm>
            <a:off x="3560642" y="1769731"/>
            <a:ext cx="6797796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ICT Innovation for 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Manufacturing SMEs in a nutshell</a:t>
            </a:r>
          </a:p>
          <a:p>
            <a:endParaRPr lang="en-GB" sz="32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Opportunities for other stakeholders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6BCC0DE-4E56-4B9B-B311-1B16A8498855}"/>
              </a:ext>
            </a:extLst>
          </p:cNvPr>
          <p:cNvSpPr/>
          <p:nvPr/>
        </p:nvSpPr>
        <p:spPr>
          <a:xfrm>
            <a:off x="6772952" y="2950844"/>
            <a:ext cx="5419048" cy="16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FFF2F18-F77E-E244-A8A4-402ABD1F555F}"/>
              </a:ext>
            </a:extLst>
          </p:cNvPr>
          <p:cNvSpPr/>
          <p:nvPr/>
        </p:nvSpPr>
        <p:spPr>
          <a:xfrm>
            <a:off x="7503459" y="5903259"/>
            <a:ext cx="4688541" cy="61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Shape 214" descr="Resultado de imagen de mobile world capital">
            <a:extLst>
              <a:ext uri="{FF2B5EF4-FFF2-40B4-BE49-F238E27FC236}">
                <a16:creationId xmlns:a16="http://schemas.microsoft.com/office/drawing/2014/main" id="{04F8A97A-970F-4C46-8D28-6470E2E1E4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8623" y="6005800"/>
            <a:ext cx="1270417" cy="4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16" descr="Resultado de imagen de funding box logo">
            <a:extLst>
              <a:ext uri="{FF2B5EF4-FFF2-40B4-BE49-F238E27FC236}">
                <a16:creationId xmlns:a16="http://schemas.microsoft.com/office/drawing/2014/main" id="{AAC04810-06FA-D54B-9487-E8E300A827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6612" y="6068323"/>
            <a:ext cx="1220060" cy="28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TECNALIA | AFM">
            <a:extLst>
              <a:ext uri="{FF2B5EF4-FFF2-40B4-BE49-F238E27FC236}">
                <a16:creationId xmlns:a16="http://schemas.microsoft.com/office/drawing/2014/main" id="{0553F9D1-92B8-C641-9101-6AB33FD68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9" b="31835"/>
          <a:stretch/>
        </p:blipFill>
        <p:spPr bwMode="auto">
          <a:xfrm>
            <a:off x="11104100" y="6068499"/>
            <a:ext cx="930600" cy="3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5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F0969D-F9D1-4673-BD1F-3C2301BADEF0}"/>
              </a:ext>
            </a:extLst>
          </p:cNvPr>
          <p:cNvSpPr/>
          <p:nvPr/>
        </p:nvSpPr>
        <p:spPr>
          <a:xfrm>
            <a:off x="458521" y="1905614"/>
            <a:ext cx="6096000" cy="46063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9262"/>
                </a:solidFill>
              </a:rPr>
              <a:t>Working Group on Best Practices </a:t>
            </a: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 supporting Mechanisms on </a:t>
            </a:r>
            <a:r>
              <a:rPr lang="en-GB" sz="2000" b="1" dirty="0">
                <a:solidFill>
                  <a:srgbClr val="009262"/>
                </a:solidFill>
              </a:rPr>
              <a:t>Digital Transformation</a:t>
            </a: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s-ES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9262"/>
                </a:solidFill>
              </a:rPr>
              <a:t>Working Group on Upskilling challenges</a:t>
            </a: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lvl="0" indent="-342900" algn="just"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9262"/>
                </a:solidFill>
              </a:rPr>
              <a:t>I4MS Contact Points Network</a:t>
            </a:r>
          </a:p>
          <a:p>
            <a:pPr marL="342900" lvl="0" indent="-342900" algn="just"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Contribute to our </a:t>
            </a:r>
            <a:r>
              <a:rPr lang="en-GB" sz="2000" b="1" dirty="0">
                <a:solidFill>
                  <a:srgbClr val="009262"/>
                </a:solidFill>
              </a:rPr>
              <a:t>catalogue of trainings</a:t>
            </a:r>
          </a:p>
          <a:p>
            <a:pPr marL="342900" lvl="0" indent="-342900" algn="just"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9262"/>
                </a:solidFill>
              </a:rPr>
              <a:t>Participate in </a:t>
            </a:r>
            <a:r>
              <a:rPr lang="en-GB" sz="2000" b="1" dirty="0">
                <a:solidFill>
                  <a:srgbClr val="009262"/>
                </a:solidFill>
                <a:hlinkClick r:id="rId2"/>
              </a:rPr>
              <a:t>I4MS online community</a:t>
            </a:r>
            <a:endParaRPr lang="en-GB" sz="2000" b="1" dirty="0">
              <a:solidFill>
                <a:srgbClr val="009262"/>
              </a:solidFill>
            </a:endParaRPr>
          </a:p>
          <a:p>
            <a:pPr marL="342900" lvl="0" indent="-342900" algn="just"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spcBef>
                <a:spcPts val="800"/>
              </a:spcBef>
              <a:spcAft>
                <a:spcPts val="800"/>
              </a:spcAft>
            </a:pP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Join!     </a:t>
            </a: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https://i4ms.eu/join-i4ms/</a:t>
            </a: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just">
              <a:spcBef>
                <a:spcPts val="800"/>
              </a:spcBef>
              <a:spcAft>
                <a:spcPts val="800"/>
              </a:spcAft>
            </a:pP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maria.roca@fundingbox.com</a:t>
            </a:r>
            <a:r>
              <a:rPr lang="en-GB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Google Shape;82;p4">
            <a:extLst>
              <a:ext uri="{FF2B5EF4-FFF2-40B4-BE49-F238E27FC236}">
                <a16:creationId xmlns:a16="http://schemas.microsoft.com/office/drawing/2014/main" id="{F9272A70-D715-4D40-ADCF-E5260A97C17D}"/>
              </a:ext>
            </a:extLst>
          </p:cNvPr>
          <p:cNvSpPr txBox="1"/>
          <p:nvPr/>
        </p:nvSpPr>
        <p:spPr>
          <a:xfrm>
            <a:off x="625375" y="777874"/>
            <a:ext cx="73466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009262"/>
                </a:solidFill>
                <a:latin typeface="Arial"/>
                <a:ea typeface="Arial"/>
                <a:cs typeface="Arial"/>
                <a:sym typeface="Arial"/>
              </a:rPr>
              <a:t>I4MS</a:t>
            </a:r>
            <a:r>
              <a:rPr lang="es-ES" sz="3200" b="1" dirty="0">
                <a:solidFill>
                  <a:srgbClr val="009262"/>
                </a:solidFill>
              </a:rPr>
              <a:t> </a:t>
            </a:r>
            <a:r>
              <a:rPr lang="es-ES" sz="3200" b="1" i="0" u="none" strike="noStrike" cap="none" dirty="0" err="1">
                <a:solidFill>
                  <a:srgbClr val="009262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r>
              <a:rPr lang="es-ES" sz="3200" b="1" i="0" u="none" strike="noStrike" cap="none" dirty="0">
                <a:solidFill>
                  <a:srgbClr val="00926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200" b="1" i="0" u="none" strike="noStrike" cap="none" dirty="0" err="1">
                <a:solidFill>
                  <a:srgbClr val="009262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ES" sz="3200" b="1" i="0" u="none" strike="noStrike" cap="none" dirty="0">
                <a:solidFill>
                  <a:srgbClr val="00926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200" b="1" i="0" u="none" strike="noStrike" cap="none" dirty="0" err="1">
                <a:solidFill>
                  <a:srgbClr val="009262"/>
                </a:solidFill>
                <a:latin typeface="Arial"/>
                <a:ea typeface="Arial"/>
                <a:cs typeface="Arial"/>
                <a:sym typeface="Arial"/>
              </a:rPr>
              <a:t>DIHs</a:t>
            </a:r>
            <a:endParaRPr sz="1400" b="0" i="0" u="none" strike="noStrike" cap="none" dirty="0">
              <a:solidFill>
                <a:srgbClr val="009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Graphic Recording Graphic Recording &amp; Visual Facilitation | Idea Ink | Asia">
            <a:extLst>
              <a:ext uri="{FF2B5EF4-FFF2-40B4-BE49-F238E27FC236}">
                <a16:creationId xmlns:a16="http://schemas.microsoft.com/office/drawing/2014/main" id="{DA895CFB-7199-7741-95B3-B5319EFEFB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61" y="642995"/>
            <a:ext cx="4361492" cy="29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7D10622-CEBF-4941-BC15-516D2096D4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72" t="29245" r="10078" b="9884"/>
          <a:stretch/>
        </p:blipFill>
        <p:spPr>
          <a:xfrm>
            <a:off x="6071536" y="3700462"/>
            <a:ext cx="5661943" cy="26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5AFD462-5445-401C-8797-07B21C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8884" y="1637485"/>
            <a:ext cx="5783358" cy="34189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413E52E-6ED8-4D58-88AA-770D9C342A7F}"/>
              </a:ext>
            </a:extLst>
          </p:cNvPr>
          <p:cNvSpPr/>
          <p:nvPr/>
        </p:nvSpPr>
        <p:spPr>
          <a:xfrm>
            <a:off x="584040" y="1862151"/>
            <a:ext cx="2812973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100" b="1">
                <a:latin typeface="+mj-lt"/>
              </a:rPr>
              <a:t>Access to additional funding.</a:t>
            </a:r>
            <a:endParaRPr lang="en-US" altLang="en-US" sz="1100" b="1">
              <a:latin typeface="+mj-lt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100">
                <a:latin typeface="+mj-lt"/>
              </a:rPr>
              <a:t>Consultancy on new business models.</a:t>
            </a:r>
            <a:endParaRPr lang="en-US"/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100">
                <a:latin typeface="+mj-lt"/>
              </a:rPr>
              <a:t>Ideas incubation and business acceleration.</a:t>
            </a:r>
          </a:p>
        </p:txBody>
      </p:sp>
      <p:sp>
        <p:nvSpPr>
          <p:cNvPr id="5" name="Shape 68">
            <a:extLst>
              <a:ext uri="{FF2B5EF4-FFF2-40B4-BE49-F238E27FC236}">
                <a16:creationId xmlns:a16="http://schemas.microsoft.com/office/drawing/2014/main" id="{6DBCAF68-A382-46CF-83E6-3E027FF24FCB}"/>
              </a:ext>
            </a:extLst>
          </p:cNvPr>
          <p:cNvSpPr txBox="1"/>
          <p:nvPr/>
        </p:nvSpPr>
        <p:spPr>
          <a:xfrm>
            <a:off x="512589" y="404239"/>
            <a:ext cx="86166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3200" b="1">
                <a:solidFill>
                  <a:srgbClr val="009262"/>
                </a:solidFill>
                <a:latin typeface="Arial"/>
                <a:ea typeface="Arial"/>
                <a:cs typeface="Arial"/>
                <a:sym typeface="Arial"/>
              </a:rPr>
              <a:t>What does I4MS offer to the ecosystem?</a:t>
            </a:r>
            <a:endParaRPr lang="en-GB">
              <a:solidFill>
                <a:srgbClr val="00926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B349A9-12B5-4F3F-BA4B-1E0643E18C2D}"/>
              </a:ext>
            </a:extLst>
          </p:cNvPr>
          <p:cNvSpPr/>
          <p:nvPr/>
        </p:nvSpPr>
        <p:spPr>
          <a:xfrm>
            <a:off x="565836" y="1387056"/>
            <a:ext cx="1996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BDCF57"/>
                </a:solidFill>
              </a:rPr>
              <a:t>Business Services</a:t>
            </a:r>
            <a:endParaRPr lang="en-GB" sz="16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05C002A-7E28-451F-9878-5DBE5D827B22}"/>
              </a:ext>
            </a:extLst>
          </p:cNvPr>
          <p:cNvSpPr/>
          <p:nvPr/>
        </p:nvSpPr>
        <p:spPr>
          <a:xfrm>
            <a:off x="656273" y="3048257"/>
            <a:ext cx="2701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009262"/>
                </a:solidFill>
              </a:rPr>
              <a:t>Community matchmaking &amp; Brokerage</a:t>
            </a:r>
            <a:endParaRPr lang="en-GB" sz="1600">
              <a:solidFill>
                <a:srgbClr val="00926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AF218F0-54F6-4B2C-837B-4FEE264E1DC6}"/>
              </a:ext>
            </a:extLst>
          </p:cNvPr>
          <p:cNvSpPr/>
          <p:nvPr/>
        </p:nvSpPr>
        <p:spPr>
          <a:xfrm>
            <a:off x="640246" y="3762253"/>
            <a:ext cx="2812973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>
                <a:latin typeface="+mj-lt"/>
              </a:rPr>
              <a:t>Access Networking and information about all services at I4MS Community:</a:t>
            </a:r>
            <a:r>
              <a:rPr lang="en-GB" altLang="en-US" sz="1100">
                <a:latin typeface="+mj-lt"/>
              </a:rPr>
              <a:t> </a:t>
            </a:r>
            <a:r>
              <a:rPr lang="en-GB" altLang="en-US" sz="1100">
                <a:latin typeface="+mj-lt"/>
                <a:hlinkClick r:id="rId5"/>
              </a:rPr>
              <a:t>https://i4ms.fundingbox.com/</a:t>
            </a:r>
            <a:r>
              <a:rPr lang="en-GB" altLang="en-US" sz="1100">
                <a:latin typeface="+mj-lt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100"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5A0569-4983-45B0-B4FF-29C126B267B4}"/>
              </a:ext>
            </a:extLst>
          </p:cNvPr>
          <p:cNvSpPr/>
          <p:nvPr/>
        </p:nvSpPr>
        <p:spPr>
          <a:xfrm>
            <a:off x="2124120" y="4678511"/>
            <a:ext cx="2701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21636B"/>
                </a:solidFill>
              </a:rPr>
              <a:t>Access to New Markets</a:t>
            </a:r>
            <a:endParaRPr lang="en-GB" sz="1600">
              <a:solidFill>
                <a:srgbClr val="21636B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9509468-4D27-4ED1-AF8A-979BA92D39BD}"/>
              </a:ext>
            </a:extLst>
          </p:cNvPr>
          <p:cNvSpPr/>
          <p:nvPr/>
        </p:nvSpPr>
        <p:spPr>
          <a:xfrm>
            <a:off x="2167462" y="5154250"/>
            <a:ext cx="2812973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100" b="1" dirty="0">
                <a:latin typeface="+mj-lt"/>
              </a:rPr>
              <a:t>Promotion in world class events.</a:t>
            </a:r>
            <a:endParaRPr lang="en-GB" altLang="en-US" sz="1100" b="1" dirty="0">
              <a:latin typeface="+mj-lt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dirty="0">
                <a:latin typeface="+mj-lt"/>
              </a:rPr>
              <a:t>Technologies Observatory.</a:t>
            </a:r>
            <a:endParaRPr lang="en-GB" dirty="0"/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dirty="0">
                <a:latin typeface="+mj-lt"/>
              </a:rPr>
              <a:t>Market intelligence.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dirty="0">
                <a:latin typeface="+mj-lt"/>
              </a:rPr>
              <a:t>IPR &amp; Patent management.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D85A80-9BC7-484A-AEF2-27125DA889C4}"/>
              </a:ext>
            </a:extLst>
          </p:cNvPr>
          <p:cNvSpPr/>
          <p:nvPr/>
        </p:nvSpPr>
        <p:spPr>
          <a:xfrm>
            <a:off x="6954130" y="4674914"/>
            <a:ext cx="330293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b="1">
                <a:solidFill>
                  <a:srgbClr val="313F60"/>
                </a:solidFill>
              </a:rPr>
              <a:t>Trainings &amp; Working Groups</a:t>
            </a:r>
            <a:endParaRPr lang="en-GB" sz="1600">
              <a:solidFill>
                <a:srgbClr val="313F6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1BF3691-3333-4FAF-BBBB-3348BB015A71}"/>
              </a:ext>
            </a:extLst>
          </p:cNvPr>
          <p:cNvSpPr/>
          <p:nvPr/>
        </p:nvSpPr>
        <p:spPr>
          <a:xfrm>
            <a:off x="6466514" y="5156653"/>
            <a:ext cx="4019728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 dirty="0">
                <a:latin typeface="+mj-lt"/>
              </a:rPr>
              <a:t>Working groups. 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 dirty="0">
                <a:latin typeface="+mj-lt"/>
              </a:rPr>
              <a:t>Catalogue of Trainings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 dirty="0">
                <a:latin typeface="+mj-lt"/>
              </a:rPr>
              <a:t>Culture matching for I4MS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 dirty="0">
                <a:latin typeface="+mj-lt"/>
              </a:rPr>
              <a:t>DIHs and Culture matching online course for IAs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 dirty="0">
                <a:latin typeface="+mj-lt"/>
              </a:rPr>
              <a:t>Regional workshops in underrepresented regions.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01EE2995-5221-469B-9BD4-783423F96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904" y="1750992"/>
            <a:ext cx="2697421" cy="45719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C63ADA6F-2D91-44D7-B582-B920CC5D4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894" y="3650916"/>
            <a:ext cx="2697421" cy="4571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B0108A8-80B3-4CDD-A914-7C19D52426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7462" y="5030657"/>
            <a:ext cx="2697421" cy="45719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6C011A6C-1917-4CAC-872D-33F58896D3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36243" y="5039637"/>
            <a:ext cx="2697421" cy="4571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F132A4F6-246E-45D6-AF72-FFBAB36E0A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90956" y="3403676"/>
            <a:ext cx="2697421" cy="45719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D30BE5D6-355E-4F21-9255-8A1A0610F0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99052" y="1828400"/>
            <a:ext cx="2697421" cy="45719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2A181E78-C6E6-45E6-972A-0A09EB3E2E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97622" y="1561210"/>
            <a:ext cx="2918790" cy="206278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414B082-2736-49F4-B78D-49D690FD20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35218" y="3189331"/>
            <a:ext cx="800931" cy="81893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BD77F469-B971-4C51-B957-5FA3FCA0A3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52694" y="1911050"/>
            <a:ext cx="746124" cy="76944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B1AAEE3C-2FD5-4F68-BEE8-7F4AB852F02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21671" y="4065692"/>
            <a:ext cx="687351" cy="63528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26B9A120-D368-4C6A-B791-CF4E6D2CB57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8288" y="3922739"/>
            <a:ext cx="752334" cy="841594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82D2AF73-651F-48FF-BC82-E856CF6639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253307" y="3255408"/>
            <a:ext cx="653201" cy="706742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1A6931DC-3F52-4ACB-9846-A5D20ECCB959}"/>
              </a:ext>
            </a:extLst>
          </p:cNvPr>
          <p:cNvSpPr/>
          <p:nvPr/>
        </p:nvSpPr>
        <p:spPr>
          <a:xfrm>
            <a:off x="8190956" y="3050841"/>
            <a:ext cx="3882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5E7AA8"/>
                </a:solidFill>
              </a:rPr>
              <a:t>Communication services</a:t>
            </a:r>
            <a:endParaRPr lang="en-GB" sz="1600">
              <a:solidFill>
                <a:srgbClr val="5E7AA8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A7C5FF3-9899-4774-B708-598C680AFC72}"/>
              </a:ext>
            </a:extLst>
          </p:cNvPr>
          <p:cNvSpPr/>
          <p:nvPr/>
        </p:nvSpPr>
        <p:spPr>
          <a:xfrm>
            <a:off x="8140178" y="3486030"/>
            <a:ext cx="3181728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>
                <a:latin typeface="+mj-lt"/>
              </a:rPr>
              <a:t>Dissemination of Open Calls.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>
                <a:latin typeface="+mj-lt"/>
              </a:rPr>
              <a:t>Webinars and Q&amp;A.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100" b="1">
                <a:latin typeface="+mj-lt"/>
              </a:rPr>
              <a:t>I4MS channels for the communication and marketing of projects and initiatives.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b="1">
              <a:latin typeface="+mj-lt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DE463C-1FA2-45E6-9750-455FFF605E48}"/>
              </a:ext>
            </a:extLst>
          </p:cNvPr>
          <p:cNvSpPr/>
          <p:nvPr/>
        </p:nvSpPr>
        <p:spPr>
          <a:xfrm>
            <a:off x="8309685" y="1480810"/>
            <a:ext cx="3882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528E9C"/>
                </a:solidFill>
              </a:rPr>
              <a:t>Success stories &amp; Best practices</a:t>
            </a:r>
            <a:endParaRPr lang="en-GB" sz="1600">
              <a:solidFill>
                <a:srgbClr val="528E9C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10B8B61-77B6-4371-91B1-161CC879EC93}"/>
              </a:ext>
            </a:extLst>
          </p:cNvPr>
          <p:cNvSpPr/>
          <p:nvPr/>
        </p:nvSpPr>
        <p:spPr>
          <a:xfrm>
            <a:off x="8804891" y="1914922"/>
            <a:ext cx="2410318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100" b="1" dirty="0"/>
              <a:t>Experiments catalogue.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100" b="1" dirty="0"/>
              <a:t>Best practices.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100" b="1" dirty="0"/>
              <a:t>I4MS Label.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100" b="1" dirty="0"/>
              <a:t>Disruptors Awards.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05371D-F7C4-465D-8BB0-CD5E7024EC3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593638" y="1974441"/>
            <a:ext cx="801025" cy="7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2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4MS_4TS_project presentation_2020_08_03" id="{AD41A53C-8FC6-1D4F-8AB5-0A6B0435E79C}" vid="{AC827268-FCFC-7346-867B-456F403194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2716</TotalTime>
  <Words>696</Words>
  <Application>Microsoft Office PowerPoint</Application>
  <PresentationFormat>Widescreen</PresentationFormat>
  <Paragraphs>150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Graphik Black</vt:lpstr>
      <vt:lpstr>Lato</vt:lpstr>
      <vt:lpstr>Symbol</vt:lpstr>
      <vt:lpstr>Times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Cardona</dc:creator>
  <cp:lastModifiedBy>Irina Frigioiu</cp:lastModifiedBy>
  <cp:revision>20</cp:revision>
  <dcterms:created xsi:type="dcterms:W3CDTF">2020-08-10T07:03:52Z</dcterms:created>
  <dcterms:modified xsi:type="dcterms:W3CDTF">2021-02-24T16:40:49Z</dcterms:modified>
</cp:coreProperties>
</file>