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56" r:id="rId5"/>
    <p:sldId id="296" r:id="rId6"/>
    <p:sldId id="294" r:id="rId7"/>
    <p:sldId id="285" r:id="rId8"/>
    <p:sldId id="295" r:id="rId9"/>
    <p:sldId id="288" r:id="rId10"/>
    <p:sldId id="290" r:id="rId11"/>
    <p:sldId id="293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rut Zeki Mert" initials="BZM" lastIdx="1" clrIdx="0">
    <p:extLst>
      <p:ext uri="{19B8F6BF-5375-455C-9EA6-DF929625EA0E}">
        <p15:presenceInfo xmlns:p15="http://schemas.microsoft.com/office/powerpoint/2012/main" userId="S-1-5-21-2495944358-3925704068-827270936-54694" providerId="AD"/>
      </p:ext>
    </p:extLst>
  </p:cmAuthor>
  <p:cmAuthor id="2" name="Barut Zeki Mert" initials="BM" lastIdx="3" clrIdx="1">
    <p:extLst>
      <p:ext uri="{19B8F6BF-5375-455C-9EA6-DF929625EA0E}">
        <p15:presenceInfo xmlns:p15="http://schemas.microsoft.com/office/powerpoint/2012/main" userId="S::zekimert.barut@supsi.ch::f8d518ee-ed87-4615-b971-eabbba6b3c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1737"/>
    <a:srgbClr val="E773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35F0EA-A42F-6639-2EDD-65F3B10B78F8}" v="22" dt="2021-01-25T16:14:20.918"/>
    <p1510:client id="{7FAA61FF-F368-C388-7FFA-CC42CBE2C1FE}" v="323" dt="2021-01-25T15:13:10.155"/>
  </p1510:revLst>
</p1510:revInfo>
</file>

<file path=ppt/tableStyles.xml><?xml version="1.0" encoding="utf-8"?>
<a:tblStyleLst xmlns:a="http://schemas.openxmlformats.org/drawingml/2006/main" def="{2D5ABB26-0587-4C30-8999-92F81FD0307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29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ut Zeki Mert" userId="S::zekimert.barut@supsi.ch::f8d518ee-ed87-4615-b971-eabbba6b3c19" providerId="AD" clId="Web-{7FAA61FF-F368-C388-7FFA-CC42CBE2C1FE}"/>
    <pc:docChg chg="addSld modSld sldOrd">
      <pc:chgData name="Barut Zeki Mert" userId="S::zekimert.barut@supsi.ch::f8d518ee-ed87-4615-b971-eabbba6b3c19" providerId="AD" clId="Web-{7FAA61FF-F368-C388-7FFA-CC42CBE2C1FE}" dt="2021-01-25T15:13:10.155" v="228"/>
      <pc:docMkLst>
        <pc:docMk/>
      </pc:docMkLst>
      <pc:sldChg chg="addCm">
        <pc:chgData name="Barut Zeki Mert" userId="S::zekimert.barut@supsi.ch::f8d518ee-ed87-4615-b971-eabbba6b3c19" providerId="AD" clId="Web-{7FAA61FF-F368-C388-7FFA-CC42CBE2C1FE}" dt="2021-01-25T15:04:49.310" v="122"/>
        <pc:sldMkLst>
          <pc:docMk/>
          <pc:sldMk cId="3415649768" sldId="279"/>
        </pc:sldMkLst>
      </pc:sldChg>
      <pc:sldChg chg="addSp delSp modSp new mod ord modClrScheme addCm chgLayout">
        <pc:chgData name="Barut Zeki Mert" userId="S::zekimert.barut@supsi.ch::f8d518ee-ed87-4615-b971-eabbba6b3c19" providerId="AD" clId="Web-{7FAA61FF-F368-C388-7FFA-CC42CBE2C1FE}" dt="2021-01-25T15:13:10.155" v="228"/>
        <pc:sldMkLst>
          <pc:docMk/>
          <pc:sldMk cId="352131485" sldId="292"/>
        </pc:sldMkLst>
        <pc:spChg chg="mod ord">
          <ac:chgData name="Barut Zeki Mert" userId="S::zekimert.barut@supsi.ch::f8d518ee-ed87-4615-b971-eabbba6b3c19" providerId="AD" clId="Web-{7FAA61FF-F368-C388-7FFA-CC42CBE2C1FE}" dt="2021-01-25T14:52:49.788" v="1"/>
          <ac:spMkLst>
            <pc:docMk/>
            <pc:sldMk cId="352131485" sldId="292"/>
            <ac:spMk id="2" creationId="{3D419443-40B6-444F-B590-D22C214E5CAD}"/>
          </ac:spMkLst>
        </pc:spChg>
        <pc:spChg chg="del">
          <ac:chgData name="Barut Zeki Mert" userId="S::zekimert.barut@supsi.ch::f8d518ee-ed87-4615-b971-eabbba6b3c19" providerId="AD" clId="Web-{7FAA61FF-F368-C388-7FFA-CC42CBE2C1FE}" dt="2021-01-25T14:52:49.788" v="1"/>
          <ac:spMkLst>
            <pc:docMk/>
            <pc:sldMk cId="352131485" sldId="292"/>
            <ac:spMk id="3" creationId="{097D8DF3-41D6-4A60-B470-A986901DA245}"/>
          </ac:spMkLst>
        </pc:spChg>
        <pc:spChg chg="mod ord">
          <ac:chgData name="Barut Zeki Mert" userId="S::zekimert.barut@supsi.ch::f8d518ee-ed87-4615-b971-eabbba6b3c19" providerId="AD" clId="Web-{7FAA61FF-F368-C388-7FFA-CC42CBE2C1FE}" dt="2021-01-25T14:52:49.788" v="1"/>
          <ac:spMkLst>
            <pc:docMk/>
            <pc:sldMk cId="352131485" sldId="292"/>
            <ac:spMk id="4" creationId="{040055AB-E8B2-49B8-8DD4-F7F62946025C}"/>
          </ac:spMkLst>
        </pc:spChg>
        <pc:spChg chg="mod ord">
          <ac:chgData name="Barut Zeki Mert" userId="S::zekimert.barut@supsi.ch::f8d518ee-ed87-4615-b971-eabbba6b3c19" providerId="AD" clId="Web-{7FAA61FF-F368-C388-7FFA-CC42CBE2C1FE}" dt="2021-01-25T14:52:49.788" v="1"/>
          <ac:spMkLst>
            <pc:docMk/>
            <pc:sldMk cId="352131485" sldId="292"/>
            <ac:spMk id="5" creationId="{318B0A6D-521D-48B9-B896-9B5913BC2345}"/>
          </ac:spMkLst>
        </pc:spChg>
        <pc:spChg chg="add mod">
          <ac:chgData name="Barut Zeki Mert" userId="S::zekimert.barut@supsi.ch::f8d518ee-ed87-4615-b971-eabbba6b3c19" providerId="AD" clId="Web-{7FAA61FF-F368-C388-7FFA-CC42CBE2C1FE}" dt="2021-01-25T14:58:59.057" v="112" actId="1076"/>
          <ac:spMkLst>
            <pc:docMk/>
            <pc:sldMk cId="352131485" sldId="292"/>
            <ac:spMk id="7" creationId="{39B5D01A-88E0-4C77-8962-A7903E82E46B}"/>
          </ac:spMkLst>
        </pc:spChg>
        <pc:spChg chg="add del mod">
          <ac:chgData name="Barut Zeki Mert" userId="S::zekimert.barut@supsi.ch::f8d518ee-ed87-4615-b971-eabbba6b3c19" providerId="AD" clId="Web-{7FAA61FF-F368-C388-7FFA-CC42CBE2C1FE}" dt="2021-01-25T14:55:44.304" v="62"/>
          <ac:spMkLst>
            <pc:docMk/>
            <pc:sldMk cId="352131485" sldId="292"/>
            <ac:spMk id="8" creationId="{09B7C427-EB49-4B82-9FA0-714294DBD35F}"/>
          </ac:spMkLst>
        </pc:spChg>
        <pc:spChg chg="add mod ord">
          <ac:chgData name="Barut Zeki Mert" userId="S::zekimert.barut@supsi.ch::f8d518ee-ed87-4615-b971-eabbba6b3c19" providerId="AD" clId="Web-{7FAA61FF-F368-C388-7FFA-CC42CBE2C1FE}" dt="2021-01-25T15:07:33.810" v="125" actId="1076"/>
          <ac:spMkLst>
            <pc:docMk/>
            <pc:sldMk cId="352131485" sldId="292"/>
            <ac:spMk id="9" creationId="{3E74AED4-48DC-4D77-9248-51ED1F8F59B2}"/>
          </ac:spMkLst>
        </pc:spChg>
        <pc:spChg chg="add mod">
          <ac:chgData name="Barut Zeki Mert" userId="S::zekimert.barut@supsi.ch::f8d518ee-ed87-4615-b971-eabbba6b3c19" providerId="AD" clId="Web-{7FAA61FF-F368-C388-7FFA-CC42CBE2C1FE}" dt="2021-01-25T14:58:17.944" v="98"/>
          <ac:spMkLst>
            <pc:docMk/>
            <pc:sldMk cId="352131485" sldId="292"/>
            <ac:spMk id="10" creationId="{DBFC4F9B-5ECB-493C-AF16-0D94241388A3}"/>
          </ac:spMkLst>
        </pc:spChg>
        <pc:spChg chg="add mod">
          <ac:chgData name="Barut Zeki Mert" userId="S::zekimert.barut@supsi.ch::f8d518ee-ed87-4615-b971-eabbba6b3c19" providerId="AD" clId="Web-{7FAA61FF-F368-C388-7FFA-CC42CBE2C1FE}" dt="2021-01-25T14:58:27.273" v="101" actId="1076"/>
          <ac:spMkLst>
            <pc:docMk/>
            <pc:sldMk cId="352131485" sldId="292"/>
            <ac:spMk id="11" creationId="{92A2341C-9272-4624-887E-77EFA707D26A}"/>
          </ac:spMkLst>
        </pc:spChg>
        <pc:spChg chg="add mod">
          <ac:chgData name="Barut Zeki Mert" userId="S::zekimert.barut@supsi.ch::f8d518ee-ed87-4615-b971-eabbba6b3c19" providerId="AD" clId="Web-{7FAA61FF-F368-C388-7FFA-CC42CBE2C1FE}" dt="2021-01-25T15:09:41.666" v="226" actId="14100"/>
          <ac:spMkLst>
            <pc:docMk/>
            <pc:sldMk cId="352131485" sldId="292"/>
            <ac:spMk id="13" creationId="{CD9B07A7-8F9B-4344-A257-427ED254410C}"/>
          </ac:spMkLst>
        </pc:spChg>
        <pc:spChg chg="add mod">
          <ac:chgData name="Barut Zeki Mert" userId="S::zekimert.barut@supsi.ch::f8d518ee-ed87-4615-b971-eabbba6b3c19" providerId="AD" clId="Web-{7FAA61FF-F368-C388-7FFA-CC42CBE2C1FE}" dt="2021-01-25T15:09:44.697" v="227" actId="14100"/>
          <ac:spMkLst>
            <pc:docMk/>
            <pc:sldMk cId="352131485" sldId="292"/>
            <ac:spMk id="14" creationId="{A04316DF-DC55-45DF-B840-7A4E0D374889}"/>
          </ac:spMkLst>
        </pc:spChg>
        <pc:grpChg chg="add mod">
          <ac:chgData name="Barut Zeki Mert" userId="S::zekimert.barut@supsi.ch::f8d518ee-ed87-4615-b971-eabbba6b3c19" providerId="AD" clId="Web-{7FAA61FF-F368-C388-7FFA-CC42CBE2C1FE}" dt="2021-01-25T14:58:59.073" v="114" actId="1076"/>
          <ac:grpSpMkLst>
            <pc:docMk/>
            <pc:sldMk cId="352131485" sldId="292"/>
            <ac:grpSpMk id="12" creationId="{337A5328-7CA9-48BE-80BC-2076BAA4A58A}"/>
          </ac:grpSpMkLst>
        </pc:grpChg>
        <pc:picChg chg="add mod ord">
          <ac:chgData name="Barut Zeki Mert" userId="S::zekimert.barut@supsi.ch::f8d518ee-ed87-4615-b971-eabbba6b3c19" providerId="AD" clId="Web-{7FAA61FF-F368-C388-7FFA-CC42CBE2C1FE}" dt="2021-01-25T14:59:57.172" v="120"/>
          <ac:picMkLst>
            <pc:docMk/>
            <pc:sldMk cId="352131485" sldId="292"/>
            <ac:picMk id="6" creationId="{94B1140E-C6AA-4597-953F-42A771B00EE2}"/>
          </ac:picMkLst>
        </pc:picChg>
      </pc:sldChg>
    </pc:docChg>
  </pc:docChgLst>
  <pc:docChgLst>
    <pc:chgData name="Barut Zeki Mert" userId="S::zekimert.barut@supsi.ch::f8d518ee-ed87-4615-b971-eabbba6b3c19" providerId="AD" clId="Web-{4235F0EA-A42F-6639-2EDD-65F3B10B78F8}"/>
    <pc:docChg chg="modSld">
      <pc:chgData name="Barut Zeki Mert" userId="S::zekimert.barut@supsi.ch::f8d518ee-ed87-4615-b971-eabbba6b3c19" providerId="AD" clId="Web-{4235F0EA-A42F-6639-2EDD-65F3B10B78F8}" dt="2021-01-25T16:14:20.918" v="16"/>
      <pc:docMkLst>
        <pc:docMk/>
      </pc:docMkLst>
      <pc:sldChg chg="addSp modSp addCm">
        <pc:chgData name="Barut Zeki Mert" userId="S::zekimert.barut@supsi.ch::f8d518ee-ed87-4615-b971-eabbba6b3c19" providerId="AD" clId="Web-{4235F0EA-A42F-6639-2EDD-65F3B10B78F8}" dt="2021-01-25T16:14:20.918" v="16"/>
        <pc:sldMkLst>
          <pc:docMk/>
          <pc:sldMk cId="352131485" sldId="292"/>
        </pc:sldMkLst>
        <pc:spChg chg="add mod">
          <ac:chgData name="Barut Zeki Mert" userId="S::zekimert.barut@supsi.ch::f8d518ee-ed87-4615-b971-eabbba6b3c19" providerId="AD" clId="Web-{4235F0EA-A42F-6639-2EDD-65F3B10B78F8}" dt="2021-01-25T16:00:42.242" v="12" actId="14100"/>
          <ac:spMkLst>
            <pc:docMk/>
            <pc:sldMk cId="352131485" sldId="292"/>
            <ac:spMk id="3" creationId="{8E1EA1CD-540E-43D4-A331-C9B672A5ACC0}"/>
          </ac:spMkLst>
        </pc:spChg>
        <pc:picChg chg="mod">
          <ac:chgData name="Barut Zeki Mert" userId="S::zekimert.barut@supsi.ch::f8d518ee-ed87-4615-b971-eabbba6b3c19" providerId="AD" clId="Web-{4235F0EA-A42F-6639-2EDD-65F3B10B78F8}" dt="2021-01-25T16:08:16.315" v="15"/>
          <ac:picMkLst>
            <pc:docMk/>
            <pc:sldMk cId="352131485" sldId="292"/>
            <ac:picMk id="6" creationId="{94B1140E-C6AA-4597-953F-42A771B00EE2}"/>
          </ac:picMkLst>
        </pc:picChg>
        <pc:picChg chg="add mod">
          <ac:chgData name="Barut Zeki Mert" userId="S::zekimert.barut@supsi.ch::f8d518ee-ed87-4615-b971-eabbba6b3c19" providerId="AD" clId="Web-{4235F0EA-A42F-6639-2EDD-65F3B10B78F8}" dt="2021-01-25T16:00:44.945" v="13" actId="1076"/>
          <ac:picMkLst>
            <pc:docMk/>
            <pc:sldMk cId="352131485" sldId="292"/>
            <ac:picMk id="8" creationId="{E03B4F5D-D2DF-47AF-A8CD-5878FE395878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EA4367-AFB2-4D02-8591-F6AB24EAB2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99FF0B-57C2-41EC-BD0C-3338E9AAA88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A5C1FB-1F33-41E3-9BDF-7E078C66043D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66A808-3758-4F60-9A0C-6BFC3892519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DE2D64-4779-43E4-AB7B-A2E81B31A39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D64497-42A1-4268-A79A-A027B8C91A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60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CD03D-0BD3-4935-BDB1-D038DC646B0D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94AB52-BD48-45EE-B88D-D32E70863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123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Version History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Title of the presentation | Presenter | 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729CEB-D711-4984-86B9-718EE816B066}" type="slidenum">
              <a:rPr lang="en-GB" noProof="0" smtClean="0"/>
              <a:pPr/>
              <a:t>‹#›</a:t>
            </a:fld>
            <a:endParaRPr lang="en-GB" noProof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089503811"/>
              </p:ext>
            </p:extLst>
          </p:nvPr>
        </p:nvGraphicFramePr>
        <p:xfrm>
          <a:off x="587373" y="1395941"/>
          <a:ext cx="10960938" cy="3235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7303">
                  <a:extLst>
                    <a:ext uri="{9D8B030D-6E8A-4147-A177-3AD203B41FA5}">
                      <a16:colId xmlns:a16="http://schemas.microsoft.com/office/drawing/2014/main" val="1021637148"/>
                    </a:ext>
                  </a:extLst>
                </a:gridCol>
                <a:gridCol w="1344930">
                  <a:extLst>
                    <a:ext uri="{9D8B030D-6E8A-4147-A177-3AD203B41FA5}">
                      <a16:colId xmlns:a16="http://schemas.microsoft.com/office/drawing/2014/main" val="3179544725"/>
                    </a:ext>
                  </a:extLst>
                </a:gridCol>
                <a:gridCol w="6663503">
                  <a:extLst>
                    <a:ext uri="{9D8B030D-6E8A-4147-A177-3AD203B41FA5}">
                      <a16:colId xmlns:a16="http://schemas.microsoft.com/office/drawing/2014/main" val="2411454622"/>
                    </a:ext>
                  </a:extLst>
                </a:gridCol>
                <a:gridCol w="2225202">
                  <a:extLst>
                    <a:ext uri="{9D8B030D-6E8A-4147-A177-3AD203B41FA5}">
                      <a16:colId xmlns:a16="http://schemas.microsoft.com/office/drawing/2014/main" val="11707122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noProof="0"/>
                        <a:t>Ver.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1" noProof="0"/>
                        <a:t>Date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1" noProof="0"/>
                        <a:t>Revisions made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1" noProof="0"/>
                        <a:t>Name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0514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/>
                        <a:t>0.1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/>
                        <a:t>05.10.2020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/>
                        <a:t>Document created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/>
                        <a:t>Zeki Mert Barut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1487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/>
                        <a:t>0.2</a:t>
                      </a:r>
                    </a:p>
                  </a:txBody>
                  <a:tcP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/>
                        <a:t>24.11.2020</a:t>
                      </a:r>
                    </a:p>
                  </a:txBody>
                  <a:tcP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/>
                        <a:t>Version history and</a:t>
                      </a:r>
                      <a:r>
                        <a:rPr lang="en-GB" baseline="0" noProof="0"/>
                        <a:t> Visual guidelines added</a:t>
                      </a:r>
                      <a:endParaRPr lang="en-GB" noProof="0"/>
                    </a:p>
                  </a:txBody>
                  <a:tcP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/>
                        <a:t>Zeki Mert Barut</a:t>
                      </a:r>
                    </a:p>
                  </a:txBody>
                  <a:tcP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961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/>
                        <a:t>0.3</a:t>
                      </a:r>
                    </a:p>
                  </a:txBody>
                  <a:tcP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/>
                        <a:t>26.11.2020</a:t>
                      </a:r>
                    </a:p>
                  </a:txBody>
                  <a:tcP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/>
                        <a:t>Text</a:t>
                      </a:r>
                      <a:r>
                        <a:rPr lang="en-GB" baseline="0" noProof="0"/>
                        <a:t> boxes: do not </a:t>
                      </a:r>
                      <a:r>
                        <a:rPr lang="en-GB" baseline="0" noProof="0" err="1"/>
                        <a:t>autofit</a:t>
                      </a:r>
                      <a:r>
                        <a:rPr lang="en-GB" baseline="0" noProof="0"/>
                        <a:t>” instead of “shrink text”</a:t>
                      </a:r>
                    </a:p>
                    <a:p>
                      <a:r>
                        <a:rPr lang="en-US" baseline="0" noProof="0"/>
                        <a:t>Proofing language: English (UK)</a:t>
                      </a:r>
                      <a:endParaRPr lang="en-GB" noProof="0"/>
                    </a:p>
                  </a:txBody>
                  <a:tcP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/>
                        <a:t>Zeki Mert Barut</a:t>
                      </a:r>
                    </a:p>
                  </a:txBody>
                  <a:tcP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0904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0710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9672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848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0464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6406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30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6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79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72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65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58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51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44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E6BD1-5696-AB47-8CEE-CEB2105BD4BD}" type="datetimeFigureOut">
              <a:rPr lang="en-US" smtClean="0"/>
              <a:t>2/24/2021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02F5-50BA-524D-A831-ED20F19057D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9404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3238323-0ADF-4328-9564-AEB5DFD80DB6}"/>
              </a:ext>
            </a:extLst>
          </p:cNvPr>
          <p:cNvSpPr/>
          <p:nvPr/>
        </p:nvSpPr>
        <p:spPr bwMode="blackWhite">
          <a:xfrm>
            <a:off x="0" y="0"/>
            <a:ext cx="5951536" cy="6858000"/>
          </a:xfrm>
          <a:prstGeom prst="rect">
            <a:avLst/>
          </a:prstGeom>
          <a:solidFill>
            <a:srgbClr val="E773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776FAE-C8F8-44A1-8BC7-9EB948371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40463" y="3047999"/>
            <a:ext cx="4918680" cy="764541"/>
          </a:xfrm>
        </p:spPr>
        <p:txBody>
          <a:bodyPr vert="horz" lIns="91440" tIns="0" rIns="91440" bIns="0" rtlCol="0" anchor="b" anchorCtr="0">
            <a:noAutofit/>
          </a:bodyPr>
          <a:lstStyle>
            <a:lvl1pPr>
              <a:lnSpc>
                <a:spcPct val="100000"/>
              </a:lnSpc>
              <a:defRPr lang="en-US" sz="4800" dirty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7900C6-1C2C-4612-8672-356C6DDFD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40463" y="3983538"/>
            <a:ext cx="4918680" cy="1287675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lang="en-US" sz="2400" dirty="0">
                <a:solidFill>
                  <a:schemeClr val="accent4"/>
                </a:solidFill>
                <a:latin typeface="+mj-lt"/>
              </a:defRPr>
            </a:lvl1pPr>
          </a:lstStyle>
          <a:p>
            <a:pPr marL="228600" lvl="0" indent="-228600">
              <a:lnSpc>
                <a:spcPct val="150000"/>
              </a:lnSpc>
              <a:spcAft>
                <a:spcPts val="1200"/>
              </a:spcAft>
            </a:pPr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1E09027A-1FE5-4C2C-BA94-361C25DA8CB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5951538" cy="685800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noProof="0"/>
              <a:t>Click to place and image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F7FEBEE-EBA2-490A-A4B6-B28F2D7297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665" y="655432"/>
            <a:ext cx="2126665" cy="931557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6892408" y="203217"/>
            <a:ext cx="4503180" cy="308483"/>
          </a:xfrm>
          <a:prstGeom prst="rect">
            <a:avLst/>
          </a:prstGeom>
        </p:spPr>
        <p:txBody>
          <a:bodyPr vert="horz" wrap="square" lIns="90000" tIns="46800" rIns="90000" bIns="46800" rtlCol="0">
            <a:spAutoFit/>
          </a:bodyPr>
          <a:lstStyle/>
          <a:p>
            <a:pPr marL="0" indent="0" algn="ctr">
              <a:lnSpc>
                <a:spcPts val="1800"/>
              </a:lnSpc>
              <a:spcAft>
                <a:spcPts val="600"/>
              </a:spcAft>
              <a:buNone/>
            </a:pPr>
            <a:r>
              <a:rPr lang="en-GB" sz="1400" noProof="0">
                <a:solidFill>
                  <a:schemeClr val="accent4"/>
                </a:solidFill>
                <a:latin typeface="+mj-lt"/>
                <a:cs typeface="Segoe UI" panose="020B0502040204020203" pitchFamily="34" charset="0"/>
              </a:rPr>
              <a:t>Grant</a:t>
            </a:r>
            <a:r>
              <a:rPr lang="en-GB" sz="1400" baseline="0" noProof="0">
                <a:solidFill>
                  <a:schemeClr val="accent4"/>
                </a:solidFill>
                <a:latin typeface="+mj-lt"/>
                <a:cs typeface="Segoe UI" panose="020B0502040204020203" pitchFamily="34" charset="0"/>
              </a:rPr>
              <a:t> agreement 952119 – European co-funded project</a:t>
            </a:r>
            <a:endParaRPr lang="en-GB" sz="1400" noProof="0">
              <a:solidFill>
                <a:schemeClr val="accent4"/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6095997" y="1783336"/>
            <a:ext cx="6096003" cy="310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  <a:spcAft>
                <a:spcPts val="400"/>
              </a:spcAft>
            </a:pPr>
            <a:r>
              <a:rPr lang="en-GB" sz="1400" noProof="0">
                <a:solidFill>
                  <a:schemeClr val="accent4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platform-enabled </a:t>
            </a:r>
            <a:r>
              <a:rPr lang="en-GB" sz="1400" b="1" noProof="0">
                <a:solidFill>
                  <a:schemeClr val="accent4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KIT</a:t>
            </a:r>
            <a:r>
              <a:rPr lang="en-GB" sz="1400" noProof="0">
                <a:solidFill>
                  <a:schemeClr val="accent4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of ar</a:t>
            </a:r>
            <a:r>
              <a:rPr lang="en-GB" sz="1400" b="1" noProof="0">
                <a:solidFill>
                  <a:schemeClr val="accent4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GB" sz="1400" noProof="0">
                <a:solidFill>
                  <a:schemeClr val="accent4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ificial intelligence </a:t>
            </a:r>
            <a:r>
              <a:rPr lang="en-GB" sz="1400" b="1" noProof="0">
                <a:solidFill>
                  <a:schemeClr val="accent4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GB" sz="1400" noProof="0">
                <a:solidFill>
                  <a:schemeClr val="accent4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 easy uptake by </a:t>
            </a:r>
            <a:r>
              <a:rPr lang="en-GB" sz="1400" b="1" noProof="0">
                <a:solidFill>
                  <a:srgbClr val="E77327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GB" sz="1400" b="1" noProof="0">
                <a:solidFill>
                  <a:srgbClr val="86B0E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GB" sz="1400" b="1" noProof="0">
                <a:solidFill>
                  <a:srgbClr val="71151B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GB" sz="1400" noProof="0">
                <a:solidFill>
                  <a:schemeClr val="accent4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565124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7A626-EC8A-449F-BB06-54FE18307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C4852F-7C11-4FA2-B73A-F8A14D57B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Title of the presentation | Presenter | Date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1A7AA7-192D-416B-852E-B35B98D46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9CEB-D711-4984-86B9-718EE816B066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714D70D-38C7-4F88-BA33-75D9CF7F130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7375" y="1304925"/>
            <a:ext cx="11017250" cy="5103813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574983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7A626-EC8A-449F-BB06-54FE18307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C4852F-7C11-4FA2-B73A-F8A14D57B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Title of the presentation | Presenter | Date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1A7AA7-192D-416B-852E-B35B98D46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9CEB-D711-4984-86B9-718EE816B066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714D70D-38C7-4F88-BA33-75D9CF7F130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7375" y="1304925"/>
            <a:ext cx="5364163" cy="5103813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6ED6882-55ED-47F1-9E0B-90BA8DF9E80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40463" y="1304925"/>
            <a:ext cx="5362575" cy="5103813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691524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 with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7A626-EC8A-449F-BB06-54FE18307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C4852F-7C11-4FA2-B73A-F8A14D57B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Title of the presentation | Presenter | Date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1A7AA7-192D-416B-852E-B35B98D46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9CEB-D711-4984-86B9-718EE816B066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714D70D-38C7-4F88-BA33-75D9CF7F130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7375" y="1773459"/>
            <a:ext cx="5364163" cy="4635279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6ED6882-55ED-47F1-9E0B-90BA8DF9E80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40463" y="1773459"/>
            <a:ext cx="5362575" cy="4635279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C888A6D-2C99-40B9-93AF-AFF81AA5B1A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87375" y="1304925"/>
            <a:ext cx="5362575" cy="360000"/>
          </a:xfrm>
        </p:spPr>
        <p:txBody>
          <a:bodyPr>
            <a:no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en-GB" noProof="0"/>
              <a:t>Title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BEF4CD78-8B6C-4336-BC5A-6D9E358F429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38875" y="1304925"/>
            <a:ext cx="5362575" cy="360000"/>
          </a:xfrm>
        </p:spPr>
        <p:txBody>
          <a:bodyPr>
            <a:no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en-GB" noProof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446894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noProof="0"/>
          </a:p>
        </p:txBody>
      </p:sp>
      <p:sp>
        <p:nvSpPr>
          <p:cNvPr id="10" name="Rectangle 9"/>
          <p:cNvSpPr/>
          <p:nvPr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E773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374" y="1536192"/>
            <a:ext cx="6810121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87375" y="2560320"/>
            <a:ext cx="11017249" cy="3840480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t>Edit Master text styles</a:t>
            </a:r>
          </a:p>
          <a:p>
            <a:pPr marL="228600" marR="0" lvl="1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t>Second level</a:t>
            </a:r>
          </a:p>
          <a:p>
            <a:pPr marL="228600" marR="0" lvl="2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t>Third level</a:t>
            </a:r>
          </a:p>
          <a:p>
            <a:pPr marL="228600" marR="0" lvl="3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t>Fourth level</a:t>
            </a:r>
          </a:p>
          <a:p>
            <a:pPr marL="228600" marR="0" lvl="4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382833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7A626-EC8A-449F-BB06-54FE18307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C4852F-7C11-4FA2-B73A-F8A14D57B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Title of the presentation | Presenter | Date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1A7AA7-192D-416B-852E-B35B98D46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9CEB-D711-4984-86B9-718EE816B066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575397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GB" sz="1800" noProof="0"/>
          </a:p>
        </p:txBody>
      </p:sp>
    </p:spTree>
    <p:extLst>
      <p:ext uri="{BB962C8B-B14F-4D97-AF65-F5344CB8AC3E}">
        <p14:creationId xmlns:p14="http://schemas.microsoft.com/office/powerpoint/2010/main" val="3822946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noProof="0"/>
          </a:p>
        </p:txBody>
      </p:sp>
      <p:sp>
        <p:nvSpPr>
          <p:cNvPr id="10" name="Rectangle 9"/>
          <p:cNvSpPr/>
          <p:nvPr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E773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374" y="1560766"/>
            <a:ext cx="6810121" cy="590931"/>
          </a:xfrm>
        </p:spPr>
        <p:txBody>
          <a:bodyPr>
            <a:sp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BAA338-E45C-4421-9CC8-28513DD5C97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7375" y="2552700"/>
            <a:ext cx="11017250" cy="461665"/>
          </a:xfrm>
        </p:spPr>
        <p:txBody>
          <a:bodyPr>
            <a:sp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GB" noProof="0"/>
              <a:t>Presenter Name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DA51BC5F-783E-440B-BB07-C3C514BDC33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7375" y="3076575"/>
            <a:ext cx="11017250" cy="369332"/>
          </a:xfrm>
        </p:spPr>
        <p:txBody>
          <a:bodyPr>
            <a:sp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GB" noProof="0"/>
              <a:t>Contact Details</a:t>
            </a:r>
          </a:p>
        </p:txBody>
      </p:sp>
    </p:spTree>
    <p:extLst>
      <p:ext uri="{BB962C8B-B14F-4D97-AF65-F5344CB8AC3E}">
        <p14:creationId xmlns:p14="http://schemas.microsoft.com/office/powerpoint/2010/main" val="3775135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AFE014-E3CD-4B9A-A705-F1CADD8F4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375" y="554744"/>
            <a:ext cx="9360000" cy="53553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DE5F7-8A52-43AD-8F30-F13CF5450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7375" y="1379843"/>
            <a:ext cx="11017250" cy="50295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03AA5-C732-4ECB-88D6-DAA20E2C1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7375" y="6498590"/>
            <a:ext cx="7589838" cy="180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 dirty="0"/>
              <a:t>Title of the presentation | Presenter | Date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280433-CBB5-49C5-B032-5A800E5D0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599" y="6498590"/>
            <a:ext cx="2993167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29CEB-D711-4984-86B9-718EE816B066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32A06DA-7FF5-4DDE-94D0-63A83DB241E8}"/>
              </a:ext>
            </a:extLst>
          </p:cNvPr>
          <p:cNvCxnSpPr>
            <a:cxnSpLocks/>
          </p:cNvCxnSpPr>
          <p:nvPr/>
        </p:nvCxnSpPr>
        <p:spPr>
          <a:xfrm>
            <a:off x="587767" y="1196392"/>
            <a:ext cx="11016000" cy="0"/>
          </a:xfrm>
          <a:prstGeom prst="line">
            <a:avLst/>
          </a:prstGeom>
          <a:ln w="25400">
            <a:solidFill>
              <a:srgbClr val="E773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8EE80CE8-1A6A-4300-B3C9-35D9B0721BF7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065" y="466938"/>
            <a:ext cx="1406029" cy="615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702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1" r:id="rId2"/>
    <p:sldLayoutId id="2147483671" r:id="rId3"/>
    <p:sldLayoutId id="2147483672" r:id="rId4"/>
    <p:sldLayoutId id="2147483673" r:id="rId5"/>
    <p:sldLayoutId id="2147483665" r:id="rId6"/>
    <p:sldLayoutId id="2147483676" r:id="rId7"/>
    <p:sldLayoutId id="2147483667" r:id="rId8"/>
    <p:sldLayoutId id="2147483675" r:id="rId9"/>
    <p:sldLayoutId id="2147483679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200" kern="1200">
          <a:solidFill>
            <a:schemeClr val="bg2">
              <a:lumMod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10">
          <p15:clr>
            <a:srgbClr val="F26B43"/>
          </p15:clr>
        </p15:guide>
        <p15:guide id="3" pos="3749">
          <p15:clr>
            <a:srgbClr val="F26B43"/>
          </p15:clr>
        </p15:guide>
        <p15:guide id="4" pos="370">
          <p15:clr>
            <a:srgbClr val="F26B43"/>
          </p15:clr>
        </p15:guide>
        <p15:guide id="5" pos="3931">
          <p15:clr>
            <a:srgbClr val="F26B43"/>
          </p15:clr>
        </p15:guide>
        <p15:guide id="6" orient="horz" pos="4042">
          <p15:clr>
            <a:srgbClr val="F26B43"/>
          </p15:clr>
        </p15:guide>
        <p15:guide id="7" orient="horz" pos="82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kitt4sme.eu/" TargetMode="External"/><Relationship Id="rId2" Type="http://schemas.openxmlformats.org/officeDocument/2006/relationships/hyperlink" Target="mailto:themis.kolyvas@eurodyn.com" TargetMode="Externa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Themis.kolyvas@eurodyn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Rectangle 291"/>
          <p:cNvSpPr/>
          <p:nvPr/>
        </p:nvSpPr>
        <p:spPr>
          <a:xfrm>
            <a:off x="0" y="0"/>
            <a:ext cx="5951538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1E3BEF-7A00-42AE-9643-44DA724D7B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Open Calls in KITT4SME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C6E6E7C8-6405-4DEA-8669-FD02999B3C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I4MS - ICT </a:t>
            </a:r>
            <a:r>
              <a:rPr lang="en-US" dirty="0"/>
              <a:t>Cluster Bulgaria</a:t>
            </a:r>
            <a:endParaRPr lang="en-GB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62059294-92C7-42D6-BC2B-247B608FB68C}"/>
              </a:ext>
            </a:extLst>
          </p:cNvPr>
          <p:cNvSpPr txBox="1">
            <a:spLocks/>
          </p:cNvSpPr>
          <p:nvPr/>
        </p:nvSpPr>
        <p:spPr>
          <a:xfrm>
            <a:off x="6240463" y="5937988"/>
            <a:ext cx="4918680" cy="35803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400" kern="1200" dirty="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dirty="0" smtClean="0"/>
              <a:t>Themis </a:t>
            </a:r>
            <a:r>
              <a:rPr lang="en-GB" sz="1800" dirty="0" err="1" smtClean="0"/>
              <a:t>Kolyvas</a:t>
            </a:r>
            <a:r>
              <a:rPr lang="en-GB" sz="1800" dirty="0" smtClean="0"/>
              <a:t> | European Dynamics </a:t>
            </a: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 smtClean="0"/>
              <a:t>Feb.26 2021</a:t>
            </a:r>
            <a:endParaRPr lang="en-GB" sz="1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951539" y="0"/>
            <a:ext cx="0" cy="6858000"/>
          </a:xfrm>
          <a:prstGeom prst="line">
            <a:avLst/>
          </a:prstGeom>
          <a:ln w="5715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4" name="Group 243"/>
          <p:cNvGrpSpPr/>
          <p:nvPr/>
        </p:nvGrpSpPr>
        <p:grpSpPr>
          <a:xfrm>
            <a:off x="38204" y="250773"/>
            <a:ext cx="6060849" cy="6138949"/>
            <a:chOff x="18175942" y="5534003"/>
            <a:chExt cx="10549717" cy="10271639"/>
          </a:xfrm>
        </p:grpSpPr>
        <p:pic>
          <p:nvPicPr>
            <p:cNvPr id="245" name="Picture 24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763286" y="6115542"/>
              <a:ext cx="9537700" cy="9690100"/>
            </a:xfrm>
            <a:prstGeom prst="rect">
              <a:avLst/>
            </a:prstGeom>
          </p:spPr>
        </p:pic>
        <p:grpSp>
          <p:nvGrpSpPr>
            <p:cNvPr id="246" name="Group 245"/>
            <p:cNvGrpSpPr/>
            <p:nvPr/>
          </p:nvGrpSpPr>
          <p:grpSpPr>
            <a:xfrm>
              <a:off x="18175942" y="5534003"/>
              <a:ext cx="10549717" cy="8709613"/>
              <a:chOff x="22221326" y="12989055"/>
              <a:chExt cx="6284100" cy="5999488"/>
            </a:xfrm>
          </p:grpSpPr>
          <p:sp>
            <p:nvSpPr>
              <p:cNvPr id="257" name="Isosceles Triangle 256"/>
              <p:cNvSpPr>
                <a:spLocks noChangeAspect="1"/>
              </p:cNvSpPr>
              <p:nvPr/>
            </p:nvSpPr>
            <p:spPr>
              <a:xfrm rot="5399913">
                <a:off x="24807495" y="16610208"/>
                <a:ext cx="368662" cy="365843"/>
              </a:xfrm>
              <a:prstGeom prst="triangle">
                <a:avLst>
                  <a:gd name="adj" fmla="val 100000"/>
                </a:avLst>
              </a:prstGeom>
              <a:solidFill>
                <a:srgbClr val="7F7F7F">
                  <a:alpha val="30000"/>
                </a:srgbClr>
              </a:solidFill>
              <a:ln w="19050" cmpd="sng">
                <a:solidFill>
                  <a:srgbClr val="F2F2F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58" name="Isosceles Triangle 257"/>
              <p:cNvSpPr>
                <a:spLocks noChangeAspect="1"/>
              </p:cNvSpPr>
              <p:nvPr/>
            </p:nvSpPr>
            <p:spPr>
              <a:xfrm rot="13834">
                <a:off x="26365825" y="17693823"/>
                <a:ext cx="728310" cy="731689"/>
              </a:xfrm>
              <a:prstGeom prst="triangle">
                <a:avLst>
                  <a:gd name="adj" fmla="val 100000"/>
                </a:avLst>
              </a:prstGeom>
              <a:solidFill>
                <a:srgbClr val="7F7F7F"/>
              </a:solidFill>
              <a:ln w="19050" cmpd="sng">
                <a:solidFill>
                  <a:srgbClr val="F2F2F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59" name="Isosceles Triangle 258"/>
              <p:cNvSpPr>
                <a:spLocks noChangeAspect="1"/>
              </p:cNvSpPr>
              <p:nvPr/>
            </p:nvSpPr>
            <p:spPr>
              <a:xfrm rot="16200000">
                <a:off x="22901873" y="17400239"/>
                <a:ext cx="717889" cy="725372"/>
              </a:xfrm>
              <a:prstGeom prst="triangle">
                <a:avLst>
                  <a:gd name="adj" fmla="val 100000"/>
                </a:avLst>
              </a:prstGeom>
              <a:solidFill>
                <a:srgbClr val="F9D183"/>
              </a:solidFill>
              <a:ln w="19050" cmpd="sng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60" name="Rectangle 259"/>
              <p:cNvSpPr>
                <a:spLocks noChangeAspect="1"/>
              </p:cNvSpPr>
              <p:nvPr/>
            </p:nvSpPr>
            <p:spPr>
              <a:xfrm rot="5400000">
                <a:off x="23318061" y="16792032"/>
                <a:ext cx="359921" cy="359921"/>
              </a:xfrm>
              <a:prstGeom prst="rect">
                <a:avLst/>
              </a:prstGeom>
              <a:solidFill>
                <a:srgbClr val="7F7F7F">
                  <a:alpha val="65000"/>
                </a:srgbClr>
              </a:solidFill>
              <a:ln w="19050" cmpd="sng">
                <a:solidFill>
                  <a:srgbClr val="F2F2F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61" name="Parallelogram 260"/>
              <p:cNvSpPr/>
              <p:nvPr/>
            </p:nvSpPr>
            <p:spPr>
              <a:xfrm rot="2700000" flipH="1">
                <a:off x="23230378" y="15279068"/>
                <a:ext cx="764528" cy="259159"/>
              </a:xfrm>
              <a:prstGeom prst="parallelogram">
                <a:avLst>
                  <a:gd name="adj" fmla="val 99994"/>
                </a:avLst>
              </a:prstGeom>
              <a:solidFill>
                <a:srgbClr val="7ABD7E"/>
              </a:solidFill>
              <a:ln w="19050" cmpd="sng">
                <a:solidFill>
                  <a:srgbClr val="F2F2F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62" name="Isosceles Triangle 261"/>
              <p:cNvSpPr>
                <a:spLocks noChangeAspect="1"/>
              </p:cNvSpPr>
              <p:nvPr/>
            </p:nvSpPr>
            <p:spPr>
              <a:xfrm rot="18900000">
                <a:off x="22385424" y="15515333"/>
                <a:ext cx="512345" cy="508426"/>
              </a:xfrm>
              <a:prstGeom prst="triangle">
                <a:avLst>
                  <a:gd name="adj" fmla="val 100000"/>
                </a:avLst>
              </a:prstGeom>
              <a:solidFill>
                <a:srgbClr val="BC2121"/>
              </a:solidFill>
              <a:ln w="19050" cmpd="sng">
                <a:solidFill>
                  <a:srgbClr val="F2F2F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63" name="Isosceles Triangle 262"/>
              <p:cNvSpPr>
                <a:spLocks noChangeAspect="1"/>
              </p:cNvSpPr>
              <p:nvPr/>
            </p:nvSpPr>
            <p:spPr>
              <a:xfrm rot="10800000">
                <a:off x="24628814" y="17457299"/>
                <a:ext cx="363012" cy="360236"/>
              </a:xfrm>
              <a:prstGeom prst="triangle">
                <a:avLst>
                  <a:gd name="adj" fmla="val 100000"/>
                </a:avLst>
              </a:prstGeom>
              <a:solidFill>
                <a:srgbClr val="93CEDD"/>
              </a:solidFill>
              <a:ln w="19050" cmpd="sng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64" name="Parallelogram 263"/>
              <p:cNvSpPr/>
              <p:nvPr/>
            </p:nvSpPr>
            <p:spPr>
              <a:xfrm rot="2700000" flipH="1">
                <a:off x="22052958" y="16331427"/>
                <a:ext cx="764528" cy="259159"/>
              </a:xfrm>
              <a:prstGeom prst="parallelogram">
                <a:avLst>
                  <a:gd name="adj" fmla="val 99994"/>
                </a:avLst>
              </a:prstGeom>
              <a:solidFill>
                <a:srgbClr val="A2A2A2"/>
              </a:solidFill>
              <a:ln w="19050" cmpd="sng">
                <a:solidFill>
                  <a:srgbClr val="F2F2F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65" name="Isosceles Triangle 264"/>
              <p:cNvSpPr>
                <a:spLocks noChangeAspect="1"/>
              </p:cNvSpPr>
              <p:nvPr/>
            </p:nvSpPr>
            <p:spPr>
              <a:xfrm rot="5399913">
                <a:off x="28138174" y="16228768"/>
                <a:ext cx="368662" cy="365843"/>
              </a:xfrm>
              <a:prstGeom prst="triangle">
                <a:avLst>
                  <a:gd name="adj" fmla="val 100000"/>
                </a:avLst>
              </a:prstGeom>
              <a:solidFill>
                <a:srgbClr val="7F7F7F">
                  <a:alpha val="30000"/>
                </a:srgbClr>
              </a:solidFill>
              <a:ln w="19050" cmpd="sng">
                <a:solidFill>
                  <a:srgbClr val="F2F2F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66" name="Isosceles Triangle 265"/>
              <p:cNvSpPr>
                <a:spLocks noChangeAspect="1"/>
              </p:cNvSpPr>
              <p:nvPr/>
            </p:nvSpPr>
            <p:spPr>
              <a:xfrm rot="13834">
                <a:off x="25497839" y="15047598"/>
                <a:ext cx="437732" cy="439763"/>
              </a:xfrm>
              <a:prstGeom prst="triangle">
                <a:avLst>
                  <a:gd name="adj" fmla="val 100000"/>
                </a:avLst>
              </a:prstGeom>
              <a:solidFill>
                <a:srgbClr val="F9D183"/>
              </a:solidFill>
              <a:ln w="19050" cmpd="sng">
                <a:solidFill>
                  <a:srgbClr val="F2F2F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67" name="Isosceles Triangle 266"/>
              <p:cNvSpPr>
                <a:spLocks noChangeAspect="1"/>
              </p:cNvSpPr>
              <p:nvPr/>
            </p:nvSpPr>
            <p:spPr>
              <a:xfrm rot="16200000">
                <a:off x="24531989" y="18266913"/>
                <a:ext cx="717889" cy="725372"/>
              </a:xfrm>
              <a:prstGeom prst="triangle">
                <a:avLst>
                  <a:gd name="adj" fmla="val 100000"/>
                </a:avLst>
              </a:prstGeom>
              <a:solidFill>
                <a:srgbClr val="EFEFEF"/>
              </a:solidFill>
              <a:ln w="19050" cmpd="sng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68" name="Rectangle 267"/>
              <p:cNvSpPr>
                <a:spLocks noChangeAspect="1"/>
              </p:cNvSpPr>
              <p:nvPr/>
            </p:nvSpPr>
            <p:spPr>
              <a:xfrm rot="5400000">
                <a:off x="26362464" y="16525116"/>
                <a:ext cx="359921" cy="359921"/>
              </a:xfrm>
              <a:prstGeom prst="rect">
                <a:avLst/>
              </a:prstGeom>
              <a:solidFill>
                <a:srgbClr val="E97F9A"/>
              </a:solidFill>
              <a:ln w="19050" cmpd="sng">
                <a:solidFill>
                  <a:srgbClr val="F2F2F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69" name="Parallelogram 268"/>
              <p:cNvSpPr/>
              <p:nvPr/>
            </p:nvSpPr>
            <p:spPr>
              <a:xfrm rot="2700000" flipH="1">
                <a:off x="27513221" y="17358450"/>
                <a:ext cx="764528" cy="259159"/>
              </a:xfrm>
              <a:prstGeom prst="parallelogram">
                <a:avLst>
                  <a:gd name="adj" fmla="val 99994"/>
                </a:avLst>
              </a:prstGeom>
              <a:solidFill>
                <a:srgbClr val="881A3F"/>
              </a:solidFill>
              <a:ln w="19050" cmpd="sng">
                <a:solidFill>
                  <a:srgbClr val="F2F2F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70" name="Isosceles Triangle 269"/>
              <p:cNvSpPr>
                <a:spLocks noChangeAspect="1"/>
              </p:cNvSpPr>
              <p:nvPr/>
            </p:nvSpPr>
            <p:spPr>
              <a:xfrm rot="18900000">
                <a:off x="27200330" y="15886905"/>
                <a:ext cx="512345" cy="508426"/>
              </a:xfrm>
              <a:prstGeom prst="triangle">
                <a:avLst>
                  <a:gd name="adj" fmla="val 100000"/>
                </a:avLst>
              </a:prstGeom>
              <a:solidFill>
                <a:srgbClr val="F5B727"/>
              </a:solidFill>
              <a:ln w="19050" cmpd="sng">
                <a:solidFill>
                  <a:srgbClr val="F2F2F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71" name="Isosceles Triangle 270"/>
              <p:cNvSpPr>
                <a:spLocks noChangeAspect="1"/>
              </p:cNvSpPr>
              <p:nvPr/>
            </p:nvSpPr>
            <p:spPr>
              <a:xfrm rot="10800000">
                <a:off x="23092671" y="18205349"/>
                <a:ext cx="363012" cy="360236"/>
              </a:xfrm>
              <a:prstGeom prst="triangle">
                <a:avLst>
                  <a:gd name="adj" fmla="val 100000"/>
                </a:avLst>
              </a:prstGeom>
              <a:solidFill>
                <a:srgbClr val="7F7F7F"/>
              </a:solidFill>
              <a:ln w="19050" cmpd="sng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72" name="Parallelogram 271"/>
              <p:cNvSpPr/>
              <p:nvPr/>
            </p:nvSpPr>
            <p:spPr>
              <a:xfrm rot="2700000" flipH="1">
                <a:off x="26169626" y="14432487"/>
                <a:ext cx="764528" cy="259159"/>
              </a:xfrm>
              <a:prstGeom prst="parallelogram">
                <a:avLst>
                  <a:gd name="adj" fmla="val 99994"/>
                </a:avLst>
              </a:prstGeom>
              <a:solidFill>
                <a:srgbClr val="A2A2A2"/>
              </a:solidFill>
              <a:ln w="19050" cmpd="sng">
                <a:solidFill>
                  <a:srgbClr val="F2F2F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73" name="Isosceles Triangle 272"/>
              <p:cNvSpPr>
                <a:spLocks noChangeAspect="1"/>
              </p:cNvSpPr>
              <p:nvPr/>
            </p:nvSpPr>
            <p:spPr>
              <a:xfrm rot="5399913">
                <a:off x="22829219" y="14409098"/>
                <a:ext cx="368662" cy="365843"/>
              </a:xfrm>
              <a:prstGeom prst="triangle">
                <a:avLst>
                  <a:gd name="adj" fmla="val 100000"/>
                </a:avLst>
              </a:prstGeom>
              <a:solidFill>
                <a:srgbClr val="7F7F7F">
                  <a:alpha val="30000"/>
                </a:srgbClr>
              </a:solidFill>
              <a:ln w="19050" cmpd="sng">
                <a:solidFill>
                  <a:srgbClr val="F2F2F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74" name="Isosceles Triangle 273"/>
              <p:cNvSpPr>
                <a:spLocks noChangeAspect="1"/>
              </p:cNvSpPr>
              <p:nvPr/>
            </p:nvSpPr>
            <p:spPr>
              <a:xfrm rot="13834">
                <a:off x="24391972" y="15770588"/>
                <a:ext cx="478679" cy="480900"/>
              </a:xfrm>
              <a:prstGeom prst="triangle">
                <a:avLst>
                  <a:gd name="adj" fmla="val 100000"/>
                </a:avLst>
              </a:prstGeom>
              <a:solidFill>
                <a:srgbClr val="CC71FF"/>
              </a:solidFill>
              <a:ln w="19050" cmpd="sng">
                <a:solidFill>
                  <a:srgbClr val="F2F2F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75" name="Isosceles Triangle 274"/>
              <p:cNvSpPr>
                <a:spLocks noChangeAspect="1"/>
              </p:cNvSpPr>
              <p:nvPr/>
            </p:nvSpPr>
            <p:spPr>
              <a:xfrm rot="16200000">
                <a:off x="25309708" y="13798231"/>
                <a:ext cx="717889" cy="725372"/>
              </a:xfrm>
              <a:prstGeom prst="triangle">
                <a:avLst>
                  <a:gd name="adj" fmla="val 100000"/>
                </a:avLst>
              </a:prstGeom>
              <a:solidFill>
                <a:srgbClr val="93CEDD"/>
              </a:solidFill>
              <a:ln w="19050" cmpd="sng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76" name="Rectangle 275"/>
              <p:cNvSpPr>
                <a:spLocks noChangeAspect="1"/>
              </p:cNvSpPr>
              <p:nvPr/>
            </p:nvSpPr>
            <p:spPr>
              <a:xfrm rot="5400000">
                <a:off x="24077703" y="14665627"/>
                <a:ext cx="359921" cy="359921"/>
              </a:xfrm>
              <a:prstGeom prst="rect">
                <a:avLst/>
              </a:prstGeom>
              <a:solidFill>
                <a:srgbClr val="7F7F7F">
                  <a:alpha val="65000"/>
                </a:srgbClr>
              </a:solidFill>
              <a:ln w="19050" cmpd="sng">
                <a:solidFill>
                  <a:srgbClr val="F2F2F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77" name="Parallelogram 276"/>
              <p:cNvSpPr/>
              <p:nvPr/>
            </p:nvSpPr>
            <p:spPr>
              <a:xfrm rot="2700000" flipH="1">
                <a:off x="21968642" y="13511171"/>
                <a:ext cx="764528" cy="259159"/>
              </a:xfrm>
              <a:prstGeom prst="parallelogram">
                <a:avLst>
                  <a:gd name="adj" fmla="val 99994"/>
                </a:avLst>
              </a:prstGeom>
              <a:solidFill>
                <a:srgbClr val="F5B727"/>
              </a:solidFill>
              <a:ln w="19050" cmpd="sng">
                <a:solidFill>
                  <a:srgbClr val="F2F2F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78" name="Isosceles Triangle 277"/>
              <p:cNvSpPr>
                <a:spLocks noChangeAspect="1"/>
              </p:cNvSpPr>
              <p:nvPr/>
            </p:nvSpPr>
            <p:spPr>
              <a:xfrm rot="18900000">
                <a:off x="23197394" y="12989055"/>
                <a:ext cx="512345" cy="508426"/>
              </a:xfrm>
              <a:prstGeom prst="triangle">
                <a:avLst>
                  <a:gd name="adj" fmla="val 100000"/>
                </a:avLst>
              </a:prstGeom>
              <a:solidFill>
                <a:srgbClr val="E97F9A"/>
              </a:solidFill>
              <a:ln w="19050" cmpd="sng">
                <a:solidFill>
                  <a:srgbClr val="F2F2F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79" name="Isosceles Triangle 278"/>
              <p:cNvSpPr>
                <a:spLocks noChangeAspect="1"/>
              </p:cNvSpPr>
              <p:nvPr/>
            </p:nvSpPr>
            <p:spPr>
              <a:xfrm rot="10800000">
                <a:off x="24998364" y="13169326"/>
                <a:ext cx="363012" cy="360236"/>
              </a:xfrm>
              <a:prstGeom prst="triangle">
                <a:avLst>
                  <a:gd name="adj" fmla="val 100000"/>
                </a:avLst>
              </a:prstGeom>
              <a:solidFill>
                <a:srgbClr val="7F7F7F"/>
              </a:solidFill>
              <a:ln w="19050" cmpd="sng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80" name="Parallelogram 279"/>
              <p:cNvSpPr/>
              <p:nvPr/>
            </p:nvSpPr>
            <p:spPr>
              <a:xfrm rot="2700000" flipH="1">
                <a:off x="26157432" y="15393636"/>
                <a:ext cx="764528" cy="259159"/>
              </a:xfrm>
              <a:prstGeom prst="parallelogram">
                <a:avLst>
                  <a:gd name="adj" fmla="val 99994"/>
                </a:avLst>
              </a:prstGeom>
              <a:solidFill>
                <a:srgbClr val="1955A4"/>
              </a:solidFill>
              <a:ln w="19050" cmpd="sng">
                <a:solidFill>
                  <a:srgbClr val="F2F2F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81" name="Isosceles Triangle 280"/>
              <p:cNvSpPr>
                <a:spLocks noChangeAspect="1"/>
              </p:cNvSpPr>
              <p:nvPr/>
            </p:nvSpPr>
            <p:spPr>
              <a:xfrm rot="5399913">
                <a:off x="24076298" y="17445414"/>
                <a:ext cx="368662" cy="365843"/>
              </a:xfrm>
              <a:prstGeom prst="triangle">
                <a:avLst>
                  <a:gd name="adj" fmla="val 100000"/>
                </a:avLst>
              </a:prstGeom>
              <a:solidFill>
                <a:srgbClr val="7F7F7F">
                  <a:alpha val="30000"/>
                </a:srgbClr>
              </a:solidFill>
              <a:ln w="19050" cmpd="sng">
                <a:solidFill>
                  <a:srgbClr val="F2F2F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82" name="Isosceles Triangle 281"/>
              <p:cNvSpPr>
                <a:spLocks noChangeAspect="1"/>
              </p:cNvSpPr>
              <p:nvPr/>
            </p:nvSpPr>
            <p:spPr>
              <a:xfrm rot="13834">
                <a:off x="27409798" y="14226176"/>
                <a:ext cx="728310" cy="731689"/>
              </a:xfrm>
              <a:prstGeom prst="triangle">
                <a:avLst>
                  <a:gd name="adj" fmla="val 100000"/>
                </a:avLst>
              </a:prstGeom>
              <a:solidFill>
                <a:srgbClr val="BC2121"/>
              </a:solidFill>
              <a:ln w="19050" cmpd="sng">
                <a:solidFill>
                  <a:srgbClr val="F2F2F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83" name="Isosceles Triangle 282"/>
              <p:cNvSpPr>
                <a:spLocks noChangeAspect="1"/>
              </p:cNvSpPr>
              <p:nvPr/>
            </p:nvSpPr>
            <p:spPr>
              <a:xfrm rot="16200000">
                <a:off x="24993684" y="14233788"/>
                <a:ext cx="356374" cy="360089"/>
              </a:xfrm>
              <a:prstGeom prst="triangle">
                <a:avLst>
                  <a:gd name="adj" fmla="val 100000"/>
                </a:avLst>
              </a:prstGeom>
              <a:solidFill>
                <a:srgbClr val="881A3F"/>
              </a:solidFill>
              <a:ln w="19050" cmpd="sng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84" name="Rectangle 283"/>
              <p:cNvSpPr>
                <a:spLocks noChangeAspect="1"/>
              </p:cNvSpPr>
              <p:nvPr/>
            </p:nvSpPr>
            <p:spPr>
              <a:xfrm rot="5400000">
                <a:off x="24168326" y="13563552"/>
                <a:ext cx="359921" cy="359921"/>
              </a:xfrm>
              <a:prstGeom prst="rect">
                <a:avLst/>
              </a:prstGeom>
              <a:solidFill>
                <a:srgbClr val="CC71FF"/>
              </a:solidFill>
              <a:ln w="19050" cmpd="sng">
                <a:solidFill>
                  <a:srgbClr val="F2F2F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85" name="Isosceles Triangle 284"/>
              <p:cNvSpPr>
                <a:spLocks noChangeAspect="1"/>
              </p:cNvSpPr>
              <p:nvPr/>
            </p:nvSpPr>
            <p:spPr>
              <a:xfrm rot="18900000">
                <a:off x="23460633" y="14331397"/>
                <a:ext cx="512345" cy="508426"/>
              </a:xfrm>
              <a:prstGeom prst="triangle">
                <a:avLst>
                  <a:gd name="adj" fmla="val 100000"/>
                </a:avLst>
              </a:prstGeom>
              <a:solidFill>
                <a:srgbClr val="1955A4"/>
              </a:solidFill>
              <a:ln w="19050" cmpd="sng">
                <a:solidFill>
                  <a:srgbClr val="F2F2F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86" name="Isosceles Triangle 285"/>
              <p:cNvSpPr>
                <a:spLocks noChangeAspect="1"/>
              </p:cNvSpPr>
              <p:nvPr/>
            </p:nvSpPr>
            <p:spPr>
              <a:xfrm rot="10800000">
                <a:off x="25640832" y="15738842"/>
                <a:ext cx="363012" cy="360236"/>
              </a:xfrm>
              <a:prstGeom prst="triangle">
                <a:avLst>
                  <a:gd name="adj" fmla="val 100000"/>
                </a:avLst>
              </a:prstGeom>
              <a:solidFill>
                <a:srgbClr val="7F7F7F"/>
              </a:solidFill>
              <a:ln w="19050" cmpd="sng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87" name="Oval 286"/>
              <p:cNvSpPr/>
              <p:nvPr/>
            </p:nvSpPr>
            <p:spPr>
              <a:xfrm>
                <a:off x="25858381" y="18117908"/>
                <a:ext cx="208503" cy="247981"/>
              </a:xfrm>
              <a:prstGeom prst="ellipse">
                <a:avLst/>
              </a:prstGeom>
              <a:solidFill>
                <a:srgbClr val="B5F99D"/>
              </a:solidFill>
              <a:ln>
                <a:solidFill>
                  <a:srgbClr val="FFFFFF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88" name="Parallelogram 287"/>
              <p:cNvSpPr/>
              <p:nvPr/>
            </p:nvSpPr>
            <p:spPr>
              <a:xfrm rot="2700000" flipH="1">
                <a:off x="26000858" y="17067757"/>
                <a:ext cx="764528" cy="259159"/>
              </a:xfrm>
              <a:prstGeom prst="parallelogram">
                <a:avLst>
                  <a:gd name="adj" fmla="val 99994"/>
                </a:avLst>
              </a:prstGeom>
              <a:solidFill>
                <a:srgbClr val="7ABD7E"/>
              </a:solidFill>
              <a:ln w="19050" cmpd="sng">
                <a:solidFill>
                  <a:srgbClr val="F2F2F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89" name="Oval 288"/>
              <p:cNvSpPr/>
              <p:nvPr/>
            </p:nvSpPr>
            <p:spPr>
              <a:xfrm>
                <a:off x="23213809" y="16166260"/>
                <a:ext cx="208503" cy="247981"/>
              </a:xfrm>
              <a:prstGeom prst="ellipse">
                <a:avLst/>
              </a:prstGeom>
              <a:solidFill>
                <a:srgbClr val="B5F99D"/>
              </a:solidFill>
              <a:ln>
                <a:solidFill>
                  <a:srgbClr val="FFFFFF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90" name="Oval 289"/>
              <p:cNvSpPr/>
              <p:nvPr/>
            </p:nvSpPr>
            <p:spPr>
              <a:xfrm>
                <a:off x="25374397" y="16596025"/>
                <a:ext cx="208503" cy="247981"/>
              </a:xfrm>
              <a:prstGeom prst="ellipse">
                <a:avLst/>
              </a:prstGeom>
              <a:solidFill>
                <a:srgbClr val="B5F99D"/>
              </a:solidFill>
              <a:ln>
                <a:solidFill>
                  <a:srgbClr val="FFFFFF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91" name="Oval 290"/>
              <p:cNvSpPr/>
              <p:nvPr/>
            </p:nvSpPr>
            <p:spPr>
              <a:xfrm>
                <a:off x="24244998" y="16322844"/>
                <a:ext cx="208503" cy="247981"/>
              </a:xfrm>
              <a:prstGeom prst="ellipse">
                <a:avLst/>
              </a:prstGeom>
              <a:solidFill>
                <a:srgbClr val="B5F99D"/>
              </a:solidFill>
              <a:ln>
                <a:solidFill>
                  <a:srgbClr val="FFFFFF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247" name="Oval 246"/>
            <p:cNvSpPr/>
            <p:nvPr/>
          </p:nvSpPr>
          <p:spPr>
            <a:xfrm>
              <a:off x="19649147" y="15465833"/>
              <a:ext cx="7644624" cy="316291"/>
            </a:xfrm>
            <a:prstGeom prst="ellipse">
              <a:avLst/>
            </a:prstGeom>
            <a:solidFill>
              <a:srgbClr val="B5F99D"/>
            </a:solidFill>
            <a:ln w="28575" cmpd="sng"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sp>
          <p:nvSpPr>
            <p:cNvPr id="248" name="Freeform 247"/>
            <p:cNvSpPr/>
            <p:nvPr/>
          </p:nvSpPr>
          <p:spPr>
            <a:xfrm>
              <a:off x="23100330" y="15410877"/>
              <a:ext cx="1258260" cy="188146"/>
            </a:xfrm>
            <a:custGeom>
              <a:avLst/>
              <a:gdLst>
                <a:gd name="connsiteX0" fmla="*/ 105835 w 1258260"/>
                <a:gd name="connsiteY0" fmla="*/ 0 h 188146"/>
                <a:gd name="connsiteX1" fmla="*/ 0 w 1258260"/>
                <a:gd name="connsiteY1" fmla="*/ 176387 h 188146"/>
                <a:gd name="connsiteX2" fmla="*/ 1222982 w 1258260"/>
                <a:gd name="connsiteY2" fmla="*/ 188146 h 188146"/>
                <a:gd name="connsiteX3" fmla="*/ 1258260 w 1258260"/>
                <a:gd name="connsiteY3" fmla="*/ 11759 h 188146"/>
                <a:gd name="connsiteX4" fmla="*/ 105835 w 1258260"/>
                <a:gd name="connsiteY4" fmla="*/ 0 h 188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8260" h="188146">
                  <a:moveTo>
                    <a:pt x="105835" y="0"/>
                  </a:moveTo>
                  <a:lnTo>
                    <a:pt x="0" y="176387"/>
                  </a:lnTo>
                  <a:lnTo>
                    <a:pt x="1222982" y="188146"/>
                  </a:lnTo>
                  <a:lnTo>
                    <a:pt x="1258260" y="11759"/>
                  </a:lnTo>
                  <a:lnTo>
                    <a:pt x="10583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49" name="Straight Connector 248"/>
            <p:cNvCxnSpPr/>
            <p:nvPr/>
          </p:nvCxnSpPr>
          <p:spPr>
            <a:xfrm flipH="1">
              <a:off x="24028819" y="13475742"/>
              <a:ext cx="352503" cy="1296221"/>
            </a:xfrm>
            <a:prstGeom prst="line">
              <a:avLst/>
            </a:prstGeom>
            <a:ln w="28575" cmpd="sng">
              <a:solidFill>
                <a:srgbClr val="B5F99D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>
              <a:off x="24412680" y="12230073"/>
              <a:ext cx="73621" cy="616918"/>
            </a:xfrm>
            <a:prstGeom prst="line">
              <a:avLst/>
            </a:prstGeom>
            <a:ln w="28575" cmpd="sng">
              <a:solidFill>
                <a:srgbClr val="B5F99D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>
              <a:off x="23825663" y="11157891"/>
              <a:ext cx="532927" cy="909815"/>
            </a:xfrm>
            <a:prstGeom prst="line">
              <a:avLst/>
            </a:prstGeom>
            <a:ln w="28575" cmpd="sng">
              <a:solidFill>
                <a:srgbClr val="B5F99D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>
              <a:off x="22017433" y="10553471"/>
              <a:ext cx="576227" cy="0"/>
            </a:xfrm>
            <a:prstGeom prst="line">
              <a:avLst/>
            </a:prstGeom>
            <a:ln w="28575" cmpd="sng">
              <a:solidFill>
                <a:srgbClr val="B5F99D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>
              <a:off x="22593660" y="10553471"/>
              <a:ext cx="837901" cy="361486"/>
            </a:xfrm>
            <a:prstGeom prst="line">
              <a:avLst/>
            </a:prstGeom>
            <a:ln w="28575" cmpd="sng">
              <a:solidFill>
                <a:srgbClr val="B5F99D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flipV="1">
              <a:off x="20621370" y="10553471"/>
              <a:ext cx="823186" cy="51208"/>
            </a:xfrm>
            <a:prstGeom prst="line">
              <a:avLst/>
            </a:prstGeom>
            <a:ln w="28575" cmpd="sng">
              <a:solidFill>
                <a:srgbClr val="B5F99D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>
              <a:off x="20201766" y="10431702"/>
              <a:ext cx="328145" cy="172977"/>
            </a:xfrm>
            <a:prstGeom prst="line">
              <a:avLst/>
            </a:prstGeom>
            <a:ln w="28575" cmpd="sng">
              <a:solidFill>
                <a:srgbClr val="B5F99D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6" name="Isosceles Triangle 255"/>
            <p:cNvSpPr>
              <a:spLocks noChangeAspect="1"/>
            </p:cNvSpPr>
            <p:nvPr/>
          </p:nvSpPr>
          <p:spPr>
            <a:xfrm rot="16200000">
              <a:off x="23758047" y="10302420"/>
              <a:ext cx="517357" cy="604516"/>
            </a:xfrm>
            <a:prstGeom prst="triangle">
              <a:avLst>
                <a:gd name="adj" fmla="val 100000"/>
              </a:avLst>
            </a:prstGeom>
            <a:solidFill>
              <a:srgbClr val="881A3F"/>
            </a:solidFill>
            <a:ln w="19050" cmpd="sng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3075574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61"/>
            <a:ext cx="6095996" cy="68578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CH" sz="553"/>
          </a:p>
        </p:txBody>
      </p:sp>
      <p:sp>
        <p:nvSpPr>
          <p:cNvPr id="7" name="Rectangle 6"/>
          <p:cNvSpPr/>
          <p:nvPr/>
        </p:nvSpPr>
        <p:spPr>
          <a:xfrm>
            <a:off x="6638672" y="1974088"/>
            <a:ext cx="4776127" cy="38747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58" dirty="0">
                <a:solidFill>
                  <a:srgbClr val="000000"/>
                </a:solidFill>
                <a:latin typeface="Cambria" panose="02040503050406030204" pitchFamily="18" charset="0"/>
              </a:rPr>
              <a:t>KITT4SME specifically targets European SMEs and mid-caps to provide them with </a:t>
            </a:r>
            <a:r>
              <a:rPr lang="en-US" sz="2458" dirty="0">
                <a:solidFill>
                  <a:schemeClr val="accent6"/>
                </a:solidFill>
                <a:latin typeface="Cambria" panose="02040503050406030204" pitchFamily="18" charset="0"/>
              </a:rPr>
              <a:t>scope-tailored and industry-ready hardware, software and </a:t>
            </a:r>
            <a:r>
              <a:rPr lang="en-US" sz="2458" dirty="0" err="1">
                <a:solidFill>
                  <a:schemeClr val="accent6"/>
                </a:solidFill>
                <a:latin typeface="Cambria" panose="02040503050406030204" pitchFamily="18" charset="0"/>
              </a:rPr>
              <a:t>organisational</a:t>
            </a:r>
            <a:r>
              <a:rPr lang="en-US" sz="2458" dirty="0">
                <a:solidFill>
                  <a:schemeClr val="accent6"/>
                </a:solidFill>
                <a:latin typeface="Cambria" panose="02040503050406030204" pitchFamily="18" charset="0"/>
              </a:rPr>
              <a:t> kits</a:t>
            </a:r>
            <a:r>
              <a:rPr lang="en-US" sz="2458" dirty="0">
                <a:solidFill>
                  <a:srgbClr val="000000"/>
                </a:solidFill>
                <a:latin typeface="Cambria" panose="02040503050406030204" pitchFamily="18" charset="0"/>
              </a:rPr>
              <a:t>, delivered as a modularly </a:t>
            </a:r>
            <a:r>
              <a:rPr lang="en-US" sz="2458" dirty="0" err="1">
                <a:solidFill>
                  <a:srgbClr val="000000"/>
                </a:solidFill>
                <a:latin typeface="Cambria" panose="02040503050406030204" pitchFamily="18" charset="0"/>
              </a:rPr>
              <a:t>customisable</a:t>
            </a:r>
            <a:r>
              <a:rPr lang="en-US" sz="2458" dirty="0">
                <a:solidFill>
                  <a:srgbClr val="000000"/>
                </a:solidFill>
                <a:latin typeface="Cambria" panose="02040503050406030204" pitchFamily="18" charset="0"/>
              </a:rPr>
              <a:t> digital platform, that seamlessly introduce </a:t>
            </a:r>
            <a:r>
              <a:rPr lang="en-US" sz="2458" dirty="0">
                <a:solidFill>
                  <a:schemeClr val="accent6"/>
                </a:solidFill>
                <a:latin typeface="Cambria" panose="02040503050406030204" pitchFamily="18" charset="0"/>
              </a:rPr>
              <a:t>artificial intelligence </a:t>
            </a:r>
            <a:r>
              <a:rPr lang="en-US" sz="2458" dirty="0">
                <a:solidFill>
                  <a:srgbClr val="000000"/>
                </a:solidFill>
                <a:latin typeface="Cambria" panose="02040503050406030204" pitchFamily="18" charset="0"/>
              </a:rPr>
              <a:t>in their production systems. </a:t>
            </a:r>
          </a:p>
        </p:txBody>
      </p:sp>
      <p:pic>
        <p:nvPicPr>
          <p:cNvPr id="5" name="Picture Placeholder 3">
            <a:extLst>
              <a:ext uri="{FF2B5EF4-FFF2-40B4-BE49-F238E27FC236}">
                <a16:creationId xmlns:a16="http://schemas.microsoft.com/office/drawing/2014/main" id="{CDD43CB8-F64A-4029-9F9E-6865C7C14A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16" r="22816"/>
          <a:stretch>
            <a:fillRect/>
          </a:stretch>
        </p:blipFill>
        <p:spPr>
          <a:xfrm>
            <a:off x="0" y="61"/>
            <a:ext cx="6095996" cy="6857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11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19443-40B6-444F-B590-D22C214E5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b="1" dirty="0" smtClean="0"/>
              <a:t>join</a:t>
            </a:r>
            <a:r>
              <a:rPr lang="en-US" dirty="0" smtClean="0"/>
              <a:t> our Open Calls 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0055AB-E8B2-49B8-8DD4-F7F629460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8B0A6D-521D-48B9-B896-9B5913BC2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02F5-50BA-524D-A831-ED20F19057D6}" type="slidenum">
              <a:rPr lang="it-IT" smtClean="0"/>
              <a:t>3</a:t>
            </a:fld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B5D01A-88E0-4C77-8962-A7903E82E46B}"/>
              </a:ext>
            </a:extLst>
          </p:cNvPr>
          <p:cNvSpPr/>
          <p:nvPr/>
        </p:nvSpPr>
        <p:spPr>
          <a:xfrm>
            <a:off x="1320231" y="1618008"/>
            <a:ext cx="1828800" cy="914400"/>
          </a:xfrm>
          <a:prstGeom prst="rect">
            <a:avLst/>
          </a:prstGeom>
          <a:ln w="1905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>
                <a:ea typeface="Cambria"/>
              </a:rPr>
              <a:t>Technology Providers</a:t>
            </a:r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37A5328-7CA9-48BE-80BC-2076BAA4A58A}"/>
              </a:ext>
            </a:extLst>
          </p:cNvPr>
          <p:cNvGrpSpPr/>
          <p:nvPr/>
        </p:nvGrpSpPr>
        <p:grpSpPr>
          <a:xfrm>
            <a:off x="3544584" y="3045619"/>
            <a:ext cx="5219272" cy="960881"/>
            <a:chOff x="3196971" y="3005709"/>
            <a:chExt cx="5940933" cy="960881"/>
          </a:xfrm>
        </p:grpSpPr>
        <p:sp>
          <p:nvSpPr>
            <p:cNvPr id="10" name="Arrow: Right 9">
              <a:extLst>
                <a:ext uri="{FF2B5EF4-FFF2-40B4-BE49-F238E27FC236}">
                  <a16:creationId xmlns:a16="http://schemas.microsoft.com/office/drawing/2014/main" id="{DBFC4F9B-5ECB-493C-AF16-0D94241388A3}"/>
                </a:ext>
              </a:extLst>
            </p:cNvPr>
            <p:cNvSpPr/>
            <p:nvPr/>
          </p:nvSpPr>
          <p:spPr>
            <a:xfrm>
              <a:off x="3254121" y="3005709"/>
              <a:ext cx="5883783" cy="484631"/>
            </a:xfrm>
            <a:prstGeom prst="rightArrow">
              <a:avLst/>
            </a:prstGeom>
            <a:solidFill>
              <a:srgbClr val="ED7D31"/>
            </a:solidFill>
            <a:ln w="19050"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Arrow: Right 10">
              <a:extLst>
                <a:ext uri="{FF2B5EF4-FFF2-40B4-BE49-F238E27FC236}">
                  <a16:creationId xmlns:a16="http://schemas.microsoft.com/office/drawing/2014/main" id="{92A2341C-9272-4624-887E-77EFA707D26A}"/>
                </a:ext>
              </a:extLst>
            </p:cNvPr>
            <p:cNvSpPr/>
            <p:nvPr/>
          </p:nvSpPr>
          <p:spPr>
            <a:xfrm rot="10800000">
              <a:off x="3196971" y="3481959"/>
              <a:ext cx="5883783" cy="484631"/>
            </a:xfrm>
            <a:prstGeom prst="rightArrow">
              <a:avLst/>
            </a:prstGeom>
            <a:solidFill>
              <a:srgbClr val="ED7D31"/>
            </a:solidFill>
            <a:ln w="19050"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94B1140E-C6AA-4597-953F-42A771B00E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0912" y="2150269"/>
            <a:ext cx="2809875" cy="2809875"/>
          </a:xfrm>
          <a:prstGeom prst="rect">
            <a:avLst/>
          </a:prstGeom>
          <a:ln>
            <a:solidFill>
              <a:schemeClr val="accent6"/>
            </a:solidFill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D9B07A7-8F9B-4344-A257-427ED254410C}"/>
              </a:ext>
            </a:extLst>
          </p:cNvPr>
          <p:cNvSpPr txBox="1"/>
          <p:nvPr/>
        </p:nvSpPr>
        <p:spPr>
          <a:xfrm>
            <a:off x="1126733" y="2697507"/>
            <a:ext cx="2022297" cy="276998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168275">
              <a:lnSpc>
                <a:spcPts val="1800"/>
              </a:lnSpc>
              <a:spcAft>
                <a:spcPts val="600"/>
              </a:spcAft>
              <a:buFont typeface="Arial"/>
              <a:buChar char="•"/>
            </a:pPr>
            <a:r>
              <a:rPr lang="en-US" dirty="0">
                <a:latin typeface="+mj-lt"/>
                <a:cs typeface="Segoe UI"/>
              </a:rPr>
              <a:t>Access to EU funding</a:t>
            </a:r>
            <a:endParaRPr lang="en-US" dirty="0">
              <a:latin typeface="+mj-lt"/>
              <a:ea typeface="Cambria"/>
              <a:cs typeface="Segoe UI"/>
            </a:endParaRPr>
          </a:p>
          <a:p>
            <a:pPr marL="342900" indent="-168275">
              <a:lnSpc>
                <a:spcPts val="1800"/>
              </a:lnSpc>
              <a:spcAft>
                <a:spcPts val="600"/>
              </a:spcAft>
              <a:buFont typeface="Arial"/>
              <a:buChar char="•"/>
            </a:pPr>
            <a:r>
              <a:rPr lang="en-US" dirty="0">
                <a:ea typeface="Cambria"/>
                <a:cs typeface="Segoe UI"/>
              </a:rPr>
              <a:t>Validate your products</a:t>
            </a:r>
          </a:p>
          <a:p>
            <a:pPr marL="342900" indent="-168275">
              <a:lnSpc>
                <a:spcPts val="1800"/>
              </a:lnSpc>
              <a:spcAft>
                <a:spcPts val="600"/>
              </a:spcAft>
              <a:buFont typeface="Arial"/>
              <a:buChar char="•"/>
            </a:pPr>
            <a:r>
              <a:rPr lang="en-US" dirty="0">
                <a:ea typeface="Cambria"/>
                <a:cs typeface="Segoe UI"/>
              </a:rPr>
              <a:t>Reach potential </a:t>
            </a:r>
            <a:r>
              <a:rPr lang="en-US" dirty="0" smtClean="0">
                <a:ea typeface="Cambria"/>
                <a:cs typeface="Segoe UI"/>
              </a:rPr>
              <a:t>customers</a:t>
            </a:r>
          </a:p>
          <a:p>
            <a:pPr marL="342900" indent="-168275">
              <a:lnSpc>
                <a:spcPts val="1800"/>
              </a:lnSpc>
              <a:spcAft>
                <a:spcPts val="600"/>
              </a:spcAft>
              <a:buFont typeface="Arial"/>
              <a:buChar char="•"/>
            </a:pPr>
            <a:r>
              <a:rPr lang="en-US" dirty="0" smtClean="0">
                <a:ea typeface="Cambria"/>
                <a:cs typeface="Segoe UI"/>
              </a:rPr>
              <a:t>Be part of a growing ecosystem of solutions for the industry (RAMP)</a:t>
            </a:r>
            <a:endParaRPr lang="en-US" dirty="0">
              <a:ea typeface="Cambria"/>
              <a:cs typeface="Segoe U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E1EA1CD-540E-43D4-A331-C9B672A5ACC0}"/>
              </a:ext>
            </a:extLst>
          </p:cNvPr>
          <p:cNvSpPr/>
          <p:nvPr/>
        </p:nvSpPr>
        <p:spPr>
          <a:xfrm>
            <a:off x="4008451" y="1558222"/>
            <a:ext cx="4263655" cy="3955435"/>
          </a:xfrm>
          <a:prstGeom prst="rect">
            <a:avLst/>
          </a:prstGeom>
          <a:ln w="19050">
            <a:solidFill>
              <a:srgbClr val="1A1737"/>
            </a:solidFill>
            <a:prstDash val="sysDot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14" descr="Logo, company name&#10;&#10;Description automatically generated">
            <a:extLst>
              <a:ext uri="{FF2B5EF4-FFF2-40B4-BE49-F238E27FC236}">
                <a16:creationId xmlns:a16="http://schemas.microsoft.com/office/drawing/2014/main" id="{E03B4F5D-D2DF-47AF-A8CD-5878FE3958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2214" y="5014990"/>
            <a:ext cx="909084" cy="515237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8E1EA1CD-540E-43D4-A331-C9B672A5ACC0}"/>
              </a:ext>
            </a:extLst>
          </p:cNvPr>
          <p:cNvSpPr/>
          <p:nvPr/>
        </p:nvSpPr>
        <p:spPr>
          <a:xfrm>
            <a:off x="934746" y="1552532"/>
            <a:ext cx="2618336" cy="4484383"/>
          </a:xfrm>
          <a:prstGeom prst="rect">
            <a:avLst/>
          </a:prstGeom>
          <a:ln w="19050">
            <a:solidFill>
              <a:srgbClr val="1A1737"/>
            </a:solidFill>
            <a:prstDash val="sysDot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9B5D01A-88E0-4C77-8962-A7903E82E46B}"/>
              </a:ext>
            </a:extLst>
          </p:cNvPr>
          <p:cNvSpPr/>
          <p:nvPr/>
        </p:nvSpPr>
        <p:spPr>
          <a:xfrm>
            <a:off x="9233311" y="1617717"/>
            <a:ext cx="1828800" cy="914400"/>
          </a:xfrm>
          <a:prstGeom prst="rect">
            <a:avLst/>
          </a:prstGeom>
          <a:ln w="1905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a typeface="Cambria"/>
              </a:rPr>
              <a:t>SMEs in manufacturing sector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D9B07A7-8F9B-4344-A257-427ED254410C}"/>
              </a:ext>
            </a:extLst>
          </p:cNvPr>
          <p:cNvSpPr txBox="1"/>
          <p:nvPr/>
        </p:nvSpPr>
        <p:spPr>
          <a:xfrm>
            <a:off x="9039813" y="2697216"/>
            <a:ext cx="2022297" cy="30008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168275">
              <a:lnSpc>
                <a:spcPts val="1800"/>
              </a:lnSpc>
              <a:spcAft>
                <a:spcPts val="600"/>
              </a:spcAft>
              <a:buFont typeface="Arial"/>
              <a:buChar char="•"/>
            </a:pPr>
            <a:r>
              <a:rPr lang="en-US" dirty="0" smtClean="0">
                <a:latin typeface="+mj-lt"/>
                <a:cs typeface="Segoe UI"/>
              </a:rPr>
              <a:t>Access to EU funding</a:t>
            </a:r>
            <a:endParaRPr lang="en-US" dirty="0" smtClean="0">
              <a:latin typeface="+mj-lt"/>
              <a:ea typeface="Cambria"/>
              <a:cs typeface="Segoe UI"/>
            </a:endParaRPr>
          </a:p>
          <a:p>
            <a:pPr marL="342900" indent="-168275">
              <a:lnSpc>
                <a:spcPts val="1800"/>
              </a:lnSpc>
              <a:spcAft>
                <a:spcPts val="600"/>
              </a:spcAft>
              <a:buFont typeface="Arial"/>
              <a:buChar char="•"/>
            </a:pPr>
            <a:r>
              <a:rPr lang="en-US" dirty="0" smtClean="0">
                <a:ea typeface="Cambria"/>
                <a:cs typeface="Segoe UI"/>
              </a:rPr>
              <a:t>Integrate customized AI solutions to current  production</a:t>
            </a:r>
          </a:p>
          <a:p>
            <a:pPr marL="342900" indent="-168275">
              <a:lnSpc>
                <a:spcPts val="1800"/>
              </a:lnSpc>
              <a:spcAft>
                <a:spcPts val="600"/>
              </a:spcAft>
              <a:buFont typeface="Arial"/>
              <a:buChar char="•"/>
            </a:pPr>
            <a:r>
              <a:rPr lang="en-US" dirty="0" smtClean="0">
                <a:ea typeface="Cambria"/>
                <a:cs typeface="Segoe UI"/>
              </a:rPr>
              <a:t>Find a solution developer (matchmaking service)</a:t>
            </a:r>
          </a:p>
          <a:p>
            <a:pPr marL="342900" indent="-168275">
              <a:lnSpc>
                <a:spcPts val="1800"/>
              </a:lnSpc>
              <a:spcAft>
                <a:spcPts val="600"/>
              </a:spcAft>
              <a:buFont typeface="Arial"/>
              <a:buChar char="•"/>
            </a:pPr>
            <a:endParaRPr lang="en-US" dirty="0">
              <a:ea typeface="Cambria"/>
              <a:cs typeface="Segoe UI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E1EA1CD-540E-43D4-A331-C9B672A5ACC0}"/>
              </a:ext>
            </a:extLst>
          </p:cNvPr>
          <p:cNvSpPr/>
          <p:nvPr/>
        </p:nvSpPr>
        <p:spPr>
          <a:xfrm>
            <a:off x="8847826" y="1552241"/>
            <a:ext cx="2618336" cy="4484383"/>
          </a:xfrm>
          <a:prstGeom prst="rect">
            <a:avLst/>
          </a:prstGeom>
          <a:ln w="19050">
            <a:solidFill>
              <a:srgbClr val="1A1737"/>
            </a:solidFill>
            <a:prstDash val="sysDot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915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r="29319"/>
          <a:stretch/>
        </p:blipFill>
        <p:spPr>
          <a:xfrm>
            <a:off x="585216" y="210312"/>
            <a:ext cx="6653784" cy="6208776"/>
          </a:xfrm>
          <a:prstGeom prst="rect">
            <a:avLst/>
          </a:prstGeom>
        </p:spPr>
      </p:pic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F32CB20F-1BB0-43CC-96B1-6DBF06746B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39000" y="1382486"/>
            <a:ext cx="4365625" cy="5046127"/>
          </a:xfrm>
        </p:spPr>
        <p:txBody>
          <a:bodyPr/>
          <a:lstStyle/>
          <a:p>
            <a:r>
              <a:rPr lang="en-GB" dirty="0"/>
              <a:t>Our </a:t>
            </a:r>
            <a:r>
              <a:rPr lang="en-GB" b="1" dirty="0"/>
              <a:t>five pillars span </a:t>
            </a:r>
            <a:r>
              <a:rPr lang="en-GB" dirty="0"/>
              <a:t>over the wider area of </a:t>
            </a:r>
            <a:r>
              <a:rPr lang="en-GB" b="1" dirty="0"/>
              <a:t>AI for production</a:t>
            </a:r>
          </a:p>
          <a:p>
            <a:r>
              <a:rPr lang="en-GB" dirty="0"/>
              <a:t>We invite </a:t>
            </a:r>
            <a:r>
              <a:rPr lang="en-GB" sz="2400" b="1" u="sng" dirty="0"/>
              <a:t>solutions</a:t>
            </a:r>
            <a:r>
              <a:rPr lang="en-GB" dirty="0"/>
              <a:t> in the broader scope of: </a:t>
            </a:r>
          </a:p>
          <a:p>
            <a:pPr lvl="1"/>
            <a:r>
              <a:rPr lang="en-US" dirty="0"/>
              <a:t>AI for Quality assurance</a:t>
            </a:r>
          </a:p>
          <a:p>
            <a:pPr lvl="1"/>
            <a:r>
              <a:rPr lang="en-US" dirty="0"/>
              <a:t>AI for Reconfiguration </a:t>
            </a:r>
            <a:br>
              <a:rPr lang="en-US" dirty="0"/>
            </a:br>
            <a:r>
              <a:rPr lang="en-US" dirty="0"/>
              <a:t>(product personalization)  </a:t>
            </a:r>
          </a:p>
          <a:p>
            <a:pPr lvl="1"/>
            <a:r>
              <a:rPr lang="en-US" dirty="0"/>
              <a:t>Man-machine interaction</a:t>
            </a:r>
          </a:p>
          <a:p>
            <a:pPr lvl="1"/>
            <a:r>
              <a:rPr lang="en-US" dirty="0"/>
              <a:t>other relevant* topics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sz="1600" dirty="0"/>
              <a:t>*</a:t>
            </a:r>
            <a:r>
              <a:rPr lang="en-US" sz="1600" dirty="0"/>
              <a:t> will need to show explicitly relevance to the concept of ‘AI for production’ &amp; the factory floor</a:t>
            </a:r>
            <a:endParaRPr lang="en-GB" sz="1600" dirty="0"/>
          </a:p>
        </p:txBody>
      </p:sp>
      <p:sp>
        <p:nvSpPr>
          <p:cNvPr id="2" name="Rectangle 1"/>
          <p:cNvSpPr/>
          <p:nvPr/>
        </p:nvSpPr>
        <p:spPr>
          <a:xfrm>
            <a:off x="881742" y="5159829"/>
            <a:ext cx="5214257" cy="1034142"/>
          </a:xfrm>
          <a:prstGeom prst="rect">
            <a:avLst/>
          </a:prstGeom>
          <a:ln w="381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548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r="29319"/>
          <a:stretch/>
        </p:blipFill>
        <p:spPr>
          <a:xfrm>
            <a:off x="585216" y="210312"/>
            <a:ext cx="6653784" cy="6208776"/>
          </a:xfrm>
          <a:prstGeom prst="rect">
            <a:avLst/>
          </a:prstGeom>
        </p:spPr>
      </p:pic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F32CB20F-1BB0-43CC-96B1-6DBF06746B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39000" y="1382486"/>
            <a:ext cx="4365625" cy="5046127"/>
          </a:xfrm>
        </p:spPr>
        <p:txBody>
          <a:bodyPr/>
          <a:lstStyle/>
          <a:p>
            <a:r>
              <a:rPr lang="en-GB" dirty="0"/>
              <a:t>Our </a:t>
            </a:r>
            <a:r>
              <a:rPr lang="en-GB" b="1" dirty="0"/>
              <a:t>five pillars span </a:t>
            </a:r>
            <a:r>
              <a:rPr lang="en-GB" dirty="0"/>
              <a:t>over the wider area of </a:t>
            </a:r>
            <a:r>
              <a:rPr lang="en-GB" b="1" dirty="0"/>
              <a:t>AI for production</a:t>
            </a:r>
          </a:p>
          <a:p>
            <a:r>
              <a:rPr lang="en-GB" dirty="0"/>
              <a:t>We invite </a:t>
            </a:r>
            <a:r>
              <a:rPr lang="en-GB" sz="2400" b="1" u="sng" dirty="0" smtClean="0"/>
              <a:t>pilots*</a:t>
            </a:r>
            <a:r>
              <a:rPr lang="en-GB" dirty="0" smtClean="0"/>
              <a:t> with the same scope</a:t>
            </a:r>
          </a:p>
          <a:p>
            <a:endParaRPr lang="en-GB" dirty="0" smtClean="0"/>
          </a:p>
          <a:p>
            <a:pPr marL="0" indent="0">
              <a:buNone/>
              <a:tabLst>
                <a:tab pos="461963" algn="l"/>
              </a:tabLst>
            </a:pPr>
            <a:r>
              <a:rPr lang="en-GB" dirty="0" smtClean="0"/>
              <a:t>	*Small Consortia (2-3 partners) of 	solution developers &amp; end-users</a:t>
            </a:r>
            <a:endParaRPr lang="en-GB" sz="1800" dirty="0"/>
          </a:p>
        </p:txBody>
      </p:sp>
      <p:sp>
        <p:nvSpPr>
          <p:cNvPr id="2" name="Rectangle 1"/>
          <p:cNvSpPr/>
          <p:nvPr/>
        </p:nvSpPr>
        <p:spPr>
          <a:xfrm>
            <a:off x="881742" y="5159829"/>
            <a:ext cx="5214257" cy="1034142"/>
          </a:xfrm>
          <a:prstGeom prst="rect">
            <a:avLst/>
          </a:prstGeom>
          <a:ln w="381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44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r="29319"/>
          <a:stretch/>
        </p:blipFill>
        <p:spPr>
          <a:xfrm>
            <a:off x="585216" y="210312"/>
            <a:ext cx="6653784" cy="6208776"/>
          </a:xfrm>
          <a:prstGeom prst="rect">
            <a:avLst/>
          </a:prstGeom>
        </p:spPr>
      </p:pic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F32CB20F-1BB0-43CC-96B1-6DBF06746B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39000" y="1382486"/>
            <a:ext cx="4365625" cy="5046127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Some </a:t>
            </a:r>
            <a:r>
              <a:rPr lang="en-US" b="1"/>
              <a:t>high level characteristics</a:t>
            </a:r>
            <a:r>
              <a:rPr lang="en-US"/>
              <a:t> of the envisaged solutions:</a:t>
            </a:r>
          </a:p>
          <a:p>
            <a:r>
              <a:rPr lang="en-GB" sz="1600" b="1"/>
              <a:t>Self-contained software modules</a:t>
            </a:r>
            <a:r>
              <a:rPr lang="en-GB" sz="1600"/>
              <a:t>, with a clear description of the input-output data </a:t>
            </a:r>
            <a:br>
              <a:rPr lang="en-GB" sz="1600"/>
            </a:br>
            <a:r>
              <a:rPr lang="en-GB" sz="1600"/>
              <a:t>(the technical integration to the platform will be supported by the partners)</a:t>
            </a:r>
          </a:p>
          <a:p>
            <a:r>
              <a:rPr lang="en-GB" sz="1600"/>
              <a:t>Solutions are strongly encouraged to have a </a:t>
            </a:r>
            <a:r>
              <a:rPr lang="en-GB" sz="1600" b="1"/>
              <a:t>high maturity level </a:t>
            </a:r>
            <a:r>
              <a:rPr lang="en-GB" sz="1600"/>
              <a:t>(tested in a similar environment)</a:t>
            </a:r>
          </a:p>
          <a:p>
            <a:r>
              <a:rPr lang="en-GB" sz="1600"/>
              <a:t>We also value:</a:t>
            </a:r>
          </a:p>
          <a:p>
            <a:pPr lvl="1"/>
            <a:r>
              <a:rPr lang="en-GB" sz="1400" b="1"/>
              <a:t>Scalability </a:t>
            </a:r>
            <a:r>
              <a:rPr lang="en-GB" sz="1400"/>
              <a:t>(ability to grow and influence greater number of end-users)</a:t>
            </a:r>
          </a:p>
          <a:p>
            <a:pPr lvl="1"/>
            <a:r>
              <a:rPr lang="en-GB" sz="1400"/>
              <a:t>Proof of </a:t>
            </a:r>
            <a:r>
              <a:rPr lang="en-GB" sz="1400" b="1"/>
              <a:t>real-life </a:t>
            </a:r>
            <a:r>
              <a:rPr lang="en-GB" sz="1400"/>
              <a:t>implementation (added value)</a:t>
            </a:r>
          </a:p>
          <a:p>
            <a:pPr lvl="1"/>
            <a:r>
              <a:rPr lang="en-GB" sz="1400" b="1"/>
              <a:t>Replicability </a:t>
            </a:r>
            <a:r>
              <a:rPr lang="en-GB" sz="1400"/>
              <a:t>of the solution across different pilots (through DIHs)</a:t>
            </a:r>
          </a:p>
          <a:p>
            <a:pPr lvl="1"/>
            <a:endParaRPr lang="en-GB" sz="1400"/>
          </a:p>
        </p:txBody>
      </p:sp>
      <p:sp>
        <p:nvSpPr>
          <p:cNvPr id="2" name="Rectangle 1"/>
          <p:cNvSpPr/>
          <p:nvPr/>
        </p:nvSpPr>
        <p:spPr>
          <a:xfrm>
            <a:off x="881742" y="5159829"/>
            <a:ext cx="5214257" cy="1034142"/>
          </a:xfrm>
          <a:prstGeom prst="rect">
            <a:avLst/>
          </a:prstGeom>
          <a:ln w="381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416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B20F-1BB0-43CC-96B1-6DBF06746B11}"/>
              </a:ext>
            </a:extLst>
          </p:cNvPr>
          <p:cNvSpPr txBox="1">
            <a:spLocks/>
          </p:cNvSpPr>
          <p:nvPr/>
        </p:nvSpPr>
        <p:spPr>
          <a:xfrm>
            <a:off x="587375" y="1304925"/>
            <a:ext cx="11017250" cy="510381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 smtClean="0"/>
          </a:p>
          <a:p>
            <a:r>
              <a:rPr lang="en-GB" sz="2400" dirty="0" smtClean="0"/>
              <a:t>Individual winners will be able to receive funding up to </a:t>
            </a:r>
            <a:r>
              <a:rPr lang="en-GB" sz="2400" dirty="0"/>
              <a:t>100,000</a:t>
            </a:r>
            <a:r>
              <a:rPr lang="el-GR" sz="2400" dirty="0"/>
              <a:t>€</a:t>
            </a:r>
            <a:r>
              <a:rPr lang="en-US" sz="2400" dirty="0"/>
              <a:t> (in total from EU)</a:t>
            </a:r>
            <a:endParaRPr lang="en-GB" sz="2400" dirty="0"/>
          </a:p>
          <a:p>
            <a:r>
              <a:rPr lang="en-GB" sz="2400" dirty="0" smtClean="0"/>
              <a:t>Each pilot will be eligible for up to 200,000</a:t>
            </a:r>
            <a:r>
              <a:rPr lang="el-GR" sz="2400" dirty="0"/>
              <a:t>€</a:t>
            </a:r>
            <a:endParaRPr lang="en-GB" sz="2400" dirty="0"/>
          </a:p>
          <a:p>
            <a:r>
              <a:rPr lang="en-GB" sz="2400" dirty="0"/>
              <a:t>Implementation phase of the action will last ~10mo. </a:t>
            </a:r>
          </a:p>
          <a:p>
            <a:r>
              <a:rPr lang="en-GB" sz="2400" dirty="0" smtClean="0"/>
              <a:t>The </a:t>
            </a:r>
            <a:r>
              <a:rPr lang="en-GB" sz="2400" dirty="0"/>
              <a:t>call addresses all entities eligible for Horizon </a:t>
            </a:r>
            <a:r>
              <a:rPr lang="en-GB" sz="2400" dirty="0" smtClean="0"/>
              <a:t>2020</a:t>
            </a:r>
          </a:p>
          <a:p>
            <a:r>
              <a:rPr lang="en-GB" sz="2400" dirty="0" smtClean="0"/>
              <a:t>Call to open between </a:t>
            </a:r>
            <a:r>
              <a:rPr lang="en-GB" sz="2400" dirty="0" smtClean="0"/>
              <a:t>May. </a:t>
            </a:r>
            <a:r>
              <a:rPr lang="en-GB" sz="2400" dirty="0" smtClean="0"/>
              <a:t>2021 – Oct. 2021</a:t>
            </a:r>
            <a:endParaRPr lang="en-GB" sz="2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D419443-40B6-444F-B590-D22C214E5CAD}"/>
              </a:ext>
            </a:extLst>
          </p:cNvPr>
          <p:cNvSpPr txBox="1">
            <a:spLocks/>
          </p:cNvSpPr>
          <p:nvPr/>
        </p:nvSpPr>
        <p:spPr>
          <a:xfrm>
            <a:off x="587375" y="554744"/>
            <a:ext cx="9360000" cy="53553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200" kern="120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Things to know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36834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B20F-1BB0-43CC-96B1-6DBF06746B11}"/>
              </a:ext>
            </a:extLst>
          </p:cNvPr>
          <p:cNvSpPr txBox="1">
            <a:spLocks/>
          </p:cNvSpPr>
          <p:nvPr/>
        </p:nvSpPr>
        <p:spPr>
          <a:xfrm>
            <a:off x="587375" y="1304925"/>
            <a:ext cx="11017250" cy="510381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Open </a:t>
            </a:r>
            <a:r>
              <a:rPr lang="en-GB" dirty="0"/>
              <a:t>Call Manager: Themis </a:t>
            </a:r>
            <a:r>
              <a:rPr lang="en-GB" dirty="0" err="1"/>
              <a:t>Kolyvas</a:t>
            </a:r>
            <a:r>
              <a:rPr lang="en-GB" dirty="0"/>
              <a:t> ( </a:t>
            </a:r>
            <a:r>
              <a:rPr lang="en-GB" dirty="0">
                <a:hlinkClick r:id="rId2"/>
              </a:rPr>
              <a:t>themis.kolyvas@eurodyn.com</a:t>
            </a:r>
            <a:r>
              <a:rPr lang="en-GB" dirty="0"/>
              <a:t> )</a:t>
            </a:r>
          </a:p>
          <a:p>
            <a:r>
              <a:rPr lang="en-GB" dirty="0"/>
              <a:t>KITT4SME Website: </a:t>
            </a:r>
            <a:r>
              <a:rPr lang="en-GB" u="sng" dirty="0">
                <a:solidFill>
                  <a:schemeClr val="bg1">
                    <a:lumMod val="65000"/>
                  </a:schemeClr>
                </a:solidFill>
                <a:hlinkClick r:id="rId3"/>
              </a:rPr>
              <a:t>http://</a:t>
            </a:r>
            <a:r>
              <a:rPr lang="en-GB" u="sng" dirty="0" smtClean="0">
                <a:solidFill>
                  <a:schemeClr val="bg1">
                    <a:lumMod val="65000"/>
                  </a:schemeClr>
                </a:solidFill>
                <a:hlinkClick r:id="rId3"/>
              </a:rPr>
              <a:t>kitt4sme.eu/</a:t>
            </a:r>
            <a:endParaRPr lang="en-GB" u="sng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GB" dirty="0" smtClean="0"/>
              <a:t>KITT4SME </a:t>
            </a:r>
            <a:r>
              <a:rPr lang="en-GB" dirty="0"/>
              <a:t>Social media </a:t>
            </a:r>
            <a:r>
              <a:rPr lang="en-GB" dirty="0" smtClean="0"/>
              <a:t>accounts ( </a:t>
            </a:r>
            <a:r>
              <a:rPr lang="en-GB" b="1" dirty="0" smtClean="0"/>
              <a:t>follow/ subscribe for updates</a:t>
            </a:r>
            <a:r>
              <a:rPr lang="en-GB" dirty="0" smtClean="0"/>
              <a:t>! ):</a:t>
            </a:r>
            <a:endParaRPr lang="en-GB" dirty="0"/>
          </a:p>
          <a:p>
            <a:pPr lvl="1"/>
            <a:r>
              <a:rPr lang="en-US" dirty="0"/>
              <a:t>Twitter	</a:t>
            </a:r>
            <a:r>
              <a:rPr lang="en-US" dirty="0" smtClean="0"/>
              <a:t>	:  twitter.com/KITT4SME</a:t>
            </a:r>
            <a:endParaRPr lang="en-US" dirty="0"/>
          </a:p>
          <a:p>
            <a:pPr lvl="1"/>
            <a:r>
              <a:rPr lang="en-US" dirty="0"/>
              <a:t>LinkedIn	</a:t>
            </a:r>
            <a:r>
              <a:rPr lang="en-US" dirty="0" smtClean="0"/>
              <a:t>	:  linkedin.com/KITT4SME</a:t>
            </a:r>
            <a:endParaRPr lang="en-US" dirty="0"/>
          </a:p>
          <a:p>
            <a:pPr lvl="1"/>
            <a:r>
              <a:rPr lang="en-US" dirty="0"/>
              <a:t>YouTube	</a:t>
            </a:r>
            <a:r>
              <a:rPr lang="en-US" dirty="0" smtClean="0"/>
              <a:t>	:  youtube.com/KITT4SME</a:t>
            </a:r>
            <a:endParaRPr lang="en-US" dirty="0"/>
          </a:p>
          <a:p>
            <a:pPr lvl="1"/>
            <a:r>
              <a:rPr lang="en-US" dirty="0" err="1"/>
              <a:t>ResearchGate</a:t>
            </a:r>
            <a:r>
              <a:rPr lang="en-US" dirty="0"/>
              <a:t>	: </a:t>
            </a:r>
            <a:r>
              <a:rPr lang="en-US" dirty="0" smtClean="0"/>
              <a:t> researchgate.com/KITT4SME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D419443-40B6-444F-B590-D22C214E5CAD}"/>
              </a:ext>
            </a:extLst>
          </p:cNvPr>
          <p:cNvSpPr txBox="1">
            <a:spLocks/>
          </p:cNvSpPr>
          <p:nvPr/>
        </p:nvSpPr>
        <p:spPr>
          <a:xfrm>
            <a:off x="587375" y="554744"/>
            <a:ext cx="9360000" cy="53553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200" kern="120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Contact Points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06203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BA7FC32-DE03-40B8-92F2-173A681C0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Thank you for your attention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E5D25B5-5DE6-45E6-BC05-B7964D1CB4F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Presenter: </a:t>
            </a:r>
            <a:r>
              <a:rPr lang="en-GB" dirty="0" smtClean="0"/>
              <a:t>Themis </a:t>
            </a:r>
            <a:r>
              <a:rPr lang="en-GB" dirty="0" err="1" smtClean="0"/>
              <a:t>Kolyvas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4C856BD-779B-4B3D-8E7B-21753C7664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7375" y="3076574"/>
            <a:ext cx="11017250" cy="369332"/>
          </a:xfrm>
        </p:spPr>
        <p:txBody>
          <a:bodyPr/>
          <a:lstStyle/>
          <a:p>
            <a:r>
              <a:rPr lang="en-GB" dirty="0" smtClean="0">
                <a:hlinkClick r:id="rId2"/>
              </a:rPr>
              <a:t>themis.kolyvas@eurodyn.com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098021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KITT4S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77327"/>
      </a:accent1>
      <a:accent2>
        <a:srgbClr val="87B1E2"/>
      </a:accent2>
      <a:accent3>
        <a:srgbClr val="72151B"/>
      </a:accent3>
      <a:accent4>
        <a:srgbClr val="7F7F7F"/>
      </a:accent4>
      <a:accent5>
        <a:srgbClr val="B5F99D"/>
      </a:accent5>
      <a:accent6>
        <a:srgbClr val="BFBFBF"/>
      </a:accent6>
      <a:hlink>
        <a:srgbClr val="0563C1"/>
      </a:hlink>
      <a:folHlink>
        <a:srgbClr val="954F72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19050">
          <a:tailEnd type="none" w="lg" len="lg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tailEnd type="oval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>
        <a:noAutofit/>
      </a:bodyPr>
      <a:lstStyle>
        <a:defPPr marL="0" indent="0">
          <a:lnSpc>
            <a:spcPts val="1800"/>
          </a:lnSpc>
          <a:spcAft>
            <a:spcPts val="600"/>
          </a:spcAft>
          <a:buNone/>
          <a:defRPr sz="2000" dirty="0" err="1" smtClean="0">
            <a:solidFill>
              <a:prstClr val="black">
                <a:lumMod val="75000"/>
                <a:lumOff val="25000"/>
              </a:prstClr>
            </a:solidFill>
            <a:latin typeface="+mj-lt"/>
            <a:cs typeface="Segoe UI" panose="020B0502040204020203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kitt4sme ppt master (potx).potx" id="{96BFE0F4-CC8A-4F4C-87EB-D9AAC7096A66}" vid="{193601C9-B5DD-493A-BEA0-2E4FA35686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93BA935880B747A0EBD22E55DF1701" ma:contentTypeVersion="9" ma:contentTypeDescription="Create a new document." ma:contentTypeScope="" ma:versionID="5dd4295c1d27517649db2fbeeccb024b">
  <xsd:schema xmlns:xsd="http://www.w3.org/2001/XMLSchema" xmlns:xs="http://www.w3.org/2001/XMLSchema" xmlns:p="http://schemas.microsoft.com/office/2006/metadata/properties" xmlns:ns2="852793cc-10af-4c56-90ee-405dd9e420a3" targetNamespace="http://schemas.microsoft.com/office/2006/metadata/properties" ma:root="true" ma:fieldsID="6dcf33cd4d71e632aac01e8e55e38fe3" ns2:_="">
    <xsd:import namespace="852793cc-10af-4c56-90ee-405dd9e420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2793cc-10af-4c56-90ee-405dd9e420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71240E7-CEFD-456F-9DDC-AC49AF9B13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2793cc-10af-4c56-90ee-405dd9e420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D95E055-6B64-42D0-ABDC-4395533D9E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EA1416-C290-42F9-AA6E-6D85D43A9DFC}">
  <ds:schemaRefs>
    <ds:schemaRef ds:uri="http://purl.org/dc/elements/1.1/"/>
    <ds:schemaRef ds:uri="http://purl.org/dc/dcmitype/"/>
    <ds:schemaRef ds:uri="http://www.w3.org/XML/1998/namespace"/>
    <ds:schemaRef ds:uri="http://purl.org/dc/terms/"/>
    <ds:schemaRef ds:uri="852793cc-10af-4c56-90ee-405dd9e420a3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kitt4sme ppt master (potx)</Template>
  <TotalTime>281</TotalTime>
  <Words>279</Words>
  <Application>Microsoft Office PowerPoint</Application>
  <PresentationFormat>Widescreen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</vt:lpstr>
      <vt:lpstr>Courier New</vt:lpstr>
      <vt:lpstr>Segoe UI</vt:lpstr>
      <vt:lpstr>Times New Roman</vt:lpstr>
      <vt:lpstr>Theme1</vt:lpstr>
      <vt:lpstr>Open Calls in KITT4SME</vt:lpstr>
      <vt:lpstr>PowerPoint Presentation</vt:lpstr>
      <vt:lpstr>Why join our Open Calls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themis</dc:creator>
  <cp:lastModifiedBy>themis</cp:lastModifiedBy>
  <cp:revision>86</cp:revision>
  <dcterms:created xsi:type="dcterms:W3CDTF">2021-01-21T12:44:07Z</dcterms:created>
  <dcterms:modified xsi:type="dcterms:W3CDTF">2021-02-24T14:30:22Z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0x0101001993BA935880B747A0EBD22E55DF1701</vt:lpwstr>
  </property>
</Properties>
</file>