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8" r:id="rId6"/>
    <p:sldMasterId id="214748366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y="6858000" cx="12192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Tahoma"/>
      <p:regular r:id="rId35"/>
      <p:bold r:id="rId36"/>
    </p:embeddedFont>
    <p:embeddedFont>
      <p:font typeface="Century Gothic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1" roundtripDataSignature="AMtx7mi1u9snASHfWOQxBt6cZRBfl7K8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5B367F-3AE6-4B1D-A814-26D42BC56C24}">
  <a:tblStyle styleId="{855B367F-3AE6-4B1D-A814-26D42BC56C24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boldItalic.fntdata"/><Relationship Id="rId20" Type="http://schemas.openxmlformats.org/officeDocument/2006/relationships/slide" Target="slides/slide12.xml"/><Relationship Id="rId41" Type="http://customschemas.google.com/relationships/presentationmetadata" Target="metadata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Roboto-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font" Target="fonts/Montserrat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3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2.xml"/><Relationship Id="rId32" Type="http://schemas.openxmlformats.org/officeDocument/2006/relationships/font" Target="fonts/Montserrat-bold.fntdata"/><Relationship Id="rId13" Type="http://schemas.openxmlformats.org/officeDocument/2006/relationships/slide" Target="slides/slide5.xml"/><Relationship Id="rId35" Type="http://schemas.openxmlformats.org/officeDocument/2006/relationships/font" Target="fonts/Tahoma-regular.fntdata"/><Relationship Id="rId12" Type="http://schemas.openxmlformats.org/officeDocument/2006/relationships/slide" Target="slides/slide4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7.xml"/><Relationship Id="rId37" Type="http://schemas.openxmlformats.org/officeDocument/2006/relationships/font" Target="fonts/CenturyGothic-regular.fntdata"/><Relationship Id="rId14" Type="http://schemas.openxmlformats.org/officeDocument/2006/relationships/slide" Target="slides/slide6.xml"/><Relationship Id="rId36" Type="http://schemas.openxmlformats.org/officeDocument/2006/relationships/font" Target="fonts/Tahoma-bold.fntdata"/><Relationship Id="rId17" Type="http://schemas.openxmlformats.org/officeDocument/2006/relationships/slide" Target="slides/slide9.xml"/><Relationship Id="rId39" Type="http://schemas.openxmlformats.org/officeDocument/2006/relationships/font" Target="fonts/CenturyGothic-italic.fntdata"/><Relationship Id="rId16" Type="http://schemas.openxmlformats.org/officeDocument/2006/relationships/slide" Target="slides/slide8.xml"/><Relationship Id="rId38" Type="http://schemas.openxmlformats.org/officeDocument/2006/relationships/font" Target="fonts/CenturyGothic-bold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Technology provider (System Integrators): any entity which designs, builds or rebuilds, programs, installs, modifies, distributes, or supplies systems and/or technology for LBAAM.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Manufacturing company (End-user/Technology adopter): any entity that deals with the physical or chemical transformation of materials or components into new products.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Worth mentioning that Mini Grant (1000k EUR) is aplicable only in case if the Jury Day will be a presential event</a:t>
            </a:r>
            <a:endParaRPr/>
          </a:p>
        </p:txBody>
      </p:sp>
      <p:sp>
        <p:nvSpPr>
          <p:cNvPr id="240" name="Google Shape;24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In case of question you are not able to answer you can always say that they will be updated in the FAQ document after the webinar.</a:t>
            </a:r>
            <a:endParaRPr/>
          </a:p>
        </p:txBody>
      </p:sp>
      <p:sp>
        <p:nvSpPr>
          <p:cNvPr id="270" name="Google Shape;270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LBAAM technology is particularly beneficial for sectors like aerospace, automotive, medical devices, industrial machinery, customised electronics, and textiles &amp; clothing</a:t>
            </a:r>
            <a:endParaRPr/>
          </a:p>
        </p:txBody>
      </p:sp>
      <p:sp>
        <p:nvSpPr>
          <p:cNvPr id="124" name="Google Shape;1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The main objective of PULSATE is to set up and consolidate a robust and open PAN European Network, sustainable beyond the project timeframe, to promote and facilitate the adoption of Laser-Based Advanced Additive Manufacturing (LBAAM) technologies by SMEs and Mid Caps.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The network will connect DIHs, top class Competence Centres, Public Institutions, Standardization Organizations, Financing and Business Development entities through a Single Entry Point.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ES"/>
              <a:t>Please note the figures are for the whole Project – i.e. for the 2 calls together.</a:t>
            </a:r>
            <a:endParaRPr/>
          </a:p>
        </p:txBody>
      </p:sp>
      <p:sp>
        <p:nvSpPr>
          <p:cNvPr id="167" name="Google Shape;1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6" name="Google Shape;17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_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/>
          <p:nvPr>
            <p:ph type="ctrTitle"/>
          </p:nvPr>
        </p:nvSpPr>
        <p:spPr>
          <a:xfrm>
            <a:off x="419100" y="4831080"/>
            <a:ext cx="11772900" cy="92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0"/>
          <p:cNvSpPr txBox="1"/>
          <p:nvPr>
            <p:ph idx="1" type="subTitle"/>
          </p:nvPr>
        </p:nvSpPr>
        <p:spPr>
          <a:xfrm>
            <a:off x="419100" y="5919707"/>
            <a:ext cx="9144000" cy="473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ddle_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2"/>
          <p:cNvSpPr txBox="1"/>
          <p:nvPr>
            <p:ph type="ctrTitle"/>
          </p:nvPr>
        </p:nvSpPr>
        <p:spPr>
          <a:xfrm>
            <a:off x="333375" y="4045786"/>
            <a:ext cx="10912594" cy="4561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32"/>
          <p:cNvSpPr txBox="1"/>
          <p:nvPr>
            <p:ph idx="1" type="subTitle"/>
          </p:nvPr>
        </p:nvSpPr>
        <p:spPr>
          <a:xfrm>
            <a:off x="333372" y="4472884"/>
            <a:ext cx="10912594" cy="365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32"/>
          <p:cNvSpPr txBox="1"/>
          <p:nvPr/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  <a:defRPr b="0" i="0" sz="69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6933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6933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6933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6933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6933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6933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6933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Font typeface="Arial"/>
              <a:buNone/>
              <a:defRPr sz="6933"/>
            </a:lvl9pPr>
          </a:lstStyle>
          <a:p/>
        </p:txBody>
      </p:sp>
      <p:sp>
        <p:nvSpPr>
          <p:cNvPr id="22" name="Google Shape;22;p22"/>
          <p:cNvSpPr txBox="1"/>
          <p:nvPr>
            <p:ph idx="1" type="subTitle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373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22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algn="ct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ct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ct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ct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ct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ct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ct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ct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ct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Slide1">
  <p:cSld name="Content_Slide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idx="1" type="body"/>
          </p:nvPr>
        </p:nvSpPr>
        <p:spPr>
          <a:xfrm>
            <a:off x="245551" y="3630136"/>
            <a:ext cx="11599011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4E9C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14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23"/>
          <p:cNvSpPr txBox="1"/>
          <p:nvPr>
            <p:ph idx="2" type="body"/>
          </p:nvPr>
        </p:nvSpPr>
        <p:spPr>
          <a:xfrm>
            <a:off x="246063" y="1975485"/>
            <a:ext cx="11606630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4E9C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14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23"/>
          <p:cNvSpPr txBox="1"/>
          <p:nvPr>
            <p:ph idx="3" type="body"/>
          </p:nvPr>
        </p:nvSpPr>
        <p:spPr>
          <a:xfrm>
            <a:off x="245552" y="5754464"/>
            <a:ext cx="11599010" cy="43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23"/>
          <p:cNvSpPr txBox="1"/>
          <p:nvPr>
            <p:ph type="title"/>
          </p:nvPr>
        </p:nvSpPr>
        <p:spPr>
          <a:xfrm>
            <a:off x="245551" y="1277641"/>
            <a:ext cx="11606630" cy="52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23"/>
          <p:cNvSpPr txBox="1"/>
          <p:nvPr>
            <p:ph idx="12" type="sldNum"/>
          </p:nvPr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30" name="Google Shape;30;p23"/>
          <p:cNvSpPr txBox="1"/>
          <p:nvPr>
            <p:ph idx="4" type="body"/>
          </p:nvPr>
        </p:nvSpPr>
        <p:spPr>
          <a:xfrm>
            <a:off x="249617" y="2374585"/>
            <a:ext cx="11599012" cy="33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B0DA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66B0D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23"/>
          <p:cNvSpPr txBox="1"/>
          <p:nvPr>
            <p:ph idx="5" type="body"/>
          </p:nvPr>
        </p:nvSpPr>
        <p:spPr>
          <a:xfrm>
            <a:off x="249616" y="2727630"/>
            <a:ext cx="11603077" cy="579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23"/>
          <p:cNvSpPr txBox="1"/>
          <p:nvPr>
            <p:ph idx="6" type="body"/>
          </p:nvPr>
        </p:nvSpPr>
        <p:spPr>
          <a:xfrm>
            <a:off x="245553" y="4019074"/>
            <a:ext cx="11607140" cy="33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B0DA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66B0D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7" type="body"/>
          </p:nvPr>
        </p:nvSpPr>
        <p:spPr>
          <a:xfrm>
            <a:off x="245552" y="4372119"/>
            <a:ext cx="11603077" cy="105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BA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_Slide2">
  <p:cSld name="1_Content_Slide2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/>
          <p:nvPr>
            <p:ph idx="1" type="body"/>
          </p:nvPr>
        </p:nvSpPr>
        <p:spPr>
          <a:xfrm>
            <a:off x="246063" y="1975485"/>
            <a:ext cx="11606118" cy="406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4E9C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14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24"/>
          <p:cNvSpPr txBox="1"/>
          <p:nvPr>
            <p:ph idx="2" type="body"/>
          </p:nvPr>
        </p:nvSpPr>
        <p:spPr>
          <a:xfrm>
            <a:off x="246063" y="2486295"/>
            <a:ext cx="11590879" cy="4207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4"/>
          <p:cNvSpPr txBox="1"/>
          <p:nvPr>
            <p:ph type="title"/>
          </p:nvPr>
        </p:nvSpPr>
        <p:spPr>
          <a:xfrm>
            <a:off x="245551" y="1277641"/>
            <a:ext cx="11606630" cy="52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Google Shape;38;p24"/>
          <p:cNvSpPr txBox="1"/>
          <p:nvPr>
            <p:ph idx="12" type="sldNum"/>
          </p:nvPr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/>
          <p:nvPr>
            <p:ph type="ctrTitle"/>
          </p:nvPr>
        </p:nvSpPr>
        <p:spPr>
          <a:xfrm>
            <a:off x="1524000" y="2765289"/>
            <a:ext cx="9144000" cy="7446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47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41" name="Google Shape;41;p25"/>
          <p:cNvSpPr txBox="1"/>
          <p:nvPr>
            <p:ph idx="1" type="subTitle"/>
          </p:nvPr>
        </p:nvSpPr>
        <p:spPr>
          <a:xfrm>
            <a:off x="1524000" y="3602038"/>
            <a:ext cx="9144000" cy="452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79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90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5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4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3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27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25"/>
          <p:cNvSpPr txBox="1"/>
          <p:nvPr>
            <p:ph idx="10" type="dt"/>
          </p:nvPr>
        </p:nvSpPr>
        <p:spPr>
          <a:xfrm>
            <a:off x="838200" y="6371477"/>
            <a:ext cx="2743200" cy="334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25"/>
          <p:cNvSpPr txBox="1"/>
          <p:nvPr>
            <p:ph idx="11" type="ftr"/>
          </p:nvPr>
        </p:nvSpPr>
        <p:spPr>
          <a:xfrm>
            <a:off x="4038601" y="6371477"/>
            <a:ext cx="4114801" cy="334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25"/>
          <p:cNvSpPr txBox="1"/>
          <p:nvPr>
            <p:ph idx="12" type="sldNum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Slide">
  <p:cSld name="Content_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 txBox="1"/>
          <p:nvPr>
            <p:ph type="title"/>
          </p:nvPr>
        </p:nvSpPr>
        <p:spPr>
          <a:xfrm>
            <a:off x="2853447" y="496940"/>
            <a:ext cx="8994927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26"/>
          <p:cNvSpPr txBox="1"/>
          <p:nvPr>
            <p:ph idx="12" type="sldNum"/>
          </p:nvPr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340103" y="3098092"/>
            <a:ext cx="11503828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4E9C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14E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26"/>
          <p:cNvSpPr txBox="1"/>
          <p:nvPr>
            <p:ph idx="2" type="body"/>
          </p:nvPr>
        </p:nvSpPr>
        <p:spPr>
          <a:xfrm>
            <a:off x="340103" y="1457325"/>
            <a:ext cx="11508271" cy="388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4E9C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14E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26"/>
          <p:cNvSpPr txBox="1"/>
          <p:nvPr>
            <p:ph idx="3" type="body"/>
          </p:nvPr>
        </p:nvSpPr>
        <p:spPr>
          <a:xfrm>
            <a:off x="340102" y="5236304"/>
            <a:ext cx="11503828" cy="4313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26"/>
          <p:cNvSpPr txBox="1"/>
          <p:nvPr>
            <p:ph idx="4" type="body"/>
          </p:nvPr>
        </p:nvSpPr>
        <p:spPr>
          <a:xfrm>
            <a:off x="340103" y="1856425"/>
            <a:ext cx="11508271" cy="33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B0DA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66B0D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26"/>
          <p:cNvSpPr txBox="1"/>
          <p:nvPr>
            <p:ph idx="5" type="body"/>
          </p:nvPr>
        </p:nvSpPr>
        <p:spPr>
          <a:xfrm>
            <a:off x="340103" y="2209471"/>
            <a:ext cx="11508272" cy="579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26"/>
          <p:cNvSpPr txBox="1"/>
          <p:nvPr>
            <p:ph idx="6" type="body"/>
          </p:nvPr>
        </p:nvSpPr>
        <p:spPr>
          <a:xfrm>
            <a:off x="340103" y="3500914"/>
            <a:ext cx="11503828" cy="33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B0DA"/>
              </a:buClr>
              <a:buSzPts val="1600"/>
              <a:buFont typeface="Arial"/>
              <a:buNone/>
              <a:defRPr b="1" i="0" sz="1600" u="none" cap="none" strike="noStrike">
                <a:solidFill>
                  <a:srgbClr val="66B0D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26"/>
          <p:cNvSpPr txBox="1"/>
          <p:nvPr>
            <p:ph idx="7" type="body"/>
          </p:nvPr>
        </p:nvSpPr>
        <p:spPr>
          <a:xfrm>
            <a:off x="340102" y="3853959"/>
            <a:ext cx="11503828" cy="1056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BA00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500"/>
              </a:buClr>
              <a:buSzPts val="2993"/>
              <a:buFont typeface="Montserrat"/>
              <a:buNone/>
              <a:defRPr b="1" i="0" sz="2993" u="none" cap="none" strike="noStrike">
                <a:solidFill>
                  <a:srgbClr val="FF95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2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7"/>
          <p:cNvSpPr txBox="1"/>
          <p:nvPr>
            <p:ph idx="12" type="sldNum"/>
          </p:nvPr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21720" marR="0" algn="r">
              <a:spcBef>
                <a:spcPts val="0"/>
              </a:spcBef>
              <a:buNone/>
              <a:defRPr b="0" i="0" sz="111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21720" marR="0" algn="r">
              <a:spcBef>
                <a:spcPts val="0"/>
              </a:spcBef>
              <a:buNone/>
              <a:defRPr b="0" i="0" sz="111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21720" marR="0" algn="r">
              <a:spcBef>
                <a:spcPts val="0"/>
              </a:spcBef>
              <a:buNone/>
              <a:defRPr b="0" i="0" sz="111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21720" marR="0" algn="r">
              <a:spcBef>
                <a:spcPts val="0"/>
              </a:spcBef>
              <a:buNone/>
              <a:defRPr b="0" i="0" sz="111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21720" marR="0" algn="r">
              <a:spcBef>
                <a:spcPts val="0"/>
              </a:spcBef>
              <a:buNone/>
              <a:defRPr b="0" i="0" sz="111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21720" marR="0" algn="r">
              <a:spcBef>
                <a:spcPts val="0"/>
              </a:spcBef>
              <a:buNone/>
              <a:defRPr b="0" i="0" sz="111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21720" marR="0" algn="r">
              <a:spcBef>
                <a:spcPts val="0"/>
              </a:spcBef>
              <a:buNone/>
              <a:defRPr b="0" i="0" sz="111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21720" marR="0" algn="r">
              <a:spcBef>
                <a:spcPts val="0"/>
              </a:spcBef>
              <a:buNone/>
              <a:defRPr b="0" i="0" sz="111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21720" marR="0" algn="r">
              <a:spcBef>
                <a:spcPts val="0"/>
              </a:spcBef>
              <a:buNone/>
              <a:defRPr b="0" i="0" sz="1112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2172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_Slide2">
  <p:cSld name="Content_Slide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/>
          <p:nvPr>
            <p:ph idx="1" type="body"/>
          </p:nvPr>
        </p:nvSpPr>
        <p:spPr>
          <a:xfrm>
            <a:off x="246063" y="1975485"/>
            <a:ext cx="7221537" cy="406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4E9C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14E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0"/>
          <p:cNvSpPr txBox="1"/>
          <p:nvPr>
            <p:ph idx="2" type="body"/>
          </p:nvPr>
        </p:nvSpPr>
        <p:spPr>
          <a:xfrm>
            <a:off x="246063" y="2486296"/>
            <a:ext cx="7221537" cy="4207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0"/>
          <p:cNvSpPr/>
          <p:nvPr>
            <p:ph idx="3" type="pic"/>
          </p:nvPr>
        </p:nvSpPr>
        <p:spPr>
          <a:xfrm>
            <a:off x="7815169" y="1975485"/>
            <a:ext cx="4037012" cy="1906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0"/>
          <p:cNvSpPr/>
          <p:nvPr>
            <p:ph idx="4" type="pic"/>
          </p:nvPr>
        </p:nvSpPr>
        <p:spPr>
          <a:xfrm>
            <a:off x="7815169" y="4034473"/>
            <a:ext cx="4037012" cy="1906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0"/>
          <p:cNvSpPr txBox="1"/>
          <p:nvPr>
            <p:ph type="title"/>
          </p:nvPr>
        </p:nvSpPr>
        <p:spPr>
          <a:xfrm>
            <a:off x="245551" y="1277641"/>
            <a:ext cx="11606630" cy="52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30"/>
          <p:cNvSpPr txBox="1"/>
          <p:nvPr>
            <p:ph idx="12" type="sldNum"/>
          </p:nvPr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_Slide">
  <p:cSld name="Final_Slid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title"/>
          </p:nvPr>
        </p:nvSpPr>
        <p:spPr>
          <a:xfrm>
            <a:off x="275325" y="2062612"/>
            <a:ext cx="7246909" cy="728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60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5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2.png"/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11" Type="http://schemas.openxmlformats.org/officeDocument/2006/relationships/slideLayout" Target="../slideLayouts/slideLayout9.xml"/><Relationship Id="rId10" Type="http://schemas.openxmlformats.org/officeDocument/2006/relationships/image" Target="../media/image29.png"/><Relationship Id="rId12" Type="http://schemas.openxmlformats.org/officeDocument/2006/relationships/theme" Target="../theme/theme3.xml"/><Relationship Id="rId9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6.png"/><Relationship Id="rId7" Type="http://schemas.openxmlformats.org/officeDocument/2006/relationships/image" Target="../media/image5.jpg"/><Relationship Id="rId8" Type="http://schemas.openxmlformats.org/officeDocument/2006/relationships/image" Target="../media/image11.png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4.jpg"/><Relationship Id="rId3" Type="http://schemas.openxmlformats.org/officeDocument/2006/relationships/slideLayout" Target="../slideLayouts/slideLayout1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10" name="Google Shape;10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9"/>
          <p:cNvSpPr/>
          <p:nvPr/>
        </p:nvSpPr>
        <p:spPr>
          <a:xfrm>
            <a:off x="0" y="4828420"/>
            <a:ext cx="12192000" cy="939920"/>
          </a:xfrm>
          <a:prstGeom prst="rect">
            <a:avLst/>
          </a:prstGeom>
          <a:solidFill>
            <a:srgbClr val="014E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21"/>
          <p:cNvCxnSpPr/>
          <p:nvPr/>
        </p:nvCxnSpPr>
        <p:spPr>
          <a:xfrm>
            <a:off x="0" y="1001646"/>
            <a:ext cx="12193201" cy="0"/>
          </a:xfrm>
          <a:prstGeom prst="straightConnector1">
            <a:avLst/>
          </a:prstGeom>
          <a:noFill/>
          <a:ln cap="flat" cmpd="sng" w="82550">
            <a:solidFill>
              <a:srgbClr val="FBBA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1"/>
          <p:cNvPicPr preferRelativeResize="0"/>
          <p:nvPr/>
        </p:nvPicPr>
        <p:blipFill rotWithShape="1">
          <a:blip r:embed="rId1">
            <a:alphaModFix/>
          </a:blip>
          <a:srcRect b="0" l="0" r="21345" t="0"/>
          <a:stretch/>
        </p:blipFill>
        <p:spPr>
          <a:xfrm>
            <a:off x="217170" y="0"/>
            <a:ext cx="2465059" cy="116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18" name="Google Shape;1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42221" y="182245"/>
            <a:ext cx="1889758" cy="68807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1"/>
          <p:cNvSpPr txBox="1"/>
          <p:nvPr>
            <p:ph idx="12" type="sldNum"/>
          </p:nvPr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icon&#10;&#10;Description automatically generated" id="68" name="Google Shape;68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/>
          <p:nvPr/>
        </p:nvSpPr>
        <p:spPr>
          <a:xfrm>
            <a:off x="0" y="4828420"/>
            <a:ext cx="12192000" cy="939920"/>
          </a:xfrm>
          <a:prstGeom prst="rect">
            <a:avLst/>
          </a:prstGeom>
          <a:solidFill>
            <a:srgbClr val="014E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0" y="4962036"/>
            <a:ext cx="12192000" cy="6819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8"/>
          <p:cNvSpPr txBox="1"/>
          <p:nvPr/>
        </p:nvSpPr>
        <p:spPr>
          <a:xfrm>
            <a:off x="107818" y="6278702"/>
            <a:ext cx="4174815" cy="627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i="1" lang="es-E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project has received funding from the European Union’s Horizon 2020 research and innovation programme under grant agreement No 951998. </a:t>
            </a:r>
            <a:endParaRPr i="1" sz="10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2163" y="5059346"/>
            <a:ext cx="1051159" cy="4599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73" name="Google Shape;73;p28"/>
          <p:cNvPicPr preferRelativeResize="0"/>
          <p:nvPr/>
        </p:nvPicPr>
        <p:blipFill rotWithShape="1">
          <a:blip r:embed="rId3">
            <a:alphaModFix/>
          </a:blip>
          <a:srcRect b="25190" l="0" r="0" t="21256"/>
          <a:stretch/>
        </p:blipFill>
        <p:spPr>
          <a:xfrm>
            <a:off x="1359515" y="5131426"/>
            <a:ext cx="1312986" cy="3515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74" name="Google Shape;7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0957" y="5074632"/>
            <a:ext cx="1469843" cy="459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, alimentos&#10;&#10;Descripción generada automáticamente" id="75" name="Google Shape;7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2517" y="5031495"/>
            <a:ext cx="644273" cy="52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76" name="Google Shape;76;p28"/>
          <p:cNvPicPr preferRelativeResize="0"/>
          <p:nvPr/>
        </p:nvPicPr>
        <p:blipFill rotWithShape="1">
          <a:blip r:embed="rId6">
            <a:alphaModFix/>
          </a:blip>
          <a:srcRect b="22572" l="0" r="0" t="22168"/>
          <a:stretch/>
        </p:blipFill>
        <p:spPr>
          <a:xfrm>
            <a:off x="10890100" y="5100850"/>
            <a:ext cx="1135672" cy="4123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77" name="Google Shape;77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29076" y="5105973"/>
            <a:ext cx="1181211" cy="508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dibujo&#10;&#10;Descripción generada automáticamente" id="78" name="Google Shape;78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88590" y="5152083"/>
            <a:ext cx="1267624" cy="3449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&#10;&#10;Descripción generada automáticamente" id="79" name="Google Shape;79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032164" y="5050037"/>
            <a:ext cx="740479" cy="50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339652" y="5036786"/>
            <a:ext cx="1455657" cy="55894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8"/>
          <p:cNvSpPr/>
          <p:nvPr/>
        </p:nvSpPr>
        <p:spPr>
          <a:xfrm>
            <a:off x="224922" y="4019335"/>
            <a:ext cx="49883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31"/>
          <p:cNvCxnSpPr/>
          <p:nvPr/>
        </p:nvCxnSpPr>
        <p:spPr>
          <a:xfrm>
            <a:off x="0" y="1001646"/>
            <a:ext cx="12193201" cy="0"/>
          </a:xfrm>
          <a:prstGeom prst="straightConnector1">
            <a:avLst/>
          </a:prstGeom>
          <a:noFill/>
          <a:ln cap="flat" cmpd="sng" w="82550">
            <a:solidFill>
              <a:srgbClr val="FBBA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31"/>
          <p:cNvSpPr/>
          <p:nvPr/>
        </p:nvSpPr>
        <p:spPr>
          <a:xfrm>
            <a:off x="0" y="3947150"/>
            <a:ext cx="12192000" cy="936000"/>
          </a:xfrm>
          <a:prstGeom prst="rect">
            <a:avLst/>
          </a:prstGeom>
          <a:solidFill>
            <a:srgbClr val="014E9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31"/>
          <p:cNvPicPr preferRelativeResize="0"/>
          <p:nvPr/>
        </p:nvPicPr>
        <p:blipFill rotWithShape="1">
          <a:blip r:embed="rId1">
            <a:alphaModFix/>
          </a:blip>
          <a:srcRect b="0" l="0" r="21345" t="0"/>
          <a:stretch/>
        </p:blipFill>
        <p:spPr>
          <a:xfrm>
            <a:off x="217170" y="0"/>
            <a:ext cx="2465059" cy="11636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con&#10;&#10;Description automatically generated" id="88" name="Google Shape;8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42221" y="182245"/>
            <a:ext cx="1889758" cy="68807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31"/>
          <p:cNvSpPr txBox="1"/>
          <p:nvPr/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ulsate-matchmaking.fundingbox.com/" TargetMode="External"/><Relationship Id="rId4" Type="http://schemas.openxmlformats.org/officeDocument/2006/relationships/hyperlink" Target="https://spaces.fundingbox.com/spaces/i4ms-pulsate-networking-matchmaking-1" TargetMode="External"/><Relationship Id="rId5" Type="http://schemas.openxmlformats.org/officeDocument/2006/relationships/image" Target="../media/image3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4.jpg"/><Relationship Id="rId4" Type="http://schemas.openxmlformats.org/officeDocument/2006/relationships/hyperlink" Target="https://pulsate-tte.fundingbox.com/" TargetMode="External"/><Relationship Id="rId5" Type="http://schemas.openxmlformats.org/officeDocument/2006/relationships/hyperlink" Target="mailto:pulsate.help@fundingbox.com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12.jpg"/><Relationship Id="rId5" Type="http://schemas.openxmlformats.org/officeDocument/2006/relationships/hyperlink" Target="https://www.pulsate.eu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9" Type="http://schemas.openxmlformats.org/officeDocument/2006/relationships/image" Target="../media/image12.jpg"/><Relationship Id="rId5" Type="http://schemas.openxmlformats.org/officeDocument/2006/relationships/image" Target="../media/image26.jpg"/><Relationship Id="rId6" Type="http://schemas.openxmlformats.org/officeDocument/2006/relationships/image" Target="../media/image23.jpg"/><Relationship Id="rId7" Type="http://schemas.openxmlformats.org/officeDocument/2006/relationships/image" Target="../media/image28.jpg"/><Relationship Id="rId8" Type="http://schemas.openxmlformats.org/officeDocument/2006/relationships/image" Target="../media/image25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0.jpg"/><Relationship Id="rId10" Type="http://schemas.openxmlformats.org/officeDocument/2006/relationships/image" Target="../media/image21.jpg"/><Relationship Id="rId13" Type="http://schemas.openxmlformats.org/officeDocument/2006/relationships/image" Target="../media/image20.jp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31.jpg"/><Relationship Id="rId9" Type="http://schemas.openxmlformats.org/officeDocument/2006/relationships/image" Target="../media/image18.jpg"/><Relationship Id="rId5" Type="http://schemas.openxmlformats.org/officeDocument/2006/relationships/image" Target="../media/image24.png"/><Relationship Id="rId6" Type="http://schemas.openxmlformats.org/officeDocument/2006/relationships/image" Target="../media/image19.png"/><Relationship Id="rId7" Type="http://schemas.openxmlformats.org/officeDocument/2006/relationships/image" Target="../media/image27.jpg"/><Relationship Id="rId8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2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Relationship Id="rId4" Type="http://schemas.openxmlformats.org/officeDocument/2006/relationships/hyperlink" Target="https://pulsate-opencalls.fundingbox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2.png"/><Relationship Id="rId6" Type="http://schemas.openxmlformats.org/officeDocument/2006/relationships/image" Target="../media/image3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/>
          <p:nvPr>
            <p:ph type="ctrTitle"/>
          </p:nvPr>
        </p:nvSpPr>
        <p:spPr>
          <a:xfrm>
            <a:off x="124132" y="5022356"/>
            <a:ext cx="11772900" cy="92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venir"/>
              <a:buNone/>
            </a:pPr>
            <a:r>
              <a:rPr b="0" i="0" lang="es-ES" sz="36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Laser-based advanced and additive manufacturing technology</a:t>
            </a:r>
            <a:br>
              <a:rPr b="0" lang="es-ES"/>
            </a:b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08" y="3056775"/>
            <a:ext cx="1588408" cy="49240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24132" y="6148019"/>
            <a:ext cx="9144000" cy="4738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None/>
            </a:pPr>
            <a:r>
              <a:rPr b="1" lang="es-ES" sz="1700">
                <a:latin typeface="Montserrat"/>
                <a:ea typeface="Montserrat"/>
                <a:cs typeface="Montserrat"/>
                <a:sym typeface="Montserrat"/>
              </a:rPr>
              <a:t>Izabela Zrazinska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700"/>
              <a:buNone/>
            </a:pPr>
            <a:r>
              <a:rPr lang="es-ES" sz="1700">
                <a:latin typeface="Montserrat"/>
                <a:ea typeface="Montserrat"/>
                <a:cs typeface="Montserrat"/>
                <a:sym typeface="Montserrat"/>
              </a:rPr>
              <a:t>Senior Project Manager @Fundingbox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700"/>
              <a:buNone/>
            </a:pPr>
            <a:r>
              <a:rPr lang="es-ES" sz="1700"/>
              <a:t>26.02.2021</a:t>
            </a:r>
            <a:endParaRPr/>
          </a:p>
        </p:txBody>
      </p:sp>
      <p:sp>
        <p:nvSpPr>
          <p:cNvPr id="102" name="Google Shape;102;p1"/>
          <p:cNvSpPr txBox="1"/>
          <p:nvPr/>
        </p:nvSpPr>
        <p:spPr>
          <a:xfrm>
            <a:off x="0" y="4256569"/>
            <a:ext cx="43609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2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Looking for innovations in: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/>
          <p:nvPr/>
        </p:nvSpPr>
        <p:spPr>
          <a:xfrm>
            <a:off x="2247889" y="3041731"/>
            <a:ext cx="2146852" cy="1953777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Technnology Provider</a:t>
            </a:r>
            <a:endParaRPr/>
          </a:p>
        </p:txBody>
      </p:sp>
      <p:sp>
        <p:nvSpPr>
          <p:cNvPr id="212" name="Google Shape;212;p10"/>
          <p:cNvSpPr/>
          <p:nvPr/>
        </p:nvSpPr>
        <p:spPr>
          <a:xfrm>
            <a:off x="5428417" y="3047759"/>
            <a:ext cx="2146852" cy="1947748"/>
          </a:xfrm>
          <a:prstGeom prst="ellipse">
            <a:avLst/>
          </a:prstGeom>
          <a:solidFill>
            <a:srgbClr val="FBBA00"/>
          </a:solidFill>
          <a:ln cap="flat" cmpd="sng" w="12700">
            <a:solidFill>
              <a:srgbClr val="FBBA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Manufacturing company</a:t>
            </a:r>
            <a:endParaRPr/>
          </a:p>
        </p:txBody>
      </p:sp>
      <p:sp>
        <p:nvSpPr>
          <p:cNvPr id="213" name="Google Shape;213;p10"/>
          <p:cNvSpPr/>
          <p:nvPr/>
        </p:nvSpPr>
        <p:spPr>
          <a:xfrm>
            <a:off x="4564822" y="3607344"/>
            <a:ext cx="704560" cy="653209"/>
          </a:xfrm>
          <a:prstGeom prst="plus">
            <a:avLst>
              <a:gd fmla="val 25000" name="adj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p10"/>
          <p:cNvCxnSpPr/>
          <p:nvPr/>
        </p:nvCxnSpPr>
        <p:spPr>
          <a:xfrm>
            <a:off x="3377643" y="4541864"/>
            <a:ext cx="0" cy="115245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5" name="Google Shape;215;p10"/>
          <p:cNvSpPr txBox="1"/>
          <p:nvPr/>
        </p:nvSpPr>
        <p:spPr>
          <a:xfrm>
            <a:off x="2347282" y="5682821"/>
            <a:ext cx="229593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Integrators,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Providers</a:t>
            </a:r>
            <a:endParaRPr/>
          </a:p>
        </p:txBody>
      </p:sp>
      <p:cxnSp>
        <p:nvCxnSpPr>
          <p:cNvPr id="216" name="Google Shape;216;p10"/>
          <p:cNvCxnSpPr>
            <a:stCxn id="212" idx="4"/>
            <a:endCxn id="217" idx="0"/>
          </p:cNvCxnSpPr>
          <p:nvPr/>
        </p:nvCxnSpPr>
        <p:spPr>
          <a:xfrm>
            <a:off x="6501843" y="4995507"/>
            <a:ext cx="16500" cy="68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10"/>
          <p:cNvSpPr txBox="1"/>
          <p:nvPr/>
        </p:nvSpPr>
        <p:spPr>
          <a:xfrm>
            <a:off x="5154533" y="5682821"/>
            <a:ext cx="27277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End-User, Manufacturer, Technology Adopter </a:t>
            </a:r>
            <a:endParaRPr/>
          </a:p>
        </p:txBody>
      </p:sp>
      <p:sp>
        <p:nvSpPr>
          <p:cNvPr id="218" name="Google Shape;218;p10"/>
          <p:cNvSpPr/>
          <p:nvPr/>
        </p:nvSpPr>
        <p:spPr>
          <a:xfrm flipH="1">
            <a:off x="7393057" y="3607343"/>
            <a:ext cx="1700685" cy="10336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Minimum 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compulsory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1823604" y="1969851"/>
            <a:ext cx="7784426" cy="6719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TTEs have to be proposed by a Consortium including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minimum 2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SMEs and/or Slightly bigger </a:t>
            </a: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companies acting as 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 txBox="1"/>
          <p:nvPr>
            <p:ph type="title"/>
          </p:nvPr>
        </p:nvSpPr>
        <p:spPr>
          <a:xfrm>
            <a:off x="478099" y="1238391"/>
            <a:ext cx="9129931" cy="565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00">
            <a:spAutoFit/>
          </a:bodyPr>
          <a:lstStyle/>
          <a:p>
            <a:pPr indent="0" lvl="0" marL="1151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4E9C"/>
              </a:buClr>
              <a:buSzPts val="3600"/>
              <a:buFont typeface="Calibri"/>
              <a:buNone/>
            </a:pPr>
            <a:r>
              <a:rPr lang="es-ES" sz="3600">
                <a:solidFill>
                  <a:srgbClr val="014E9C"/>
                </a:solidFill>
                <a:latin typeface="Calibri"/>
                <a:ea typeface="Calibri"/>
                <a:cs typeface="Calibri"/>
                <a:sym typeface="Calibri"/>
              </a:rPr>
              <a:t>Technology Transfer Experiments Consortia</a:t>
            </a:r>
            <a:endParaRPr sz="3600">
              <a:solidFill>
                <a:srgbClr val="014E9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"/>
          <p:cNvSpPr txBox="1"/>
          <p:nvPr>
            <p:ph type="title"/>
          </p:nvPr>
        </p:nvSpPr>
        <p:spPr>
          <a:xfrm>
            <a:off x="928468" y="1646484"/>
            <a:ext cx="8941043" cy="5656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500">
            <a:spAutoFit/>
          </a:bodyPr>
          <a:lstStyle/>
          <a:p>
            <a:pPr indent="0" lvl="0" marL="1151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69B0"/>
              </a:buClr>
              <a:buSzPts val="3600"/>
              <a:buFont typeface="Tahoma"/>
              <a:buNone/>
            </a:pPr>
            <a:r>
              <a:rPr lang="es-ES" sz="3600">
                <a:solidFill>
                  <a:srgbClr val="2969B0"/>
                </a:solidFill>
                <a:latin typeface="Tahoma"/>
                <a:ea typeface="Tahoma"/>
                <a:cs typeface="Tahoma"/>
                <a:sym typeface="Tahoma"/>
              </a:rPr>
              <a:t>D</a:t>
            </a:r>
            <a:r>
              <a:rPr b="1" i="0" lang="es-ES" sz="3600">
                <a:solidFill>
                  <a:srgbClr val="2969B0"/>
                </a:solidFill>
                <a:latin typeface="Tahoma"/>
                <a:ea typeface="Tahoma"/>
                <a:cs typeface="Tahoma"/>
                <a:sym typeface="Tahoma"/>
              </a:rPr>
              <a:t>o not have a partner to apply with?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1"/>
          <p:cNvSpPr txBox="1"/>
          <p:nvPr/>
        </p:nvSpPr>
        <p:spPr>
          <a:xfrm>
            <a:off x="4927209" y="2827847"/>
            <a:ext cx="633632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Expression of Interest: </a:t>
            </a:r>
            <a:r>
              <a:rPr lang="es-E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https://pulsate-matchmaking.fundingbox.com/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 post in Matchmaking Community: </a:t>
            </a:r>
            <a:r>
              <a:rPr lang="es-ES" sz="24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https://spaces.fundingbox.com/spaces/i4ms-pulsate-networking-matchmaking-1</a:t>
            </a: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8" name="Google Shape;22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8468" y="2752503"/>
            <a:ext cx="3695237" cy="245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 txBox="1"/>
          <p:nvPr>
            <p:ph idx="12" type="sldNum"/>
          </p:nvPr>
        </p:nvSpPr>
        <p:spPr>
          <a:xfrm>
            <a:off x="9093742" y="63977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34" name="Google Shape;234;p12"/>
          <p:cNvSpPr txBox="1"/>
          <p:nvPr>
            <p:ph type="title"/>
          </p:nvPr>
        </p:nvSpPr>
        <p:spPr>
          <a:xfrm>
            <a:off x="245551" y="1277641"/>
            <a:ext cx="11606630" cy="52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/>
              <a:t>https://pulsate-tte.fundingbox.com/</a:t>
            </a:r>
            <a:endParaRPr/>
          </a:p>
        </p:txBody>
      </p:sp>
      <p:pic>
        <p:nvPicPr>
          <p:cNvPr id="235" name="Google Shape;23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058" y="1821824"/>
            <a:ext cx="10522994" cy="45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2"/>
          <p:cNvSpPr/>
          <p:nvPr/>
        </p:nvSpPr>
        <p:spPr>
          <a:xfrm>
            <a:off x="3010832" y="251217"/>
            <a:ext cx="6170338" cy="745620"/>
          </a:xfrm>
          <a:prstGeom prst="rect">
            <a:avLst/>
          </a:prstGeom>
          <a:noFill/>
          <a:ln>
            <a:noFill/>
          </a:ln>
        </p:spPr>
        <p:txBody>
          <a:bodyPr anchorCtr="0" anchor="t" bIns="40400" lIns="40400" spcFirstLastPara="1" rIns="40400" wrap="square" tIns="4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64">
                <a:solidFill>
                  <a:srgbClr val="0C35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to apply?</a:t>
            </a:r>
            <a:endParaRPr sz="14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64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9500"/>
              </a:buClr>
              <a:buSzPts val="2993"/>
              <a:buFont typeface="Montserrat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43" name="Google Shape;24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4215" y="1758168"/>
            <a:ext cx="8243670" cy="4206534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3"/>
          <p:cNvSpPr/>
          <p:nvPr/>
        </p:nvSpPr>
        <p:spPr>
          <a:xfrm>
            <a:off x="1259057" y="4378398"/>
            <a:ext cx="2029320" cy="78930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3rd week of June</a:t>
            </a:r>
            <a:endParaRPr/>
          </a:p>
        </p:txBody>
      </p:sp>
      <p:sp>
        <p:nvSpPr>
          <p:cNvPr id="245" name="Google Shape;245;p13"/>
          <p:cNvSpPr/>
          <p:nvPr/>
        </p:nvSpPr>
        <p:spPr>
          <a:xfrm>
            <a:off x="1268494" y="2619087"/>
            <a:ext cx="2029320" cy="78930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14th May</a:t>
            </a: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1259057" y="5259803"/>
            <a:ext cx="2048195" cy="78930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 of July</a:t>
            </a:r>
            <a:endParaRPr/>
          </a:p>
        </p:txBody>
      </p:sp>
      <p:sp>
        <p:nvSpPr>
          <p:cNvPr id="247" name="Google Shape;247;p13"/>
          <p:cNvSpPr txBox="1"/>
          <p:nvPr/>
        </p:nvSpPr>
        <p:spPr>
          <a:xfrm>
            <a:off x="1277932" y="1234948"/>
            <a:ext cx="202932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/>
          </a:p>
        </p:txBody>
      </p:sp>
      <p:sp>
        <p:nvSpPr>
          <p:cNvPr id="248" name="Google Shape;248;p13"/>
          <p:cNvSpPr txBox="1"/>
          <p:nvPr/>
        </p:nvSpPr>
        <p:spPr>
          <a:xfrm>
            <a:off x="8569803" y="1173393"/>
            <a:ext cx="15932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3897622" y="-34661"/>
            <a:ext cx="5893492" cy="63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0400" lIns="40400" spcFirstLastPara="1" rIns="40400" wrap="square" tIns="40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Selection Process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>
              <a:solidFill>
                <a:srgbClr val="FF44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1259057" y="1741180"/>
            <a:ext cx="2029320" cy="78930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22nd April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073" y="1385675"/>
            <a:ext cx="6752401" cy="54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4"/>
          <p:cNvSpPr/>
          <p:nvPr/>
        </p:nvSpPr>
        <p:spPr>
          <a:xfrm>
            <a:off x="2025748" y="2574388"/>
            <a:ext cx="7216726" cy="2039815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4"/>
          <p:cNvSpPr/>
          <p:nvPr/>
        </p:nvSpPr>
        <p:spPr>
          <a:xfrm>
            <a:off x="7775674" y="1385674"/>
            <a:ext cx="4149969" cy="794817"/>
          </a:xfrm>
          <a:prstGeom prst="wedgeRoundRectCallout">
            <a:avLst>
              <a:gd fmla="val -32019" name="adj1"/>
              <a:gd fmla="val 75650" name="adj2"/>
              <a:gd fmla="val 16667" name="adj3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 cap="small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Guide for applicants section 5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/>
          <p:nvPr/>
        </p:nvSpPr>
        <p:spPr>
          <a:xfrm>
            <a:off x="3897622" y="-34661"/>
            <a:ext cx="5893492" cy="63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0400" lIns="40400" spcFirstLastPara="1" rIns="40400" wrap="square" tIns="404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Application Form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50">
              <a:solidFill>
                <a:srgbClr val="FF447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"/>
          <p:cNvSpPr txBox="1"/>
          <p:nvPr>
            <p:ph idx="12" type="sldNum"/>
          </p:nvPr>
        </p:nvSpPr>
        <p:spPr>
          <a:xfrm>
            <a:off x="9093742" y="63977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64" name="Google Shape;264;p15"/>
          <p:cNvSpPr/>
          <p:nvPr/>
        </p:nvSpPr>
        <p:spPr>
          <a:xfrm>
            <a:off x="140677" y="1657225"/>
            <a:ext cx="6170338" cy="1719840"/>
          </a:xfrm>
          <a:prstGeom prst="rect">
            <a:avLst/>
          </a:prstGeom>
          <a:noFill/>
          <a:ln>
            <a:noFill/>
          </a:ln>
        </p:spPr>
        <p:txBody>
          <a:bodyPr anchorCtr="0" anchor="t" bIns="40400" lIns="40400" spcFirstLastPara="1" rIns="40400" wrap="square" tIns="4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64">
                <a:solidFill>
                  <a:srgbClr val="0C35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our series of webinars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64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65" name="Google Shape;265;p15"/>
          <p:cNvGraphicFramePr/>
          <p:nvPr/>
        </p:nvGraphicFramePr>
        <p:xfrm>
          <a:off x="742891" y="25171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{855B367F-3AE6-4B1D-A814-26D42BC56C24}</a:tableStyleId>
              </a:tblPr>
              <a:tblGrid>
                <a:gridCol w="4686825"/>
                <a:gridCol w="2737550"/>
                <a:gridCol w="2786425"/>
              </a:tblGrid>
              <a:tr h="675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Partner/Title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Country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 and Hour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2060"/>
                    </a:solidFill>
                  </a:tcPr>
                </a:tc>
              </a:tr>
              <a:tr h="27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Germany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23rd Feb at 9am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27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AIMEN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Spain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25th Feb at 12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5A5A5"/>
                    </a:solidFill>
                  </a:tcPr>
                </a:tc>
              </a:tr>
              <a:tr h="27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CEA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France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2nd March at 3pm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SINTEF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Norway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9th March at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MTC + FBA: Innovations in LBAAM &amp; Technical Support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10th March at 3pm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  <a:tr h="275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FTMC: Industry Week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Lithuania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23rd March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FBA: Final Countdown Q&amp;A and Tips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r>
                        <a:rPr baseline="30000" lang="es-E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s-E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April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66" name="Google Shape;266;p15"/>
          <p:cNvSpPr/>
          <p:nvPr/>
        </p:nvSpPr>
        <p:spPr>
          <a:xfrm>
            <a:off x="25439" y="4768948"/>
            <a:ext cx="717452" cy="43182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6"/>
          <p:cNvSpPr txBox="1"/>
          <p:nvPr>
            <p:ph type="ctrTitle"/>
          </p:nvPr>
        </p:nvSpPr>
        <p:spPr>
          <a:xfrm>
            <a:off x="728589" y="4859216"/>
            <a:ext cx="11772900" cy="929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s-ES"/>
              <a:t>Q&amp;A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7"/>
          <p:cNvSpPr txBox="1"/>
          <p:nvPr>
            <p:ph idx="12" type="sldNum"/>
          </p:nvPr>
        </p:nvSpPr>
        <p:spPr>
          <a:xfrm>
            <a:off x="9093742" y="63977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646093" y="476394"/>
            <a:ext cx="844764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APPLY BEFORE 22</a:t>
            </a:r>
            <a:r>
              <a:rPr b="1" baseline="30000" lang="es-E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b="1" lang="es-E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APRIL!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https://pulsate-tte.fundingbox.com/</a:t>
            </a:r>
            <a:r>
              <a:rPr lang="es-E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Mail: </a:t>
            </a:r>
            <a:r>
              <a:rPr b="0" i="0" lang="es-ES" sz="3600" u="sng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pulsate.help@fundingbox.com</a:t>
            </a:r>
            <a:endParaRPr b="0" i="0" sz="3600" u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3634" y="6215034"/>
            <a:ext cx="1919601" cy="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6998" y="-13873"/>
            <a:ext cx="12338998" cy="687187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"/>
          <p:cNvSpPr txBox="1"/>
          <p:nvPr/>
        </p:nvSpPr>
        <p:spPr>
          <a:xfrm>
            <a:off x="5181601" y="640028"/>
            <a:ext cx="6049462" cy="646331"/>
          </a:xfrm>
          <a:prstGeom prst="rect">
            <a:avLst/>
          </a:prstGeom>
          <a:solidFill>
            <a:srgbClr val="9282B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US</a:t>
            </a:r>
            <a:endParaRPr/>
          </a:p>
        </p:txBody>
      </p:sp>
      <p:sp>
        <p:nvSpPr>
          <p:cNvPr id="110" name="Google Shape;110;p2"/>
          <p:cNvSpPr txBox="1"/>
          <p:nvPr/>
        </p:nvSpPr>
        <p:spPr>
          <a:xfrm>
            <a:off x="6022501" y="1437685"/>
            <a:ext cx="5406368" cy="400110"/>
          </a:xfrm>
          <a:prstGeom prst="rect">
            <a:avLst/>
          </a:prstGeom>
          <a:solidFill>
            <a:srgbClr val="9282B9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48 Projects</a:t>
            </a:r>
            <a:r>
              <a:rPr lang="es-E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9 as coordinator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11102830" y="5899454"/>
            <a:ext cx="949787" cy="888894"/>
          </a:xfrm>
          <a:prstGeom prst="rect">
            <a:avLst/>
          </a:prstGeom>
          <a:solidFill>
            <a:srgbClr val="9282B9"/>
          </a:solidFill>
          <a:ln cap="flat" cmpd="sng" w="12700">
            <a:solidFill>
              <a:srgbClr val="9282B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508000" y="1837795"/>
            <a:ext cx="2438400" cy="4377239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idx="12" type="sldNum"/>
          </p:nvPr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Logo&#10;&#10;Description automatically generated"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9489" y="1775578"/>
            <a:ext cx="11573022" cy="38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165" y="326078"/>
            <a:ext cx="1423154" cy="44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4345896" y="5793448"/>
            <a:ext cx="61194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https://www.pulsate.eu/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246063" y="1975485"/>
            <a:ext cx="11606118" cy="406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E9C"/>
              </a:buClr>
              <a:buSzPts val="1800"/>
              <a:buNone/>
            </a:pPr>
            <a:r>
              <a:rPr lang="es-ES"/>
              <a:t>LBAAM provide maximal benefits towards flexible manufacturing and highly digitalized production environments</a:t>
            </a:r>
            <a:endParaRPr/>
          </a:p>
        </p:txBody>
      </p:sp>
      <p:sp>
        <p:nvSpPr>
          <p:cNvPr id="127" name="Google Shape;127;p4"/>
          <p:cNvSpPr txBox="1"/>
          <p:nvPr>
            <p:ph idx="2" type="body"/>
          </p:nvPr>
        </p:nvSpPr>
        <p:spPr>
          <a:xfrm>
            <a:off x="246064" y="2486296"/>
            <a:ext cx="6473574" cy="587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</a:pPr>
            <a:r>
              <a:rPr lang="es-ES"/>
              <a:t>LBAAM technology is particularly beneficial for sectors like aerospace, automotive, medical devices, industrial machinery, customised electronics, and textiles &amp; clothing.</a:t>
            </a:r>
            <a:endParaRPr/>
          </a:p>
        </p:txBody>
      </p:sp>
      <p:sp>
        <p:nvSpPr>
          <p:cNvPr id="128" name="Google Shape;128;p4"/>
          <p:cNvSpPr txBox="1"/>
          <p:nvPr>
            <p:ph type="title"/>
          </p:nvPr>
        </p:nvSpPr>
        <p:spPr>
          <a:xfrm>
            <a:off x="245551" y="1277641"/>
            <a:ext cx="11606630" cy="52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/>
              <a:t>Revolutionising Markets</a:t>
            </a:r>
            <a:endParaRPr/>
          </a:p>
        </p:txBody>
      </p:sp>
      <p:sp>
        <p:nvSpPr>
          <p:cNvPr id="129" name="Google Shape;129;p4"/>
          <p:cNvSpPr txBox="1"/>
          <p:nvPr>
            <p:ph idx="12" type="sldNum"/>
          </p:nvPr>
        </p:nvSpPr>
        <p:spPr>
          <a:xfrm>
            <a:off x="9093742" y="639779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A jet engine&#10;&#10;Description automatically generated" id="130" name="Google Shape;130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277" l="0" r="0" t="8278"/>
          <a:stretch/>
        </p:blipFill>
        <p:spPr>
          <a:xfrm>
            <a:off x="1906074" y="3178689"/>
            <a:ext cx="2622550" cy="14589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, engineering drawing&#10;&#10;Description automatically generated" id="131" name="Google Shape;131;p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8323" l="0" r="0" t="8323"/>
          <a:stretch/>
        </p:blipFill>
        <p:spPr>
          <a:xfrm>
            <a:off x="1906074" y="4870964"/>
            <a:ext cx="26225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/>
          <p:cNvPicPr preferRelativeResize="0"/>
          <p:nvPr/>
        </p:nvPicPr>
        <p:blipFill rotWithShape="1">
          <a:blip r:embed="rId5">
            <a:alphaModFix/>
          </a:blip>
          <a:srcRect b="8277" l="0" r="0" t="8278"/>
          <a:stretch/>
        </p:blipFill>
        <p:spPr>
          <a:xfrm>
            <a:off x="4795806" y="3178689"/>
            <a:ext cx="2622550" cy="145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"/>
          <p:cNvPicPr preferRelativeResize="0"/>
          <p:nvPr/>
        </p:nvPicPr>
        <p:blipFill rotWithShape="1">
          <a:blip r:embed="rId6">
            <a:alphaModFix/>
          </a:blip>
          <a:srcRect b="8323" l="0" r="0" t="8323"/>
          <a:stretch/>
        </p:blipFill>
        <p:spPr>
          <a:xfrm>
            <a:off x="4802156" y="4870964"/>
            <a:ext cx="26225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7">
            <a:alphaModFix/>
          </a:blip>
          <a:srcRect b="8277" l="0" r="0" t="8278"/>
          <a:stretch/>
        </p:blipFill>
        <p:spPr>
          <a:xfrm>
            <a:off x="7679375" y="3178689"/>
            <a:ext cx="2622550" cy="1458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8">
            <a:alphaModFix/>
          </a:blip>
          <a:srcRect b="8323" l="0" r="0" t="8323"/>
          <a:stretch/>
        </p:blipFill>
        <p:spPr>
          <a:xfrm>
            <a:off x="7685725" y="4870964"/>
            <a:ext cx="2622550" cy="145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82165" y="326078"/>
            <a:ext cx="1423154" cy="44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idx="1" type="body"/>
          </p:nvPr>
        </p:nvSpPr>
        <p:spPr>
          <a:xfrm>
            <a:off x="246063" y="1975485"/>
            <a:ext cx="11606118" cy="406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4E9C"/>
              </a:buClr>
              <a:buSzPts val="1800"/>
              <a:buNone/>
            </a:pPr>
            <a:r>
              <a:rPr lang="es-ES"/>
              <a:t>We are a strong consortium to support you with any need for implementing LBAAM technologies</a:t>
            </a:r>
            <a:endParaRPr/>
          </a:p>
        </p:txBody>
      </p:sp>
      <p:sp>
        <p:nvSpPr>
          <p:cNvPr id="142" name="Google Shape;142;p5"/>
          <p:cNvSpPr txBox="1"/>
          <p:nvPr>
            <p:ph type="title"/>
          </p:nvPr>
        </p:nvSpPr>
        <p:spPr>
          <a:xfrm>
            <a:off x="245551" y="1277641"/>
            <a:ext cx="11606630" cy="52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s-ES"/>
              <a:t>About us</a:t>
            </a:r>
            <a:endParaRPr/>
          </a:p>
        </p:txBody>
      </p:sp>
      <p:sp>
        <p:nvSpPr>
          <p:cNvPr id="143" name="Google Shape;143;p5"/>
          <p:cNvSpPr txBox="1"/>
          <p:nvPr>
            <p:ph idx="12" type="sldNum"/>
          </p:nvPr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descr="Logo&#10;&#10;Description automatically generated"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2205" y="2823166"/>
            <a:ext cx="1383413" cy="1128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45" name="Google Shape;145;p5"/>
          <p:cNvPicPr preferRelativeResize="0"/>
          <p:nvPr/>
        </p:nvPicPr>
        <p:blipFill rotWithShape="1">
          <a:blip r:embed="rId4">
            <a:alphaModFix/>
          </a:blip>
          <a:srcRect b="0" l="0" r="7546" t="0"/>
          <a:stretch/>
        </p:blipFill>
        <p:spPr>
          <a:xfrm>
            <a:off x="9254696" y="2752291"/>
            <a:ext cx="2797387" cy="12705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46" name="Google Shape;14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74267" y="4527608"/>
            <a:ext cx="2410465" cy="6749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&#10;&#10;Description automatically generated" id="147" name="Google Shape;14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38411" y="4476324"/>
            <a:ext cx="2245621" cy="6028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48" name="Google Shape;14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1629" y="4399540"/>
            <a:ext cx="1429046" cy="9840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49" name="Google Shape;14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53033" y="2987018"/>
            <a:ext cx="1826921" cy="8839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, plate&#10;&#10;Description automatically generated" id="150" name="Google Shape;15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87029" y="3122179"/>
            <a:ext cx="1664006" cy="6692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151" name="Google Shape;15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029290" y="4466807"/>
            <a:ext cx="2245621" cy="78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89307" y="3116536"/>
            <a:ext cx="2404435" cy="674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382165" y="326078"/>
            <a:ext cx="1423154" cy="44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2453033" y="5984014"/>
            <a:ext cx="772601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1800">
                <a:solidFill>
                  <a:srgbClr val="262F3D"/>
                </a:solidFill>
                <a:latin typeface="Avenir"/>
                <a:ea typeface="Avenir"/>
                <a:cs typeface="Avenir"/>
                <a:sym typeface="Avenir"/>
              </a:rPr>
              <a:t> </a:t>
            </a:r>
            <a:r>
              <a:rPr b="0" i="0" lang="es-ES" sz="1800">
                <a:solidFill>
                  <a:srgbClr val="262F3D"/>
                </a:solidFill>
                <a:latin typeface="Calibri"/>
                <a:ea typeface="Calibri"/>
                <a:cs typeface="Calibri"/>
                <a:sym typeface="Calibri"/>
              </a:rPr>
              <a:t> This project has received funding from the European Union’s Horizon 2020 research and innovation program under grant agreement No 951998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europa.eu/about-eu/basic-information/symbols/images/flag_yellow_high.jpg" id="155" name="Google Shape;155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424011" y="6007759"/>
            <a:ext cx="914400" cy="642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 txBox="1"/>
          <p:nvPr>
            <p:ph idx="12" type="sldNum"/>
          </p:nvPr>
        </p:nvSpPr>
        <p:spPr>
          <a:xfrm>
            <a:off x="9093742" y="63291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6895" y="1218218"/>
            <a:ext cx="7046847" cy="531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165" y="326078"/>
            <a:ext cx="1423154" cy="4411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23568" y="1159831"/>
            <a:ext cx="7210416" cy="539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7"/>
          <p:cNvSpPr txBox="1"/>
          <p:nvPr/>
        </p:nvSpPr>
        <p:spPr>
          <a:xfrm>
            <a:off x="330591" y="2460592"/>
            <a:ext cx="4452730" cy="2970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i="0" lang="es-ES" sz="3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Open Calls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i="0" lang="es-ES" sz="3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62 projects 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i="0" lang="es-ES" sz="3200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LBAAM technology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i="0" lang="es-E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4.07 million EUR</a:t>
            </a:r>
            <a:endParaRPr/>
          </a:p>
        </p:txBody>
      </p:sp>
      <p:sp>
        <p:nvSpPr>
          <p:cNvPr id="171" name="Google Shape;171;p7"/>
          <p:cNvSpPr/>
          <p:nvPr/>
        </p:nvSpPr>
        <p:spPr>
          <a:xfrm>
            <a:off x="5964702" y="1708471"/>
            <a:ext cx="1167618" cy="81827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 txBox="1"/>
          <p:nvPr/>
        </p:nvSpPr>
        <p:spPr>
          <a:xfrm>
            <a:off x="154744" y="5757260"/>
            <a:ext cx="48044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https://pulsate-opencalls.fundingbox.com/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330591" y="1548602"/>
            <a:ext cx="543013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Calls in a nutshell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0839" y="7671247"/>
            <a:ext cx="4400331" cy="71115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8"/>
          <p:cNvSpPr/>
          <p:nvPr/>
        </p:nvSpPr>
        <p:spPr>
          <a:xfrm>
            <a:off x="802664" y="1291570"/>
            <a:ext cx="7391967" cy="264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0400" lIns="40400" spcFirstLastPara="1" rIns="40400" wrap="square" tIns="40400">
            <a:noAutofit/>
          </a:bodyPr>
          <a:lstStyle/>
          <a:p>
            <a:pPr indent="-310942" lvl="0" marL="31094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6"/>
              <a:buFont typeface="Arial"/>
              <a:buChar char="•"/>
            </a:pPr>
            <a:r>
              <a:rPr lang="es-ES" sz="217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support from industry experts</a:t>
            </a:r>
            <a:endParaRPr/>
          </a:p>
          <a:p>
            <a:pPr indent="-310942" lvl="0" marL="31094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6"/>
              <a:buFont typeface="Arial"/>
              <a:buChar char="•"/>
            </a:pPr>
            <a:r>
              <a:rPr lang="es-ES" sz="217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Business Mentoring led by FBA</a:t>
            </a:r>
            <a:endParaRPr/>
          </a:p>
          <a:p>
            <a:pPr indent="-310942" lvl="0" marL="31094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6"/>
              <a:buFont typeface="Arial"/>
              <a:buChar char="•"/>
            </a:pPr>
            <a:r>
              <a:rPr lang="es-ES" sz="217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 to €150k funding per experiment</a:t>
            </a:r>
            <a:endParaRPr/>
          </a:p>
          <a:p>
            <a:pPr indent="-310942" lvl="0" marL="31094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6"/>
              <a:buFont typeface="Arial"/>
              <a:buChar char="•"/>
            </a:pPr>
            <a:r>
              <a:rPr lang="es-ES" sz="217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 exposure </a:t>
            </a:r>
            <a:endParaRPr/>
          </a:p>
          <a:p>
            <a:pPr indent="-310942" lvl="0" marL="31094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6"/>
              <a:buFont typeface="Arial"/>
              <a:buChar char="•"/>
            </a:pPr>
            <a:r>
              <a:rPr lang="es-ES" sz="2176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private &amp; public investment</a:t>
            </a:r>
            <a:endParaRPr sz="1909">
              <a:solidFill>
                <a:srgbClr val="3F3F3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8"/>
          <p:cNvSpPr/>
          <p:nvPr/>
        </p:nvSpPr>
        <p:spPr>
          <a:xfrm>
            <a:off x="3010832" y="251217"/>
            <a:ext cx="6170338" cy="745620"/>
          </a:xfrm>
          <a:prstGeom prst="rect">
            <a:avLst/>
          </a:prstGeom>
          <a:noFill/>
          <a:ln>
            <a:noFill/>
          </a:ln>
        </p:spPr>
        <p:txBody>
          <a:bodyPr anchorCtr="0" anchor="t" bIns="40400" lIns="40400" spcFirstLastPara="1" rIns="40400" wrap="square" tIns="4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64">
                <a:solidFill>
                  <a:srgbClr val="0C35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benefits?</a:t>
            </a:r>
            <a:endParaRPr sz="14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64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2664" y="4230359"/>
            <a:ext cx="10472702" cy="104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664" y="5424446"/>
            <a:ext cx="10586673" cy="11823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&#10;&#10;Description automatically generated" id="183" name="Google Shape;183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6765" y="1208755"/>
            <a:ext cx="2809686" cy="280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9"/>
          <p:cNvGrpSpPr/>
          <p:nvPr/>
        </p:nvGrpSpPr>
        <p:grpSpPr>
          <a:xfrm>
            <a:off x="3668239" y="1275146"/>
            <a:ext cx="5093144" cy="5066664"/>
            <a:chOff x="1721128" y="51257"/>
            <a:chExt cx="5093144" cy="5066664"/>
          </a:xfrm>
        </p:grpSpPr>
        <p:sp>
          <p:nvSpPr>
            <p:cNvPr id="189" name="Google Shape;189;p9"/>
            <p:cNvSpPr/>
            <p:nvPr/>
          </p:nvSpPr>
          <p:spPr>
            <a:xfrm>
              <a:off x="2994228" y="51257"/>
              <a:ext cx="2665381" cy="2665381"/>
            </a:xfrm>
            <a:prstGeom prst="ellipse">
              <a:avLst/>
            </a:prstGeom>
            <a:solidFill>
              <a:srgbClr val="FFC000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9"/>
            <p:cNvSpPr txBox="1"/>
            <p:nvPr/>
          </p:nvSpPr>
          <p:spPr>
            <a:xfrm>
              <a:off x="3301772" y="410058"/>
              <a:ext cx="2050293" cy="845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b="0" lang="es-E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Experimentation areas</a:t>
              </a:r>
              <a:endParaRPr/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4148891" y="1313255"/>
              <a:ext cx="2665381" cy="2665381"/>
            </a:xfrm>
            <a:prstGeom prst="ellipse">
              <a:avLst/>
            </a:prstGeom>
            <a:solidFill>
              <a:srgbClr val="C55A11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9"/>
            <p:cNvSpPr txBox="1"/>
            <p:nvPr/>
          </p:nvSpPr>
          <p:spPr>
            <a:xfrm>
              <a:off x="5584096" y="1620799"/>
              <a:ext cx="1025146" cy="2050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TRL </a:t>
              </a:r>
              <a:endParaRPr/>
            </a:p>
          </p:txBody>
        </p:sp>
        <p:sp>
          <p:nvSpPr>
            <p:cNvPr id="193" name="Google Shape;193;p9"/>
            <p:cNvSpPr/>
            <p:nvPr/>
          </p:nvSpPr>
          <p:spPr>
            <a:xfrm>
              <a:off x="2762446" y="2452540"/>
              <a:ext cx="2665381" cy="2665381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9"/>
            <p:cNvSpPr txBox="1"/>
            <p:nvPr/>
          </p:nvSpPr>
          <p:spPr>
            <a:xfrm>
              <a:off x="3069990" y="3913374"/>
              <a:ext cx="2050293" cy="8457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s-E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Legal Status</a:t>
              </a:r>
              <a:endParaRPr/>
            </a:p>
          </p:txBody>
        </p:sp>
        <p:sp>
          <p:nvSpPr>
            <p:cNvPr id="195" name="Google Shape;195;p9"/>
            <p:cNvSpPr/>
            <p:nvPr/>
          </p:nvSpPr>
          <p:spPr>
            <a:xfrm>
              <a:off x="1721128" y="1230175"/>
              <a:ext cx="2853743" cy="2665381"/>
            </a:xfrm>
            <a:prstGeom prst="ellipse">
              <a:avLst/>
            </a:prstGeom>
            <a:solidFill>
              <a:srgbClr val="00B050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9"/>
            <p:cNvSpPr txBox="1"/>
            <p:nvPr/>
          </p:nvSpPr>
          <p:spPr>
            <a:xfrm>
              <a:off x="1940646" y="1537719"/>
              <a:ext cx="1097593" cy="20502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i="0" lang="es-E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Consortium Composition</a:t>
              </a:r>
              <a:endParaRPr/>
            </a:p>
          </p:txBody>
        </p:sp>
      </p:grpSp>
      <p:sp>
        <p:nvSpPr>
          <p:cNvPr id="197" name="Google Shape;197;p9"/>
          <p:cNvSpPr txBox="1"/>
          <p:nvPr/>
        </p:nvSpPr>
        <p:spPr>
          <a:xfrm>
            <a:off x="1192291" y="1971881"/>
            <a:ext cx="32239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one Manufacturing SME 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8792035" y="3513406"/>
            <a:ext cx="28877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5 up to 7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450529" y="5634111"/>
            <a:ext cx="457546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ONLY SMEs or Sligthly Bigger from EU + assosiated + UK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6096000" y="3541541"/>
            <a:ext cx="437322" cy="410817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BBA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9"/>
          <p:cNvSpPr txBox="1"/>
          <p:nvPr/>
        </p:nvSpPr>
        <p:spPr>
          <a:xfrm>
            <a:off x="7619009" y="1406769"/>
            <a:ext cx="288775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one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9"/>
          <p:cNvCxnSpPr/>
          <p:nvPr/>
        </p:nvCxnSpPr>
        <p:spPr>
          <a:xfrm>
            <a:off x="6372665" y="3812345"/>
            <a:ext cx="3038621" cy="1821766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3" name="Google Shape;203;p9"/>
          <p:cNvSpPr txBox="1"/>
          <p:nvPr/>
        </p:nvSpPr>
        <p:spPr>
          <a:xfrm>
            <a:off x="9386582" y="5563718"/>
            <a:ext cx="225443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PROPOSAL</a:t>
            </a:r>
            <a:endParaRPr/>
          </a:p>
        </p:txBody>
      </p:sp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1807" y="5166180"/>
            <a:ext cx="771633" cy="153373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9"/>
          <p:cNvSpPr/>
          <p:nvPr/>
        </p:nvSpPr>
        <p:spPr>
          <a:xfrm>
            <a:off x="3010832" y="251217"/>
            <a:ext cx="6170338" cy="745620"/>
          </a:xfrm>
          <a:prstGeom prst="rect">
            <a:avLst/>
          </a:prstGeom>
          <a:noFill/>
          <a:ln>
            <a:noFill/>
          </a:ln>
        </p:spPr>
        <p:txBody>
          <a:bodyPr anchorCtr="0" anchor="t" bIns="40400" lIns="40400" spcFirstLastPara="1" rIns="40400" wrap="square" tIns="40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64">
                <a:solidFill>
                  <a:srgbClr val="0C355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are we looking for?</a:t>
            </a:r>
            <a:endParaRPr sz="1432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64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ront_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inal_Sli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Middle_Slid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Content_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2018-11-12T10:54:35Z</dcterms:created>
  <dc:creator>AIMEN - Leticia Alarcón Sabarís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0x0101001F3BA097C8DF1B41B1A4EF7D5C31645B</vt:lpwstr>
  </property>
</Properties>
</file>