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1041" r:id="rId3"/>
    <p:sldId id="258" r:id="rId4"/>
    <p:sldId id="257" r:id="rId5"/>
    <p:sldId id="259" r:id="rId6"/>
    <p:sldId id="1030" r:id="rId7"/>
    <p:sldId id="262" r:id="rId8"/>
    <p:sldId id="1031" r:id="rId9"/>
    <p:sldId id="1032" r:id="rId10"/>
    <p:sldId id="1034" r:id="rId11"/>
    <p:sldId id="1020" r:id="rId12"/>
    <p:sldId id="1023" r:id="rId13"/>
    <p:sldId id="1022" r:id="rId14"/>
    <p:sldId id="1024" r:id="rId15"/>
    <p:sldId id="1035" r:id="rId16"/>
    <p:sldId id="1025" r:id="rId17"/>
    <p:sldId id="1036" r:id="rId18"/>
    <p:sldId id="1026" r:id="rId19"/>
    <p:sldId id="1037" r:id="rId20"/>
    <p:sldId id="1027" r:id="rId21"/>
    <p:sldId id="1038" r:id="rId22"/>
    <p:sldId id="1028" r:id="rId23"/>
    <p:sldId id="1039" r:id="rId24"/>
    <p:sldId id="1029" r:id="rId25"/>
    <p:sldId id="1040" r:id="rId26"/>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37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BB63-6A6A-4D35-84FF-6C40AEE33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8A8491-7F81-44ED-9101-F48050F95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BBCA5D-9403-4CA5-8571-5AA9747F945E}"/>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5" name="Footer Placeholder 4">
            <a:extLst>
              <a:ext uri="{FF2B5EF4-FFF2-40B4-BE49-F238E27FC236}">
                <a16:creationId xmlns:a16="http://schemas.microsoft.com/office/drawing/2014/main" id="{7417E3BC-CA48-4952-A1E9-E6E9809F7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B7854B-669C-4D54-AAA8-D55418DE79A4}"/>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262053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1943-DB6F-4F43-82A5-F684FA4A66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216CF3-655E-480D-A37F-3D17C682A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DD3191-C64C-4931-84D0-DF3402DEF6DB}"/>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5" name="Footer Placeholder 4">
            <a:extLst>
              <a:ext uri="{FF2B5EF4-FFF2-40B4-BE49-F238E27FC236}">
                <a16:creationId xmlns:a16="http://schemas.microsoft.com/office/drawing/2014/main" id="{8E356953-0861-476C-80B8-1C9546402E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0821DC-DB8A-4941-A719-6BEF8836027A}"/>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339905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7CFB8C-6E46-4345-98A4-B34886FFD1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4F2D09-48FC-488D-BF1A-4FF72869C3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F8C920-A1F3-46D3-9C9D-562EFA5362EE}"/>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5" name="Footer Placeholder 4">
            <a:extLst>
              <a:ext uri="{FF2B5EF4-FFF2-40B4-BE49-F238E27FC236}">
                <a16:creationId xmlns:a16="http://schemas.microsoft.com/office/drawing/2014/main" id="{6F3E08F2-1FF5-4D64-A1CA-94C7CB985E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D3B3E-2630-489E-A382-DF8D70EFE5A9}"/>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3079579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Dark &amp;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it-IT"/>
              <a:t>Fare clic per modificare lo stile del titolo dello schema</a:t>
            </a:r>
            <a:endParaRPr lang="ro-RO" dirty="0"/>
          </a:p>
        </p:txBody>
      </p:sp>
      <p:sp>
        <p:nvSpPr>
          <p:cNvPr id="3" name="Date Placeholder 2"/>
          <p:cNvSpPr>
            <a:spLocks noGrp="1"/>
          </p:cNvSpPr>
          <p:nvPr>
            <p:ph type="dt" sz="half" idx="10"/>
          </p:nvPr>
        </p:nvSpPr>
        <p:spPr/>
        <p:txBody>
          <a:bodyPr/>
          <a:lstStyle/>
          <a:p>
            <a:fld id="{B2F9182A-F6F5-491F-998D-6D9790AC6C69}" type="datetime1">
              <a:rPr lang="ro-RO" smtClean="0"/>
              <a:t>17.05.2021</a:t>
            </a:fld>
            <a:endParaRPr lang="ro-RO"/>
          </a:p>
        </p:txBody>
      </p:sp>
      <p:sp>
        <p:nvSpPr>
          <p:cNvPr id="4" name="Footer Placeholder 3"/>
          <p:cNvSpPr>
            <a:spLocks noGrp="1"/>
          </p:cNvSpPr>
          <p:nvPr>
            <p:ph type="ftr" sz="quarter" idx="11"/>
          </p:nvPr>
        </p:nvSpPr>
        <p:spPr>
          <a:xfrm>
            <a:off x="4038600" y="6204751"/>
            <a:ext cx="4114800" cy="365125"/>
          </a:xfrm>
        </p:spPr>
        <p:txBody>
          <a:bodyPr/>
          <a:lstStyle/>
          <a:p>
            <a:endParaRPr lang="ro-RO"/>
          </a:p>
        </p:txBody>
      </p:sp>
      <p:sp>
        <p:nvSpPr>
          <p:cNvPr id="5" name="Slide Number Placeholder 4"/>
          <p:cNvSpPr>
            <a:spLocks noGrp="1"/>
          </p:cNvSpPr>
          <p:nvPr>
            <p:ph type="sldNum" sz="quarter" idx="12"/>
          </p:nvPr>
        </p:nvSpPr>
        <p:spPr/>
        <p:txBody>
          <a:bodyPr/>
          <a:lstStyle/>
          <a:p>
            <a:fld id="{513CA986-5156-4ED8-A32F-C642AECA8E79}" type="slidenum">
              <a:rPr lang="ro-RO" smtClean="0"/>
              <a:t>‹#›</a:t>
            </a:fld>
            <a:endParaRPr lang="ro-RO"/>
          </a:p>
        </p:txBody>
      </p:sp>
      <p:sp>
        <p:nvSpPr>
          <p:cNvPr id="6" name="TextBox 5">
            <a:extLst>
              <a:ext uri="{FF2B5EF4-FFF2-40B4-BE49-F238E27FC236}">
                <a16:creationId xmlns:a16="http://schemas.microsoft.com/office/drawing/2014/main" id="{22DB180F-91D8-42C0-83CD-3DA7F0FDBC12}"/>
              </a:ext>
            </a:extLst>
          </p:cNvPr>
          <p:cNvSpPr txBox="1"/>
          <p:nvPr userDrawn="1"/>
        </p:nvSpPr>
        <p:spPr>
          <a:xfrm>
            <a:off x="507792" y="5633917"/>
            <a:ext cx="6642515" cy="461665"/>
          </a:xfrm>
          <a:prstGeom prst="rect">
            <a:avLst/>
          </a:prstGeom>
          <a:noFill/>
        </p:spPr>
        <p:txBody>
          <a:bodyPr wrap="square">
            <a:spAutoFit/>
          </a:bodyPr>
          <a:lstStyle/>
          <a:p>
            <a:pPr algn="just"/>
            <a:r>
              <a:rPr lang="en-US" sz="800" dirty="0">
                <a:solidFill>
                  <a:schemeClr val="bg2"/>
                </a:solidFill>
                <a:effectLst/>
                <a:latin typeface="Cambria" panose="02040503050406030204" pitchFamily="18" charset="0"/>
                <a:ea typeface="Cambria" panose="02040503050406030204" pitchFamily="18" charset="0"/>
              </a:rPr>
              <a:t>​The content of this presentation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a:t>
            </a:r>
            <a:endParaRPr lang="en-US" sz="8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798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Light &amp;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680499-9154-4A32-AB45-B05590F6F36F}"/>
              </a:ext>
            </a:extLst>
          </p:cNvPr>
          <p:cNvSpPr>
            <a:spLocks noGrp="1"/>
          </p:cNvSpPr>
          <p:nvPr>
            <p:ph type="dt" sz="half" idx="10"/>
          </p:nvPr>
        </p:nvSpPr>
        <p:spPr/>
        <p:txBody>
          <a:bodyPr/>
          <a:lstStyle/>
          <a:p>
            <a:fld id="{B8ECD07F-1144-4BDC-8470-A6778AA7F328}" type="datetime1">
              <a:rPr lang="ro-RO" smtClean="0"/>
              <a:t>17.05.2021</a:t>
            </a:fld>
            <a:endParaRPr lang="ro-RO" dirty="0"/>
          </a:p>
        </p:txBody>
      </p:sp>
      <p:sp>
        <p:nvSpPr>
          <p:cNvPr id="4" name="Footer Placeholder 3">
            <a:extLst>
              <a:ext uri="{FF2B5EF4-FFF2-40B4-BE49-F238E27FC236}">
                <a16:creationId xmlns:a16="http://schemas.microsoft.com/office/drawing/2014/main" id="{FDD32AB4-270A-4F86-81A4-A71233FAD5B5}"/>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B7320C33-68E7-4215-A18D-BEEB59942915}"/>
              </a:ext>
            </a:extLst>
          </p:cNvPr>
          <p:cNvSpPr>
            <a:spLocks noGrp="1"/>
          </p:cNvSpPr>
          <p:nvPr>
            <p:ph type="sldNum" sz="quarter" idx="12"/>
          </p:nvPr>
        </p:nvSpPr>
        <p:spPr/>
        <p:txBody>
          <a:bodyPr/>
          <a:lstStyle/>
          <a:p>
            <a:fld id="{F5C9ED71-B5DB-47CE-B482-8F1D418957E5}" type="slidenum">
              <a:rPr lang="ro-RO" smtClean="0"/>
              <a:pPr/>
              <a:t>‹#›</a:t>
            </a:fld>
            <a:endParaRPr lang="ro-RO" dirty="0"/>
          </a:p>
        </p:txBody>
      </p:sp>
      <p:sp>
        <p:nvSpPr>
          <p:cNvPr id="6" name="Title 1">
            <a:extLst>
              <a:ext uri="{FF2B5EF4-FFF2-40B4-BE49-F238E27FC236}">
                <a16:creationId xmlns:a16="http://schemas.microsoft.com/office/drawing/2014/main" id="{8463FE85-36C1-40A3-84C1-671347235384}"/>
              </a:ext>
            </a:extLst>
          </p:cNvPr>
          <p:cNvSpPr>
            <a:spLocks noGrp="1"/>
          </p:cNvSpPr>
          <p:nvPr>
            <p:ph type="title"/>
          </p:nvPr>
        </p:nvSpPr>
        <p:spPr>
          <a:xfrm>
            <a:off x="923041" y="2115383"/>
            <a:ext cx="10068614" cy="1095540"/>
          </a:xfrm>
        </p:spPr>
        <p:txBody>
          <a:bodyPr/>
          <a:lstStyle>
            <a:lvl1pPr>
              <a:defRPr>
                <a:solidFill>
                  <a:schemeClr val="accent1"/>
                </a:solidFill>
              </a:defRPr>
            </a:lvl1pPr>
          </a:lstStyle>
          <a:p>
            <a:r>
              <a:rPr lang="it-IT"/>
              <a:t>Fare clic per modificare lo stile del titolo dello schema</a:t>
            </a:r>
            <a:endParaRPr lang="ro-RO" dirty="0"/>
          </a:p>
        </p:txBody>
      </p:sp>
      <p:sp>
        <p:nvSpPr>
          <p:cNvPr id="7" name="TextBox 6">
            <a:extLst>
              <a:ext uri="{FF2B5EF4-FFF2-40B4-BE49-F238E27FC236}">
                <a16:creationId xmlns:a16="http://schemas.microsoft.com/office/drawing/2014/main" id="{772CCA60-9A00-4DE7-B021-763495EFB8F2}"/>
              </a:ext>
            </a:extLst>
          </p:cNvPr>
          <p:cNvSpPr txBox="1"/>
          <p:nvPr userDrawn="1"/>
        </p:nvSpPr>
        <p:spPr>
          <a:xfrm>
            <a:off x="507792" y="5633917"/>
            <a:ext cx="6642515" cy="461665"/>
          </a:xfrm>
          <a:prstGeom prst="rect">
            <a:avLst/>
          </a:prstGeom>
          <a:noFill/>
        </p:spPr>
        <p:txBody>
          <a:bodyPr wrap="square">
            <a:spAutoFit/>
          </a:bodyPr>
          <a:lstStyle/>
          <a:p>
            <a:pPr algn="just"/>
            <a:r>
              <a:rPr lang="en-US" sz="800" dirty="0">
                <a:solidFill>
                  <a:schemeClr val="accent4"/>
                </a:solidFill>
                <a:effectLst/>
                <a:latin typeface="Cambria" panose="02040503050406030204" pitchFamily="18" charset="0"/>
                <a:ea typeface="Cambria" panose="02040503050406030204" pitchFamily="18" charset="0"/>
              </a:rPr>
              <a:t>​The content of this presentation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a:t>
            </a:r>
            <a:endParaRPr lang="en-US" sz="800" dirty="0">
              <a:solidFill>
                <a:schemeClr val="accent4"/>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942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4890" y="2107562"/>
            <a:ext cx="9144000" cy="1006475"/>
          </a:xfrm>
        </p:spPr>
        <p:txBody>
          <a:bodyPr anchor="b">
            <a:normAutofit/>
          </a:bodyPr>
          <a:lstStyle>
            <a:lvl1pPr algn="ctr">
              <a:defRPr sz="4000">
                <a:solidFill>
                  <a:schemeClr val="accent1"/>
                </a:solidFill>
              </a:defRPr>
            </a:lvl1pPr>
          </a:lstStyle>
          <a:p>
            <a:r>
              <a:rPr lang="it-IT"/>
              <a:t>Fare clic per modificare lo stile del titolo dello schema</a:t>
            </a:r>
            <a:endParaRPr lang="ro-RO" dirty="0"/>
          </a:p>
        </p:txBody>
      </p:sp>
      <p:sp>
        <p:nvSpPr>
          <p:cNvPr id="3" name="Subtitle 2"/>
          <p:cNvSpPr>
            <a:spLocks noGrp="1"/>
          </p:cNvSpPr>
          <p:nvPr>
            <p:ph type="subTitle" idx="1"/>
          </p:nvPr>
        </p:nvSpPr>
        <p:spPr>
          <a:xfrm>
            <a:off x="1344890" y="3281527"/>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ro-RO"/>
          </a:p>
        </p:txBody>
      </p:sp>
      <p:sp>
        <p:nvSpPr>
          <p:cNvPr id="4" name="Date Placeholder 3"/>
          <p:cNvSpPr>
            <a:spLocks noGrp="1"/>
          </p:cNvSpPr>
          <p:nvPr>
            <p:ph type="dt" sz="half" idx="10"/>
          </p:nvPr>
        </p:nvSpPr>
        <p:spPr/>
        <p:txBody>
          <a:bodyPr/>
          <a:lstStyle/>
          <a:p>
            <a:fld id="{D82B286A-738C-48B6-9427-B5439998EA59}" type="datetime1">
              <a:rPr lang="ro-RO" smtClean="0"/>
              <a:t>17.05.2021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13CA986-5156-4ED8-A32F-C642AECA8E79}" type="slidenum">
              <a:rPr lang="ro-RO" smtClean="0"/>
              <a:t>‹#›</a:t>
            </a:fld>
            <a:endParaRPr lang="ro-RO"/>
          </a:p>
        </p:txBody>
      </p:sp>
    </p:spTree>
    <p:extLst>
      <p:ext uri="{BB962C8B-B14F-4D97-AF65-F5344CB8AC3E}">
        <p14:creationId xmlns:p14="http://schemas.microsoft.com/office/powerpoint/2010/main" val="188811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1101" y="896643"/>
            <a:ext cx="8314441" cy="866170"/>
          </a:xfrm>
        </p:spPr>
        <p:txBody>
          <a:bodyPr/>
          <a:lstStyle>
            <a:lvl1pPr>
              <a:defRPr>
                <a:solidFill>
                  <a:schemeClr val="accent1"/>
                </a:solidFill>
              </a:defRPr>
            </a:lvl1pPr>
          </a:lstStyle>
          <a:p>
            <a:r>
              <a:rPr lang="it-IT"/>
              <a:t>Fare clic per modificare lo stile del titolo dello schema</a:t>
            </a:r>
            <a:endParaRPr lang="ro-RO" dirty="0"/>
          </a:p>
        </p:txBody>
      </p:sp>
      <p:sp>
        <p:nvSpPr>
          <p:cNvPr id="3" name="Content Placeholder 2"/>
          <p:cNvSpPr>
            <a:spLocks noGrp="1"/>
          </p:cNvSpPr>
          <p:nvPr>
            <p:ph idx="1"/>
          </p:nvPr>
        </p:nvSpPr>
        <p:spPr>
          <a:xfrm>
            <a:off x="923041" y="2215299"/>
            <a:ext cx="10030906" cy="386499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ro-RO" dirty="0"/>
          </a:p>
        </p:txBody>
      </p:sp>
      <p:sp>
        <p:nvSpPr>
          <p:cNvPr id="4" name="Date Placeholder 3"/>
          <p:cNvSpPr>
            <a:spLocks noGrp="1"/>
          </p:cNvSpPr>
          <p:nvPr>
            <p:ph type="dt" sz="half" idx="10"/>
          </p:nvPr>
        </p:nvSpPr>
        <p:spPr/>
        <p:txBody>
          <a:bodyPr/>
          <a:lstStyle/>
          <a:p>
            <a:fld id="{FAA12B5D-76E3-432C-A961-70CA5FBF0FC9}" type="datetime1">
              <a:rPr lang="ro-RO" smtClean="0"/>
              <a:t>17.05.2021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13CA986-5156-4ED8-A32F-C642AECA8E79}" type="slidenum">
              <a:rPr lang="ro-RO" smtClean="0"/>
              <a:t>‹#›</a:t>
            </a:fld>
            <a:endParaRPr lang="ro-RO"/>
          </a:p>
        </p:txBody>
      </p:sp>
    </p:spTree>
    <p:extLst>
      <p:ext uri="{BB962C8B-B14F-4D97-AF65-F5344CB8AC3E}">
        <p14:creationId xmlns:p14="http://schemas.microsoft.com/office/powerpoint/2010/main" val="146014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904214"/>
            <a:ext cx="10515600" cy="1743959"/>
          </a:xfrm>
        </p:spPr>
        <p:txBody>
          <a:bodyPr anchor="b"/>
          <a:lstStyle>
            <a:lvl1pPr>
              <a:defRPr sz="6000">
                <a:solidFill>
                  <a:schemeClr val="accent2"/>
                </a:solidFill>
              </a:defRPr>
            </a:lvl1pPr>
          </a:lstStyle>
          <a:p>
            <a:r>
              <a:rPr lang="it-IT"/>
              <a:t>Fare clic per modificare lo stile del titolo dello schema</a:t>
            </a:r>
            <a:endParaRPr lang="ro-RO" dirty="0"/>
          </a:p>
        </p:txBody>
      </p:sp>
      <p:sp>
        <p:nvSpPr>
          <p:cNvPr id="3" name="Text Placeholder 2"/>
          <p:cNvSpPr>
            <a:spLocks noGrp="1"/>
          </p:cNvSpPr>
          <p:nvPr>
            <p:ph type="body" idx="1"/>
          </p:nvPr>
        </p:nvSpPr>
        <p:spPr>
          <a:xfrm>
            <a:off x="831850" y="3921551"/>
            <a:ext cx="10515600" cy="1234845"/>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26B245E-5AF7-4E56-88A3-462B96D58947}" type="datetime1">
              <a:rPr lang="ro-RO" smtClean="0"/>
              <a:t>17.05.2021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13CA986-5156-4ED8-A32F-C642AECA8E79}" type="slidenum">
              <a:rPr lang="ro-RO" smtClean="0"/>
              <a:t>‹#›</a:t>
            </a:fld>
            <a:endParaRPr lang="ro-RO"/>
          </a:p>
        </p:txBody>
      </p:sp>
    </p:spTree>
    <p:extLst>
      <p:ext uri="{BB962C8B-B14F-4D97-AF65-F5344CB8AC3E}">
        <p14:creationId xmlns:p14="http://schemas.microsoft.com/office/powerpoint/2010/main" val="1142069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60B34-3E07-466D-A3D1-7B5A8EF05B01}" type="datetime1">
              <a:rPr lang="ro-RO" smtClean="0"/>
              <a:t>17.05.2021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513CA986-5156-4ED8-A32F-C642AECA8E79}" type="slidenum">
              <a:rPr lang="ro-RO" smtClean="0"/>
              <a:t>‹#›</a:t>
            </a:fld>
            <a:endParaRPr lang="ro-RO"/>
          </a:p>
        </p:txBody>
      </p:sp>
    </p:spTree>
    <p:extLst>
      <p:ext uri="{BB962C8B-B14F-4D97-AF65-F5344CB8AC3E}">
        <p14:creationId xmlns:p14="http://schemas.microsoft.com/office/powerpoint/2010/main" val="354800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4099-7B4B-494E-9953-F5AAA92C95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BA072A-61D5-4C15-A24C-7AF585E108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DD4FFA-BD08-4969-82C7-549A101BB04C}"/>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5" name="Footer Placeholder 4">
            <a:extLst>
              <a:ext uri="{FF2B5EF4-FFF2-40B4-BE49-F238E27FC236}">
                <a16:creationId xmlns:a16="http://schemas.microsoft.com/office/drawing/2014/main" id="{8AFC9E00-5DF7-4F64-A69A-65A7935ABE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F41F9A-A7C7-4615-A0A4-6462D5537D28}"/>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391164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4E20-717A-4056-B553-0EE9A647A1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36261A-D78B-49D5-ADEE-A01310E3BC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5EB3A-E01E-4601-8EB2-ABC8978CC7C3}"/>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5" name="Footer Placeholder 4">
            <a:extLst>
              <a:ext uri="{FF2B5EF4-FFF2-40B4-BE49-F238E27FC236}">
                <a16:creationId xmlns:a16="http://schemas.microsoft.com/office/drawing/2014/main" id="{BABA896D-F2D4-4598-9D1D-B238F9EE71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97ECE8-3D07-465A-8F29-3C3DB8CF6469}"/>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13691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28D4-45FC-48D3-9C76-BF703D2A26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57FCF6-E8F5-4986-9E5E-3522BBD0D1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7AE2E1-DF5C-4D73-8623-9434CACE21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148270-BE08-4081-A9B1-1563FF2A7E8F}"/>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6" name="Footer Placeholder 5">
            <a:extLst>
              <a:ext uri="{FF2B5EF4-FFF2-40B4-BE49-F238E27FC236}">
                <a16:creationId xmlns:a16="http://schemas.microsoft.com/office/drawing/2014/main" id="{66854AB7-688E-4729-B56C-1A1C9B840E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CE89CC-4171-47F6-B750-FC548DCA93D4}"/>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169208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ADC5-CAC1-4ACF-A982-3EEA54BEA1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2C7015-0D48-4D0A-B84B-56A21DFD7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C13D24-981A-4AEB-9EC2-E0BC9E8382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FD7DAB-FB9E-4FCC-B24F-448B1A56A1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CEC6A-F0FB-4868-B18F-A77EC1BF91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EE8155-2F89-4919-81A4-FE13F5A14C9E}"/>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8" name="Footer Placeholder 7">
            <a:extLst>
              <a:ext uri="{FF2B5EF4-FFF2-40B4-BE49-F238E27FC236}">
                <a16:creationId xmlns:a16="http://schemas.microsoft.com/office/drawing/2014/main" id="{AE50ED6E-33F5-4F45-8C62-2A0826EF22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9AD703-6BE2-4133-B98B-C4C0D6E33D49}"/>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410872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11D1-AAD6-4FF3-862E-4F5D659447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58E4D0-C6D0-41C1-83A0-76CDDDFA389D}"/>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4" name="Footer Placeholder 3">
            <a:extLst>
              <a:ext uri="{FF2B5EF4-FFF2-40B4-BE49-F238E27FC236}">
                <a16:creationId xmlns:a16="http://schemas.microsoft.com/office/drawing/2014/main" id="{39533743-C6BA-4E7F-986F-2EAFBF393D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31BD86-2F90-426B-98B1-71ECD0309C19}"/>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338858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C8541D-95B8-4972-ADE4-B0E2F2D7C123}"/>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3" name="Footer Placeholder 2">
            <a:extLst>
              <a:ext uri="{FF2B5EF4-FFF2-40B4-BE49-F238E27FC236}">
                <a16:creationId xmlns:a16="http://schemas.microsoft.com/office/drawing/2014/main" id="{D0E9BA3C-8791-4F5A-805D-B7BC69C714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05E95C-BBE9-4F9D-BA33-79F6E1F43767}"/>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7030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BAED-412B-4C95-82DC-1217CCA56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DFC431-F54A-41BE-868B-9D347F06E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BC3B3B-5622-4326-8F31-D624317C8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E135BD-5E80-46E2-88EF-88F5611708AE}"/>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6" name="Footer Placeholder 5">
            <a:extLst>
              <a:ext uri="{FF2B5EF4-FFF2-40B4-BE49-F238E27FC236}">
                <a16:creationId xmlns:a16="http://schemas.microsoft.com/office/drawing/2014/main" id="{579FE2EB-CF91-455E-8D12-6DF472CB9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60DC4F-865D-4E6F-B334-1C18630BBF29}"/>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31721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62F0-DF9F-423F-8B85-F7BB69AB2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CC75DD-71E7-4EFB-9C5E-6DE82E196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CF41C2-F675-48E7-84A2-C92EFD9FD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A74F7-B7EB-4872-B30F-7C5FEC4D9410}"/>
              </a:ext>
            </a:extLst>
          </p:cNvPr>
          <p:cNvSpPr>
            <a:spLocks noGrp="1"/>
          </p:cNvSpPr>
          <p:nvPr>
            <p:ph type="dt" sz="half" idx="10"/>
          </p:nvPr>
        </p:nvSpPr>
        <p:spPr/>
        <p:txBody>
          <a:bodyPr/>
          <a:lstStyle/>
          <a:p>
            <a:fld id="{1B594911-C269-43FE-994B-234F607D2566}" type="datetimeFigureOut">
              <a:rPr lang="en-GB" smtClean="0"/>
              <a:t>17/05/2021</a:t>
            </a:fld>
            <a:endParaRPr lang="en-GB"/>
          </a:p>
        </p:txBody>
      </p:sp>
      <p:sp>
        <p:nvSpPr>
          <p:cNvPr id="6" name="Footer Placeholder 5">
            <a:extLst>
              <a:ext uri="{FF2B5EF4-FFF2-40B4-BE49-F238E27FC236}">
                <a16:creationId xmlns:a16="http://schemas.microsoft.com/office/drawing/2014/main" id="{EBEBFCD3-C7F0-436B-81E7-E935FC1877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487E41-9C29-4D07-825E-9F4539448FBC}"/>
              </a:ext>
            </a:extLst>
          </p:cNvPr>
          <p:cNvSpPr>
            <a:spLocks noGrp="1"/>
          </p:cNvSpPr>
          <p:nvPr>
            <p:ph type="sldNum" sz="quarter" idx="12"/>
          </p:nvPr>
        </p:nvSpPr>
        <p:spPr/>
        <p:txBody>
          <a:bodyPr/>
          <a:lstStyle/>
          <a:p>
            <a:fld id="{F45564F4-AAD5-45E5-B3FE-5D29090F4860}" type="slidenum">
              <a:rPr lang="en-GB" smtClean="0"/>
              <a:t>‹#›</a:t>
            </a:fld>
            <a:endParaRPr lang="en-GB"/>
          </a:p>
        </p:txBody>
      </p:sp>
    </p:spTree>
    <p:extLst>
      <p:ext uri="{BB962C8B-B14F-4D97-AF65-F5344CB8AC3E}">
        <p14:creationId xmlns:p14="http://schemas.microsoft.com/office/powerpoint/2010/main" val="274459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52C2C-508B-4AF6-A82F-84EE65C7D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01B9B4-C650-44C6-8C6D-CAB50495F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F47DC-EDEA-4B91-9AF3-2A8BFF52D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94911-C269-43FE-994B-234F607D2566}" type="datetimeFigureOut">
              <a:rPr lang="en-GB" smtClean="0"/>
              <a:t>17/05/2021</a:t>
            </a:fld>
            <a:endParaRPr lang="en-GB"/>
          </a:p>
        </p:txBody>
      </p:sp>
      <p:sp>
        <p:nvSpPr>
          <p:cNvPr id="5" name="Footer Placeholder 4">
            <a:extLst>
              <a:ext uri="{FF2B5EF4-FFF2-40B4-BE49-F238E27FC236}">
                <a16:creationId xmlns:a16="http://schemas.microsoft.com/office/drawing/2014/main" id="{5539D799-C959-4133-830A-E254D58AC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193813-CDFB-473F-AA88-1D53A7AC1C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564F4-AAD5-45E5-B3FE-5D29090F4860}" type="slidenum">
              <a:rPr lang="en-GB" smtClean="0"/>
              <a:t>‹#›</a:t>
            </a:fld>
            <a:endParaRPr lang="en-GB"/>
          </a:p>
        </p:txBody>
      </p:sp>
    </p:spTree>
    <p:extLst>
      <p:ext uri="{BB962C8B-B14F-4D97-AF65-F5344CB8AC3E}">
        <p14:creationId xmlns:p14="http://schemas.microsoft.com/office/powerpoint/2010/main" val="3714596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041" y="2115383"/>
            <a:ext cx="10068614" cy="1095540"/>
          </a:xfrm>
          <a:prstGeom prst="rect">
            <a:avLst/>
          </a:prstGeom>
        </p:spPr>
        <p:txBody>
          <a:bodyPr vert="horz" lIns="91440" tIns="45720" rIns="91440" bIns="45720" rtlCol="0" anchor="ctr">
            <a:normAutofit/>
          </a:bodyPr>
          <a:lstStyle/>
          <a:p>
            <a:r>
              <a:rPr lang="it-IT"/>
              <a:t>Fare clic per modificare lo stile del titolo dello schema</a:t>
            </a:r>
            <a:endParaRPr lang="ro-RO" dirty="0"/>
          </a:p>
        </p:txBody>
      </p:sp>
      <p:sp>
        <p:nvSpPr>
          <p:cNvPr id="3" name="Text Placeholder 2"/>
          <p:cNvSpPr>
            <a:spLocks noGrp="1"/>
          </p:cNvSpPr>
          <p:nvPr>
            <p:ph type="body" idx="1"/>
          </p:nvPr>
        </p:nvSpPr>
        <p:spPr>
          <a:xfrm>
            <a:off x="923040" y="3210924"/>
            <a:ext cx="10068613" cy="184184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ro-RO" dirty="0"/>
          </a:p>
        </p:txBody>
      </p:sp>
      <p:sp>
        <p:nvSpPr>
          <p:cNvPr id="4" name="Date Placeholder 3"/>
          <p:cNvSpPr>
            <a:spLocks noGrp="1"/>
          </p:cNvSpPr>
          <p:nvPr>
            <p:ph type="dt" sz="half" idx="2"/>
          </p:nvPr>
        </p:nvSpPr>
        <p:spPr>
          <a:xfrm>
            <a:off x="329153"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8ECD07F-1144-4BDC-8470-A6778AA7F328}" type="datetime1">
              <a:rPr lang="ro-RO" smtClean="0"/>
              <a:t>17.05.2021</a:t>
            </a:fld>
            <a:endParaRPr lang="ro-R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accent1"/>
                </a:solidFill>
                <a:latin typeface="+mn-lt"/>
              </a:defRPr>
            </a:lvl1pPr>
          </a:lstStyle>
          <a:p>
            <a:fld id="{F5C9ED71-B5DB-47CE-B482-8F1D418957E5}" type="slidenum">
              <a:rPr lang="ro-RO" smtClean="0"/>
              <a:pPr/>
              <a:t>‹#›</a:t>
            </a:fld>
            <a:endParaRPr lang="ro-RO" dirty="0"/>
          </a:p>
        </p:txBody>
      </p:sp>
    </p:spTree>
    <p:extLst>
      <p:ext uri="{BB962C8B-B14F-4D97-AF65-F5344CB8AC3E}">
        <p14:creationId xmlns:p14="http://schemas.microsoft.com/office/powerpoint/2010/main" val="26248323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clustercollaboration.eu/content/building-relations-go-international-data-driven-growing-enterprises-start-ups" TargetMode="External"/><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slideLayout" Target="../slideLayouts/slideLayout18.xml"/><Relationship Id="rId4" Type="http://schemas.openxmlformats.org/officeDocument/2006/relationships/tags" Target="../tags/tag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slideLayout" Target="../slideLayouts/slideLayout18.xml"/><Relationship Id="rId4" Type="http://schemas.openxmlformats.org/officeDocument/2006/relationships/tags" Target="../tags/tag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slideLayout" Target="../slideLayouts/slideLayout18.xml"/><Relationship Id="rId4" Type="http://schemas.openxmlformats.org/officeDocument/2006/relationships/tags" Target="../tags/tag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9.png"/><Relationship Id="rId5" Type="http://schemas.openxmlformats.org/officeDocument/2006/relationships/slideLayout" Target="../slideLayouts/slideLayout18.xml"/><Relationship Id="rId4" Type="http://schemas.openxmlformats.org/officeDocument/2006/relationships/tags" Target="../tags/tag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9.png"/><Relationship Id="rId5" Type="http://schemas.openxmlformats.org/officeDocument/2006/relationships/slideLayout" Target="../slideLayouts/slideLayout18.xml"/><Relationship Id="rId4" Type="http://schemas.openxmlformats.org/officeDocument/2006/relationships/tags" Target="../tags/tag33.xml"/></Relationships>
</file>

<file path=ppt/slides/_rels/slide23.xml.rels><?xml version="1.0" encoding="UTF-8" standalone="yes"?>
<Relationships xmlns="http://schemas.openxmlformats.org/package/2006/relationships"><Relationship Id="rId2" Type="http://schemas.openxmlformats.org/officeDocument/2006/relationships/hyperlink" Target="mailto:Anna_naydenova@ictcluster.bg"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9.png"/><Relationship Id="rId5" Type="http://schemas.openxmlformats.org/officeDocument/2006/relationships/slideLayout" Target="../slideLayouts/slideLayout18.xml"/><Relationship Id="rId4"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slideLayout" Target="../slideLayouts/slideLayout7.xml"/><Relationship Id="rId4" Type="http://schemas.openxmlformats.org/officeDocument/2006/relationships/tags" Target="../tags/tag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0A51BC-80E5-44B2-B3AA-C46731E7BED0}"/>
              </a:ext>
            </a:extLst>
          </p:cNvPr>
          <p:cNvPicPr>
            <a:picLocks noChangeAspect="1"/>
          </p:cNvPicPr>
          <p:nvPr/>
        </p:nvPicPr>
        <p:blipFill rotWithShape="1">
          <a:blip r:embed="rId2"/>
          <a:srcRect l="15457" t="22818" r="13691" b="48"/>
          <a:stretch/>
        </p:blipFill>
        <p:spPr>
          <a:xfrm>
            <a:off x="0" y="1"/>
            <a:ext cx="12192000" cy="5744818"/>
          </a:xfrm>
          <a:prstGeom prst="rect">
            <a:avLst/>
          </a:prstGeom>
        </p:spPr>
      </p:pic>
      <p:grpSp>
        <p:nvGrpSpPr>
          <p:cNvPr id="4" name="Group 3">
            <a:extLst>
              <a:ext uri="{FF2B5EF4-FFF2-40B4-BE49-F238E27FC236}">
                <a16:creationId xmlns:a16="http://schemas.microsoft.com/office/drawing/2014/main" id="{876C4E40-8613-46B1-B310-A45E75E3FC83}"/>
              </a:ext>
            </a:extLst>
          </p:cNvPr>
          <p:cNvGrpSpPr/>
          <p:nvPr/>
        </p:nvGrpSpPr>
        <p:grpSpPr>
          <a:xfrm>
            <a:off x="624409" y="5807369"/>
            <a:ext cx="11102202" cy="971117"/>
            <a:chOff x="138954" y="2760599"/>
            <a:chExt cx="8990131" cy="786373"/>
          </a:xfrm>
        </p:grpSpPr>
        <p:pic>
          <p:nvPicPr>
            <p:cNvPr id="5" name="Picture 4">
              <a:extLst>
                <a:ext uri="{FF2B5EF4-FFF2-40B4-BE49-F238E27FC236}">
                  <a16:creationId xmlns:a16="http://schemas.microsoft.com/office/drawing/2014/main" id="{6493D932-0F83-4E3F-83B2-7EE9ACDFCCE3}"/>
                </a:ext>
              </a:extLst>
            </p:cNvPr>
            <p:cNvPicPr>
              <a:picLocks noChangeAspect="1"/>
            </p:cNvPicPr>
            <p:nvPr/>
          </p:nvPicPr>
          <p:blipFill>
            <a:blip r:embed="rId3"/>
            <a:stretch>
              <a:fillRect/>
            </a:stretch>
          </p:blipFill>
          <p:spPr>
            <a:xfrm>
              <a:off x="138954" y="3014402"/>
              <a:ext cx="1558386" cy="451932"/>
            </a:xfrm>
            <a:prstGeom prst="rect">
              <a:avLst/>
            </a:prstGeom>
          </p:spPr>
        </p:pic>
        <p:pic>
          <p:nvPicPr>
            <p:cNvPr id="6" name="Picture 5">
              <a:extLst>
                <a:ext uri="{FF2B5EF4-FFF2-40B4-BE49-F238E27FC236}">
                  <a16:creationId xmlns:a16="http://schemas.microsoft.com/office/drawing/2014/main" id="{74CCE363-2AF9-4D0A-ADE5-239030E43C0F}"/>
                </a:ext>
              </a:extLst>
            </p:cNvPr>
            <p:cNvPicPr>
              <a:picLocks noChangeAspect="1"/>
            </p:cNvPicPr>
            <p:nvPr/>
          </p:nvPicPr>
          <p:blipFill>
            <a:blip r:embed="rId4"/>
            <a:stretch>
              <a:fillRect/>
            </a:stretch>
          </p:blipFill>
          <p:spPr>
            <a:xfrm>
              <a:off x="6294810" y="2760599"/>
              <a:ext cx="655129" cy="723212"/>
            </a:xfrm>
            <a:prstGeom prst="rect">
              <a:avLst/>
            </a:prstGeom>
          </p:spPr>
        </p:pic>
        <p:pic>
          <p:nvPicPr>
            <p:cNvPr id="7" name="Picture 6" descr="A close up of a sign&#10;&#10;Description automatically generated">
              <a:extLst>
                <a:ext uri="{FF2B5EF4-FFF2-40B4-BE49-F238E27FC236}">
                  <a16:creationId xmlns:a16="http://schemas.microsoft.com/office/drawing/2014/main" id="{B787D9D2-C8DE-4900-886E-D1D292623232}"/>
                </a:ext>
              </a:extLst>
            </p:cNvPr>
            <p:cNvPicPr>
              <a:picLocks noChangeAspect="1"/>
            </p:cNvPicPr>
            <p:nvPr/>
          </p:nvPicPr>
          <p:blipFill>
            <a:blip r:embed="rId5"/>
            <a:stretch>
              <a:fillRect/>
            </a:stretch>
          </p:blipFill>
          <p:spPr>
            <a:xfrm>
              <a:off x="4507409" y="3063596"/>
              <a:ext cx="1545864" cy="402738"/>
            </a:xfrm>
            <a:prstGeom prst="roundRect">
              <a:avLst>
                <a:gd name="adj" fmla="val 8594"/>
              </a:avLst>
            </a:prstGeom>
            <a:solidFill>
              <a:srgbClr val="FFFFFF">
                <a:shade val="85000"/>
              </a:srgbClr>
            </a:solidFill>
            <a:ln>
              <a:noFill/>
            </a:ln>
            <a:effectLst/>
          </p:spPr>
        </p:pic>
        <p:pic>
          <p:nvPicPr>
            <p:cNvPr id="8" name="Picture 2" descr="DIH-World – I4MS">
              <a:extLst>
                <a:ext uri="{FF2B5EF4-FFF2-40B4-BE49-F238E27FC236}">
                  <a16:creationId xmlns:a16="http://schemas.microsoft.com/office/drawing/2014/main" id="{E361635D-AB8C-4A87-8544-46D43CA7A26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780" b="29780"/>
            <a:stretch/>
          </p:blipFill>
          <p:spPr bwMode="auto">
            <a:xfrm>
              <a:off x="7191478" y="3092035"/>
              <a:ext cx="1937607" cy="3917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B0E2799-A579-4A7D-A245-AA8B30DFF66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938877" y="3031880"/>
              <a:ext cx="1072716" cy="451931"/>
            </a:xfrm>
            <a:prstGeom prst="rect">
              <a:avLst/>
            </a:prstGeom>
          </p:spPr>
        </p:pic>
        <p:pic>
          <p:nvPicPr>
            <p:cNvPr id="10" name="Picture 4" descr="European Union">
              <a:extLst>
                <a:ext uri="{FF2B5EF4-FFF2-40B4-BE49-F238E27FC236}">
                  <a16:creationId xmlns:a16="http://schemas.microsoft.com/office/drawing/2014/main" id="{3D856633-A6F1-43E0-93BF-84D27A245E7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586" t="14037" r="18586" b="14037"/>
            <a:stretch/>
          </p:blipFill>
          <p:spPr bwMode="auto">
            <a:xfrm>
              <a:off x="3253130" y="2924917"/>
              <a:ext cx="1012742" cy="6220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006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53186D0-6645-43EA-BC7D-41549A4972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sp>
        <p:nvSpPr>
          <p:cNvPr id="5" name="Segnaposto contenuto 2">
            <a:extLst>
              <a:ext uri="{FF2B5EF4-FFF2-40B4-BE49-F238E27FC236}">
                <a16:creationId xmlns:a16="http://schemas.microsoft.com/office/drawing/2014/main" id="{71A2CAC2-C35B-486B-BD77-05129D9C0AA1}"/>
              </a:ext>
            </a:extLst>
          </p:cNvPr>
          <p:cNvSpPr txBox="1">
            <a:spLocks/>
          </p:cNvSpPr>
          <p:nvPr/>
        </p:nvSpPr>
        <p:spPr>
          <a:xfrm>
            <a:off x="6348892" y="1746354"/>
            <a:ext cx="3852810" cy="384238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GB" sz="2800" b="0" i="0" u="none" strike="noStrike" kern="1200" cap="none" spc="0" normalizeH="0" baseline="0" noProof="0" dirty="0">
                <a:ln>
                  <a:noFill/>
                </a:ln>
                <a:solidFill>
                  <a:srgbClr val="151B8D"/>
                </a:solidFill>
                <a:effectLst/>
                <a:uLnTx/>
                <a:uFillTx/>
                <a:latin typeface="Cambria"/>
                <a:ea typeface="+mn-ea"/>
                <a:cs typeface="+mn-cs"/>
              </a:rPr>
              <a:t>20 months: </a:t>
            </a:r>
            <a:br>
              <a:rPr kumimoji="0" lang="en-GB" sz="2800" b="0" i="0" u="none" strike="noStrike" kern="1200" cap="none" spc="0" normalizeH="0" baseline="0" noProof="0" dirty="0">
                <a:ln>
                  <a:noFill/>
                </a:ln>
                <a:solidFill>
                  <a:srgbClr val="151B8D"/>
                </a:solidFill>
                <a:effectLst/>
                <a:uLnTx/>
                <a:uFillTx/>
                <a:latin typeface="Cambria"/>
                <a:ea typeface="+mn-ea"/>
                <a:cs typeface="+mn-cs"/>
              </a:rPr>
            </a:br>
            <a:r>
              <a:rPr kumimoji="0" lang="en-GB" sz="2000" b="0" i="1" u="none" strike="noStrike" kern="1200" cap="none" spc="0" normalizeH="0" baseline="0" noProof="0" dirty="0">
                <a:ln>
                  <a:noFill/>
                </a:ln>
                <a:solidFill>
                  <a:srgbClr val="151B8D"/>
                </a:solidFill>
                <a:effectLst/>
                <a:uLnTx/>
                <a:uFillTx/>
                <a:latin typeface="Cambria"/>
                <a:ea typeface="+mn-ea"/>
                <a:cs typeface="+mn-cs"/>
              </a:rPr>
              <a:t>Sept. 2020 – April 2022</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GB" sz="2800" b="0" i="0" u="none" strike="noStrike" kern="1200" cap="none" spc="0" normalizeH="0" baseline="0" noProof="0" dirty="0">
                <a:ln>
                  <a:noFill/>
                </a:ln>
                <a:solidFill>
                  <a:srgbClr val="151B8D"/>
                </a:solidFill>
                <a:effectLst/>
                <a:uLnTx/>
                <a:uFillTx/>
                <a:latin typeface="Cambria"/>
                <a:ea typeface="+mn-ea"/>
                <a:cs typeface="+mn-cs"/>
              </a:rPr>
              <a:t>4 European clusters: </a:t>
            </a:r>
            <a:br>
              <a:rPr kumimoji="0" lang="en-GB" sz="2800" b="0" i="0" u="none" strike="noStrike" kern="1200" cap="none" spc="0" normalizeH="0" baseline="0" noProof="0" dirty="0">
                <a:ln>
                  <a:noFill/>
                </a:ln>
                <a:solidFill>
                  <a:srgbClr val="151B8D"/>
                </a:solidFill>
                <a:effectLst/>
                <a:uLnTx/>
                <a:uFillTx/>
                <a:latin typeface="Cambria"/>
                <a:ea typeface="+mn-ea"/>
                <a:cs typeface="+mn-cs"/>
              </a:rPr>
            </a:br>
            <a:r>
              <a:rPr kumimoji="0" lang="en-GB" sz="2000" b="0" i="1" u="none" strike="noStrike" kern="1200" cap="none" spc="0" normalizeH="0" baseline="0" noProof="0" dirty="0">
                <a:ln>
                  <a:noFill/>
                </a:ln>
                <a:solidFill>
                  <a:srgbClr val="151B8D"/>
                </a:solidFill>
                <a:effectLst/>
                <a:uLnTx/>
                <a:uFillTx/>
                <a:latin typeface="Cambria"/>
                <a:ea typeface="+mn-ea"/>
                <a:cs typeface="+mn-cs"/>
              </a:rPr>
              <a:t>Italy</a:t>
            </a:r>
            <a:br>
              <a:rPr kumimoji="0" lang="en-GB" sz="2000" b="0" i="1" u="none" strike="noStrike" kern="1200" cap="none" spc="0" normalizeH="0" baseline="0" noProof="0" dirty="0">
                <a:ln>
                  <a:noFill/>
                </a:ln>
                <a:solidFill>
                  <a:srgbClr val="151B8D"/>
                </a:solidFill>
                <a:effectLst/>
                <a:uLnTx/>
                <a:uFillTx/>
                <a:latin typeface="Cambria"/>
                <a:ea typeface="+mn-ea"/>
                <a:cs typeface="+mn-cs"/>
              </a:rPr>
            </a:br>
            <a:r>
              <a:rPr kumimoji="0" lang="en-GB" sz="2000" b="0" i="1" u="none" strike="noStrike" kern="1200" cap="none" spc="0" normalizeH="0" baseline="0" noProof="0" dirty="0">
                <a:ln>
                  <a:noFill/>
                </a:ln>
                <a:solidFill>
                  <a:srgbClr val="151B8D"/>
                </a:solidFill>
                <a:effectLst/>
                <a:uLnTx/>
                <a:uFillTx/>
                <a:latin typeface="Cambria"/>
                <a:ea typeface="+mn-ea"/>
                <a:cs typeface="+mn-cs"/>
              </a:rPr>
              <a:t>Germany </a:t>
            </a:r>
            <a:br>
              <a:rPr kumimoji="0" lang="en-GB" sz="2000" b="0" i="1" u="none" strike="noStrike" kern="1200" cap="none" spc="0" normalizeH="0" baseline="0" noProof="0" dirty="0">
                <a:ln>
                  <a:noFill/>
                </a:ln>
                <a:solidFill>
                  <a:srgbClr val="151B8D"/>
                </a:solidFill>
                <a:effectLst/>
                <a:uLnTx/>
                <a:uFillTx/>
                <a:latin typeface="Cambria"/>
                <a:ea typeface="+mn-ea"/>
                <a:cs typeface="+mn-cs"/>
              </a:rPr>
            </a:br>
            <a:r>
              <a:rPr kumimoji="0" lang="en-GB" sz="2000" b="0" i="1" u="none" strike="noStrike" kern="1200" cap="none" spc="0" normalizeH="0" baseline="0" noProof="0" dirty="0">
                <a:ln>
                  <a:noFill/>
                </a:ln>
                <a:solidFill>
                  <a:srgbClr val="151B8D"/>
                </a:solidFill>
                <a:effectLst/>
                <a:uLnTx/>
                <a:uFillTx/>
                <a:latin typeface="Cambria"/>
                <a:ea typeface="+mn-ea"/>
                <a:cs typeface="+mn-cs"/>
              </a:rPr>
              <a:t>Rumania </a:t>
            </a:r>
            <a:br>
              <a:rPr kumimoji="0" lang="en-GB" sz="2000" b="0" i="1" u="none" strike="noStrike" kern="1200" cap="none" spc="0" normalizeH="0" baseline="0" noProof="0" dirty="0">
                <a:ln>
                  <a:noFill/>
                </a:ln>
                <a:solidFill>
                  <a:srgbClr val="151B8D"/>
                </a:solidFill>
                <a:effectLst/>
                <a:uLnTx/>
                <a:uFillTx/>
                <a:latin typeface="Cambria"/>
                <a:ea typeface="+mn-ea"/>
                <a:cs typeface="+mn-cs"/>
              </a:rPr>
            </a:br>
            <a:r>
              <a:rPr kumimoji="0" lang="en-GB" sz="2000" b="0" i="1" u="none" strike="noStrike" kern="1200" cap="none" spc="0" normalizeH="0" baseline="0" noProof="0" dirty="0">
                <a:ln>
                  <a:noFill/>
                </a:ln>
                <a:solidFill>
                  <a:srgbClr val="151B8D"/>
                </a:solidFill>
                <a:effectLst/>
                <a:uLnTx/>
                <a:uFillTx/>
                <a:latin typeface="Cambria"/>
                <a:ea typeface="+mn-ea"/>
                <a:cs typeface="+mn-cs"/>
              </a:rPr>
              <a:t>Bulgaria</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GB" sz="2800" b="0" i="1" u="none" strike="noStrike" kern="1200" cap="none" spc="0" normalizeH="0" baseline="0" noProof="0" dirty="0">
                <a:ln>
                  <a:noFill/>
                </a:ln>
                <a:solidFill>
                  <a:srgbClr val="151B8D"/>
                </a:solidFill>
                <a:effectLst/>
                <a:uLnTx/>
                <a:uFillTx/>
                <a:latin typeface="Cambria"/>
                <a:ea typeface="+mn-ea"/>
                <a:cs typeface="+mn-cs"/>
              </a:rPr>
              <a:t>Target: </a:t>
            </a:r>
            <a:br>
              <a:rPr kumimoji="0" lang="en-GB" sz="2800" b="0" i="1" u="none" strike="noStrike" kern="1200" cap="none" spc="0" normalizeH="0" baseline="0" noProof="0" dirty="0">
                <a:ln>
                  <a:noFill/>
                </a:ln>
                <a:solidFill>
                  <a:srgbClr val="151B8D"/>
                </a:solidFill>
                <a:effectLst/>
                <a:uLnTx/>
                <a:uFillTx/>
                <a:latin typeface="Cambria"/>
                <a:ea typeface="+mn-ea"/>
                <a:cs typeface="+mn-cs"/>
              </a:rPr>
            </a:br>
            <a:r>
              <a:rPr kumimoji="0" lang="en-GB" sz="2000" b="0" i="1" u="none" strike="noStrike" kern="1200" cap="none" spc="0" normalizeH="0" baseline="0" noProof="0" dirty="0">
                <a:ln>
                  <a:noFill/>
                </a:ln>
                <a:solidFill>
                  <a:srgbClr val="151B8D"/>
                </a:solidFill>
                <a:effectLst/>
                <a:uLnTx/>
                <a:uFillTx/>
                <a:latin typeface="Cambria"/>
                <a:ea typeface="+mn-ea"/>
                <a:cs typeface="+mn-cs"/>
              </a:rPr>
              <a:t>AI &amp; Blockchain SMEs </a:t>
            </a:r>
            <a:br>
              <a:rPr kumimoji="0" lang="en-GB" sz="2000" b="0" i="1" u="none" strike="noStrike" kern="1200" cap="none" spc="0" normalizeH="0" baseline="0" noProof="0" dirty="0">
                <a:ln>
                  <a:noFill/>
                </a:ln>
                <a:solidFill>
                  <a:srgbClr val="151B8D"/>
                </a:solidFill>
                <a:effectLst/>
                <a:uLnTx/>
                <a:uFillTx/>
                <a:latin typeface="Cambria"/>
                <a:ea typeface="+mn-ea"/>
                <a:cs typeface="+mn-cs"/>
              </a:rPr>
            </a:br>
            <a:r>
              <a:rPr kumimoji="0" lang="en-GB" sz="2000" b="0" i="1" u="none" strike="noStrike" kern="1200" cap="none" spc="0" normalizeH="0" baseline="0" noProof="0" dirty="0">
                <a:ln>
                  <a:noFill/>
                </a:ln>
                <a:solidFill>
                  <a:srgbClr val="151B8D"/>
                </a:solidFill>
                <a:effectLst/>
                <a:uLnTx/>
                <a:uFillTx/>
                <a:latin typeface="Cambria"/>
                <a:ea typeface="+mn-ea"/>
                <a:cs typeface="+mn-cs"/>
              </a:rPr>
              <a:t>and start-ups</a:t>
            </a:r>
            <a:endParaRPr kumimoji="0" lang="en-GB" sz="2800" b="0" i="1" u="none" strike="noStrike" kern="1200" cap="none" spc="0" normalizeH="0" baseline="0" noProof="0" dirty="0">
              <a:ln>
                <a:noFill/>
              </a:ln>
              <a:solidFill>
                <a:srgbClr val="151B8D"/>
              </a:solidFill>
              <a:effectLst/>
              <a:uLnTx/>
              <a:uFillTx/>
              <a:latin typeface="Cambria"/>
              <a:ea typeface="+mn-ea"/>
              <a:cs typeface="+mn-cs"/>
            </a:endParaRPr>
          </a:p>
        </p:txBody>
      </p:sp>
      <p:sp>
        <p:nvSpPr>
          <p:cNvPr id="8" name="Titolo 4">
            <a:extLst>
              <a:ext uri="{FF2B5EF4-FFF2-40B4-BE49-F238E27FC236}">
                <a16:creationId xmlns:a16="http://schemas.microsoft.com/office/drawing/2014/main" id="{F0E084A6-213C-4415-AA6E-ABB9DBF799D7}"/>
              </a:ext>
            </a:extLst>
          </p:cNvPr>
          <p:cNvSpPr txBox="1">
            <a:spLocks/>
          </p:cNvSpPr>
          <p:nvPr/>
        </p:nvSpPr>
        <p:spPr>
          <a:xfrm>
            <a:off x="1737576" y="572793"/>
            <a:ext cx="8314441" cy="866170"/>
          </a:xfrm>
          <a:prstGeom prst="rect">
            <a:avLst/>
          </a:prstGeom>
        </p:spPr>
        <p:txBody>
          <a:bodyPr>
            <a:normAutofit fontScale="97500"/>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0189BB"/>
                </a:solidFill>
                <a:effectLst/>
                <a:uLnTx/>
                <a:uFillTx/>
                <a:latin typeface="Cambria"/>
                <a:ea typeface="+mj-ea"/>
                <a:cs typeface="+mj-cs"/>
              </a:rPr>
              <a:t>ABOUT</a:t>
            </a:r>
            <a:r>
              <a:rPr kumimoji="0" lang="en-GB" sz="4000" b="0" i="0" u="none" strike="noStrike" kern="1200" cap="none" spc="0" normalizeH="0" baseline="0" noProof="0" dirty="0">
                <a:ln>
                  <a:noFill/>
                </a:ln>
                <a:solidFill>
                  <a:srgbClr val="00C7CE"/>
                </a:solidFill>
                <a:effectLst/>
                <a:uLnTx/>
                <a:uFillTx/>
                <a:latin typeface="Cambria"/>
                <a:ea typeface="+mj-ea"/>
                <a:cs typeface="+mj-cs"/>
              </a:rPr>
              <a:t> BRIDGE</a:t>
            </a:r>
          </a:p>
        </p:txBody>
      </p:sp>
      <p:grpSp>
        <p:nvGrpSpPr>
          <p:cNvPr id="10" name="Gruppo 9">
            <a:extLst>
              <a:ext uri="{FF2B5EF4-FFF2-40B4-BE49-F238E27FC236}">
                <a16:creationId xmlns:a16="http://schemas.microsoft.com/office/drawing/2014/main" id="{40E6A4C8-9863-4CAB-AFBC-680EE1FCC8E8}"/>
              </a:ext>
            </a:extLst>
          </p:cNvPr>
          <p:cNvGrpSpPr/>
          <p:nvPr/>
        </p:nvGrpSpPr>
        <p:grpSpPr>
          <a:xfrm>
            <a:off x="1159168" y="1302300"/>
            <a:ext cx="5108282" cy="4388861"/>
            <a:chOff x="2967965" y="348646"/>
            <a:chExt cx="8136150" cy="6546224"/>
          </a:xfrm>
        </p:grpSpPr>
        <p:grpSp>
          <p:nvGrpSpPr>
            <p:cNvPr id="11" name="Gruppo 10">
              <a:extLst>
                <a:ext uri="{FF2B5EF4-FFF2-40B4-BE49-F238E27FC236}">
                  <a16:creationId xmlns:a16="http://schemas.microsoft.com/office/drawing/2014/main" id="{9E55275F-24EF-45D8-BE9F-E5CE4333A14F}"/>
                </a:ext>
              </a:extLst>
            </p:cNvPr>
            <p:cNvGrpSpPr/>
            <p:nvPr/>
          </p:nvGrpSpPr>
          <p:grpSpPr>
            <a:xfrm>
              <a:off x="2967965" y="348646"/>
              <a:ext cx="8136150" cy="6546224"/>
              <a:chOff x="2967965" y="348646"/>
              <a:chExt cx="8136150" cy="6546224"/>
            </a:xfrm>
          </p:grpSpPr>
          <p:grpSp>
            <p:nvGrpSpPr>
              <p:cNvPr id="13" name="Europe">
                <a:extLst>
                  <a:ext uri="{FF2B5EF4-FFF2-40B4-BE49-F238E27FC236}">
                    <a16:creationId xmlns:a16="http://schemas.microsoft.com/office/drawing/2014/main" id="{975A2E7E-6214-4796-B2AD-6352BEECE88F}"/>
                  </a:ext>
                </a:extLst>
              </p:cNvPr>
              <p:cNvGrpSpPr/>
              <p:nvPr/>
            </p:nvGrpSpPr>
            <p:grpSpPr>
              <a:xfrm>
                <a:off x="4144677" y="348646"/>
                <a:ext cx="5737930" cy="5535616"/>
                <a:chOff x="2979926" y="235948"/>
                <a:chExt cx="4436201" cy="4279785"/>
              </a:xfrm>
              <a:solidFill>
                <a:schemeClr val="bg1">
                  <a:lumMod val="85000"/>
                </a:schemeClr>
              </a:solidFill>
            </p:grpSpPr>
            <p:sp>
              <p:nvSpPr>
                <p:cNvPr id="22" name="Freeform 100">
                  <a:extLst>
                    <a:ext uri="{FF2B5EF4-FFF2-40B4-BE49-F238E27FC236}">
                      <a16:creationId xmlns:a16="http://schemas.microsoft.com/office/drawing/2014/main" id="{5839FE50-FD60-4E7E-AFB1-CEA7087F1D9C}"/>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23" name="Freeform 23">
                  <a:extLst>
                    <a:ext uri="{FF2B5EF4-FFF2-40B4-BE49-F238E27FC236}">
                      <a16:creationId xmlns:a16="http://schemas.microsoft.com/office/drawing/2014/main" id="{E1BC69F6-E304-48D2-A4DD-BD8CC7C82049}"/>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24" name="Freeform 5">
                  <a:extLst>
                    <a:ext uri="{FF2B5EF4-FFF2-40B4-BE49-F238E27FC236}">
                      <a16:creationId xmlns:a16="http://schemas.microsoft.com/office/drawing/2014/main" id="{9799F06B-DC81-4DAA-98BB-7EE8C062DD01}"/>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25" name="Freeform 6">
                  <a:extLst>
                    <a:ext uri="{FF2B5EF4-FFF2-40B4-BE49-F238E27FC236}">
                      <a16:creationId xmlns:a16="http://schemas.microsoft.com/office/drawing/2014/main" id="{E98E57DA-D5BE-4A70-9830-E3C3B2818CA2}"/>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26" name="Freeform 84">
                  <a:extLst>
                    <a:ext uri="{FF2B5EF4-FFF2-40B4-BE49-F238E27FC236}">
                      <a16:creationId xmlns:a16="http://schemas.microsoft.com/office/drawing/2014/main" id="{2C18F442-68D8-4BB4-967E-8A13BA5A1486}"/>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27" name="Freeform 193">
                  <a:extLst>
                    <a:ext uri="{FF2B5EF4-FFF2-40B4-BE49-F238E27FC236}">
                      <a16:creationId xmlns:a16="http://schemas.microsoft.com/office/drawing/2014/main" id="{D0E5F382-6426-41EF-ACE1-20EEDF2C3842}"/>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28" name="Freeform 47">
                  <a:extLst>
                    <a:ext uri="{FF2B5EF4-FFF2-40B4-BE49-F238E27FC236}">
                      <a16:creationId xmlns:a16="http://schemas.microsoft.com/office/drawing/2014/main" id="{4CAC60E0-92ED-428B-B386-4CAADAA36533}"/>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29" name="Freeform 88">
                  <a:extLst>
                    <a:ext uri="{FF2B5EF4-FFF2-40B4-BE49-F238E27FC236}">
                      <a16:creationId xmlns:a16="http://schemas.microsoft.com/office/drawing/2014/main" id="{42F2D9AA-BA37-4836-B1D7-4EF3FE53B6D5}"/>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0" name="Freeform 197">
                  <a:extLst>
                    <a:ext uri="{FF2B5EF4-FFF2-40B4-BE49-F238E27FC236}">
                      <a16:creationId xmlns:a16="http://schemas.microsoft.com/office/drawing/2014/main" id="{D1735463-A4B8-4579-B5E0-D05D8977277D}"/>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1" name="Freeform 21">
                  <a:extLst>
                    <a:ext uri="{FF2B5EF4-FFF2-40B4-BE49-F238E27FC236}">
                      <a16:creationId xmlns:a16="http://schemas.microsoft.com/office/drawing/2014/main" id="{DB3EC209-85F6-43EC-AD8E-C7B6DA60DA2E}"/>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2" name="Freeform 25">
                  <a:extLst>
                    <a:ext uri="{FF2B5EF4-FFF2-40B4-BE49-F238E27FC236}">
                      <a16:creationId xmlns:a16="http://schemas.microsoft.com/office/drawing/2014/main" id="{3D23927B-73D3-4A08-92D1-813AB7899CFA}"/>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3" name="Freeform 51">
                  <a:extLst>
                    <a:ext uri="{FF2B5EF4-FFF2-40B4-BE49-F238E27FC236}">
                      <a16:creationId xmlns:a16="http://schemas.microsoft.com/office/drawing/2014/main" id="{9FCC470C-3906-4829-B7F6-66A4193DD3CB}"/>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4" name="Freeform 61">
                  <a:extLst>
                    <a:ext uri="{FF2B5EF4-FFF2-40B4-BE49-F238E27FC236}">
                      <a16:creationId xmlns:a16="http://schemas.microsoft.com/office/drawing/2014/main" id="{F4B5EDE9-7E1A-4177-8631-9C4C48E52999}"/>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5" name="Freeform 63">
                  <a:extLst>
                    <a:ext uri="{FF2B5EF4-FFF2-40B4-BE49-F238E27FC236}">
                      <a16:creationId xmlns:a16="http://schemas.microsoft.com/office/drawing/2014/main" id="{BFC52A2C-B8C4-492A-9545-5C440A298A6E}"/>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6" name="Freeform 144">
                  <a:extLst>
                    <a:ext uri="{FF2B5EF4-FFF2-40B4-BE49-F238E27FC236}">
                      <a16:creationId xmlns:a16="http://schemas.microsoft.com/office/drawing/2014/main" id="{09E7FFE6-40D5-44EE-8CED-9440EB7FC578}"/>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7" name="Freeform 219">
                  <a:extLst>
                    <a:ext uri="{FF2B5EF4-FFF2-40B4-BE49-F238E27FC236}">
                      <a16:creationId xmlns:a16="http://schemas.microsoft.com/office/drawing/2014/main" id="{0AD543F7-FCAE-48C2-BB50-FFBA571D83BF}"/>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8" name="Freeform 7">
                  <a:extLst>
                    <a:ext uri="{FF2B5EF4-FFF2-40B4-BE49-F238E27FC236}">
                      <a16:creationId xmlns:a16="http://schemas.microsoft.com/office/drawing/2014/main" id="{EAB1EEF3-198C-46DF-8735-6689A48EF2F3}"/>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39" name="Freeform 17">
                  <a:extLst>
                    <a:ext uri="{FF2B5EF4-FFF2-40B4-BE49-F238E27FC236}">
                      <a16:creationId xmlns:a16="http://schemas.microsoft.com/office/drawing/2014/main" id="{1DFC8C0F-2E62-4726-A4BD-33FC3D8E0818}"/>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0" name="Freeform 29">
                  <a:extLst>
                    <a:ext uri="{FF2B5EF4-FFF2-40B4-BE49-F238E27FC236}">
                      <a16:creationId xmlns:a16="http://schemas.microsoft.com/office/drawing/2014/main" id="{80ED3ACF-E7C1-44AA-8EF9-871D71B6C6E6}"/>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1" name="Freeform 31">
                  <a:extLst>
                    <a:ext uri="{FF2B5EF4-FFF2-40B4-BE49-F238E27FC236}">
                      <a16:creationId xmlns:a16="http://schemas.microsoft.com/office/drawing/2014/main" id="{8C3A8A61-316F-44E1-8CD3-0137E95655D4}"/>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2" name="Freeform 41">
                  <a:extLst>
                    <a:ext uri="{FF2B5EF4-FFF2-40B4-BE49-F238E27FC236}">
                      <a16:creationId xmlns:a16="http://schemas.microsoft.com/office/drawing/2014/main" id="{C33100D2-68DA-4B49-83B4-5A4832AC3F5E}"/>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3" name="Freeform 53">
                  <a:extLst>
                    <a:ext uri="{FF2B5EF4-FFF2-40B4-BE49-F238E27FC236}">
                      <a16:creationId xmlns:a16="http://schemas.microsoft.com/office/drawing/2014/main" id="{3056AEA9-BAC6-4915-8122-0423E82DD96A}"/>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4" name="Freeform 195">
                  <a:extLst>
                    <a:ext uri="{FF2B5EF4-FFF2-40B4-BE49-F238E27FC236}">
                      <a16:creationId xmlns:a16="http://schemas.microsoft.com/office/drawing/2014/main" id="{07D6BCCD-0ECF-4EE1-BAFE-631442FD7365}"/>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accent3"/>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5" name="Freeform 221">
                  <a:extLst>
                    <a:ext uri="{FF2B5EF4-FFF2-40B4-BE49-F238E27FC236}">
                      <a16:creationId xmlns:a16="http://schemas.microsoft.com/office/drawing/2014/main" id="{6D5366AE-09D4-4B61-905A-E7ABE76073BF}"/>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6" name="Freeform 11">
                  <a:extLst>
                    <a:ext uri="{FF2B5EF4-FFF2-40B4-BE49-F238E27FC236}">
                      <a16:creationId xmlns:a16="http://schemas.microsoft.com/office/drawing/2014/main" id="{370B9B1E-0AC1-4BDA-AB3B-2CC02FC8BE2C}"/>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7" name="Freeform 13">
                  <a:extLst>
                    <a:ext uri="{FF2B5EF4-FFF2-40B4-BE49-F238E27FC236}">
                      <a16:creationId xmlns:a16="http://schemas.microsoft.com/office/drawing/2014/main" id="{63B7D556-2C02-48F1-8B3D-4DE905AEA83E}"/>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8" name="Freeform 19">
                  <a:extLst>
                    <a:ext uri="{FF2B5EF4-FFF2-40B4-BE49-F238E27FC236}">
                      <a16:creationId xmlns:a16="http://schemas.microsoft.com/office/drawing/2014/main" id="{803B3AFF-4390-45D3-B6DC-FA55B53354B2}"/>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49" name="Freeform 39">
                  <a:extLst>
                    <a:ext uri="{FF2B5EF4-FFF2-40B4-BE49-F238E27FC236}">
                      <a16:creationId xmlns:a16="http://schemas.microsoft.com/office/drawing/2014/main" id="{18953885-6201-4612-93B2-2F9337967515}"/>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0" name="Freeform 45">
                  <a:extLst>
                    <a:ext uri="{FF2B5EF4-FFF2-40B4-BE49-F238E27FC236}">
                      <a16:creationId xmlns:a16="http://schemas.microsoft.com/office/drawing/2014/main" id="{F16E0A3C-9D13-40C8-8FFB-6C5FA3D1A0FD}"/>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1" name="Freeform 78">
                  <a:extLst>
                    <a:ext uri="{FF2B5EF4-FFF2-40B4-BE49-F238E27FC236}">
                      <a16:creationId xmlns:a16="http://schemas.microsoft.com/office/drawing/2014/main" id="{F45B52D6-E9DB-4963-A5F6-0DF10C2E55A2}"/>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3"/>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2" name="Freeform 80">
                  <a:extLst>
                    <a:ext uri="{FF2B5EF4-FFF2-40B4-BE49-F238E27FC236}">
                      <a16:creationId xmlns:a16="http://schemas.microsoft.com/office/drawing/2014/main" id="{99B4A6C8-0D91-4A68-90F6-266EF33BD3AC}"/>
                    </a:ext>
                  </a:extLst>
                </p:cNvPr>
                <p:cNvSpPr>
                  <a:spLocks noEditPoints="1"/>
                </p:cNvSpPr>
                <p:nvPr/>
              </p:nvSpPr>
              <p:spPr bwMode="auto">
                <a:xfrm>
                  <a:off x="4736816" y="3211661"/>
                  <a:ext cx="1121418"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3"/>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3" name="Freeform 86">
                  <a:extLst>
                    <a:ext uri="{FF2B5EF4-FFF2-40B4-BE49-F238E27FC236}">
                      <a16:creationId xmlns:a16="http://schemas.microsoft.com/office/drawing/2014/main" id="{05162040-22DB-48A8-83A4-113956C550FB}"/>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accent3"/>
                </a:solid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4" name="Freeform 90">
                  <a:extLst>
                    <a:ext uri="{FF2B5EF4-FFF2-40B4-BE49-F238E27FC236}">
                      <a16:creationId xmlns:a16="http://schemas.microsoft.com/office/drawing/2014/main" id="{52BEF03B-8837-4ADD-BD14-BB1093492FFB}"/>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5" name="Freeform 92">
                  <a:extLst>
                    <a:ext uri="{FF2B5EF4-FFF2-40B4-BE49-F238E27FC236}">
                      <a16:creationId xmlns:a16="http://schemas.microsoft.com/office/drawing/2014/main" id="{3F29405B-1B1B-4EEB-A919-6DD40AAE6C2B}"/>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6" name="Freeform 96">
                  <a:extLst>
                    <a:ext uri="{FF2B5EF4-FFF2-40B4-BE49-F238E27FC236}">
                      <a16:creationId xmlns:a16="http://schemas.microsoft.com/office/drawing/2014/main" id="{7340E9B1-6D8C-4DEC-BB18-1A67F2A8C1FD}"/>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7" name="Freeform 109">
                  <a:extLst>
                    <a:ext uri="{FF2B5EF4-FFF2-40B4-BE49-F238E27FC236}">
                      <a16:creationId xmlns:a16="http://schemas.microsoft.com/office/drawing/2014/main" id="{18B4ECC0-2E26-41B9-9196-FA658441FFEC}"/>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8" name="Freeform 139">
                  <a:extLst>
                    <a:ext uri="{FF2B5EF4-FFF2-40B4-BE49-F238E27FC236}">
                      <a16:creationId xmlns:a16="http://schemas.microsoft.com/office/drawing/2014/main" id="{624931AA-3E09-4EBC-AB8E-57F6A89E9DFA}"/>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59" name="Freeform 146">
                  <a:extLst>
                    <a:ext uri="{FF2B5EF4-FFF2-40B4-BE49-F238E27FC236}">
                      <a16:creationId xmlns:a16="http://schemas.microsoft.com/office/drawing/2014/main" id="{A3E8EEC4-95A4-4067-AC99-131D9597DF4B}"/>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sp>
              <p:nvSpPr>
                <p:cNvPr id="60" name="Freeform 223">
                  <a:extLst>
                    <a:ext uri="{FF2B5EF4-FFF2-40B4-BE49-F238E27FC236}">
                      <a16:creationId xmlns:a16="http://schemas.microsoft.com/office/drawing/2014/main" id="{1811572D-8B25-47A1-8755-5C610B5FE945}"/>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grpFill/>
                <a:ln w="3175" cap="rnd">
                  <a:solidFill>
                    <a:schemeClr val="tx1">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grpSp>
          <p:pic>
            <p:nvPicPr>
              <p:cNvPr id="14" name="Immagine 13" descr="Immagine che contiene bottiglia, segnale, sedendo, rosso&#10;&#10;Descrizione generata automaticamente">
                <a:extLst>
                  <a:ext uri="{FF2B5EF4-FFF2-40B4-BE49-F238E27FC236}">
                    <a16:creationId xmlns:a16="http://schemas.microsoft.com/office/drawing/2014/main" id="{BD8F1B91-5B3E-44A5-B21C-7DE8FF1753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7965" y="2740374"/>
                <a:ext cx="1470939" cy="1470940"/>
              </a:xfrm>
              <a:prstGeom prst="rect">
                <a:avLst/>
              </a:prstGeom>
            </p:spPr>
          </p:pic>
          <p:pic>
            <p:nvPicPr>
              <p:cNvPr id="15" name="Immagine 14" descr="Immagine che contiene piatto, disegnando&#10;&#10;Descrizione generata automaticamente">
                <a:extLst>
                  <a:ext uri="{FF2B5EF4-FFF2-40B4-BE49-F238E27FC236}">
                    <a16:creationId xmlns:a16="http://schemas.microsoft.com/office/drawing/2014/main" id="{1EE66274-2F1A-4451-A9A1-0C8C0A122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774" y="5774018"/>
                <a:ext cx="1879341" cy="682132"/>
              </a:xfrm>
              <a:prstGeom prst="rect">
                <a:avLst/>
              </a:prstGeom>
            </p:spPr>
          </p:pic>
          <p:pic>
            <p:nvPicPr>
              <p:cNvPr id="16" name="Picture 2" descr="data:image/png;base64,iVBORw0KGgoAAAANSUhEUgAAASMAAACtCAMAAADMM+kDAAAA9lBMVEX///+Hh4aEhIOIiIf+/Pz4+PiMjIv09PSRkZDx8fGOjo3++/v02Nrp6ens7OysrKv34uTGPEX99fbhnaHBHCrNUVqYmJfb29vOzs6ysrHRY2q+BBurq6qgoJ/bjZLS0tL67u+Ofni7u7uKhID56erPz8/ExMP23uCTdmzxz9LpsbXvx8rmp6zLSFHuwcWfYFG8ABC6IianUUKYa1/imJ7WbXXeiZDRW2WyNi+/FCPbfoWuQzfeipHKQUu2LCnEMTuXb2LCKDPWdXusj4ixcmebZlerenCqSjuyYFWwPDG2Rj+1UkmlVUWhW0vjtbemgnmqmpW6AAAe2XDpAAASF0lEQVR4nO1daYOqwJVVNhHFFVlE1CE2RrSNk3EJTvcwmEwmL8k4yf//M6kFCuy2cMN+jc/z4T26CkrqcO+tW7e2QuGJJ5544oknnnjiiSeeeOKJJ5544vuBL5VrsqZpAwLwh1wrl/if/WbfATzgZuA4ttGzLFUVCVTVsnqG7TgDwNUvzFRJHjh2z1JFgS0yCEWC8G9WElWrZzsDufSz3/brwQN+DEsVigfMHAO8QVAtA/D0K8kTL+uGJQJ+0tk5YKooiJah/yo0lQeAIPYCfghPLKBpUP7Z739/yE5PZC/nJ6ap58jcz67EXSHblnA1QSEky35glmRbvZkhCEG15Z9dl/ug5KjXK9lHliznEe2SdruWJSH1tEdTON4Ws2QIQrQfS5TkXmZqFkPoPZJVGqjZMwTAqIOH0TdHusJjPIskSX8Mx5u3hTtRBH1K5xE6u4CiezEEwdr5J+kCilhWIGDPt/G5lyTekc5iRxJRmEgLgQJLonQWU6yTb5vE6eJJW8RKas8+Ehzi5YHdU6WTNDHSS65J0tRTFAlqXa9RW3CuptfVU5LIiNpX1iljyL0T1ZMs51TYjJcd6wRLjJVfZ7J8wl4DhmrnlFNzTvT1GDuv2nbCGLGqc/bnr9npnrowuGdF7gjZShWiunbBx+e0XpooMdZZAvntkO4ZiZeGyWp2qlTmU9tS2zRVv9jz4/WUAhkpj21b2U756uo1Lg03SJEkxsihIKWJ0VUUAbykkCTkT5DSxEi8OqKh06MsjJG7WFKKGEnXd9V5h868lDdHkneo/Sy2fkMcumzQBcnO7vW/BHKPWhf1JsMhU+WTEfMVJOEG1C6W5NxWsk4VUCZfznbJpoqRdeOIT5kqoUw9m5f/IsgWrSLSzR9bo7rvUq4G3DSqqlk3G40UQcqTsvEOrRqCfnvpA5ogMcbthX8ZatRPfas1QqXTFJmxcuRGUhtoNgsfJkVKc+RGUs1qNp0qjTa/IkcGif6hrUw651SrnSODVKJ2GLLpLqR8g9wYJKpRZTOKX1B1WcyNhyTT7IWUUdSZ2ibkx2hTP7OaUaywXL+zoN4d3AuFosw6VHSDlIGL+iWg1oC5rcsfg/oVMmoU7g+e1ulnMtMEan8wL40/lSM2M4tKbRV6Wf3CnUF1j7KLXVAbtm/hIHEhKgm0DiFbvzkOsRw/ExZz5VtQ41NZtZwXgLARVn8IMcJoIIxDVGNM/vjb4/jjeIwfCktApYUlE+LOei+ql/plHGFeIlJCPiIeJhBThDnCfr93MWYY7T/97gD/E+HP8xDwYVTOBJY4xtSFpEWEpdJFDb6od3e0I24wM4iYBCuIkJiMdnsJ0O+/va23ADuAFUL3r/+ZwP9i/B7gL/0+fKTdbqMCYEn7fchZSBjmC9OFyTpKFXUISbzv/BEupAexg4WGcLMPiUnwska8AEa6G4AOwCvAO0Dzvw7wB4wfP378tQsY3O3Ag+v121uCL8gWoQqLFmIqJOozTXSO7tkZQQwh+YnUCksP1CVMEOIH0LNeY7lZYX4wOZCaZtNHCP79AAmuOptNt9sNeYJEIcEiPO0TNCGBQvIEpekjSdRxl7tyVEhKUaxjRMFikiKWiBAlWUI8feYHS9MPSBEUpW0kSpiiGaFofoyiI4JEdS/uy1GkbIc8JdRt70ZUHSgctkLdWOU6r39I4AcCNk1/2yWkJzJLLmEntkmHJumIQfpZ9igkiqtEVIUt2piQRSz3PGrKQuMdsYZoW2//8vsIf8f4P4w/RZxEtjrJzEdz3Upr26gd//u3awdcJRwj4hVFHlE1dgNiVyD0Beb7P/9HEv9N8P9xe48oGRNnKXaUTjb7CHT/6OeN+Sdda+JPDwlGBxj/49+O4zfYaxySElpJp/uS9/n5PuQl4D6DpgiMWC5k1J2i99e+I0dHQG2YhcwMqkybrp2Xfj81NlLMLn5Ei43kZeoIPQ6ZVSSVow755yYOqdM4yqoG9Hh2VtHgu2NAm2pmZfQDVDebzc1gNtVaZDVESG368zO+dvchQupHyGqQ8/6gzzTLxlzwOqX47+lCHgW98c/GfaE6YExe3KO0IcJsuuVUXc5skPMLQLUXbBYeEkdtN7NzUu8P+tTjXgYdNvr0pjzN9Kev6shimTl1kDZH5gg2PDRtYG8fkKc72XkyR2krs9SbXST6qprs5hN8BejKxto3WqQUMfoWg/1nI2X52q0WSaOuF82XqqUpG1u/qfEp0aL9eVO11PWKknODSqQtX8vCr/hS0Bf53bQQkq5pxWJu4iIRUhaLFq/fZobunAKLnZv+bAROpwsSW7+SJPp6pgwDwV+INEESjKtIqtGNHBCj3Ezxj8HrKbuvXkWSTG/SAF6yr8L9Uaun1Ei4fEteLW1TLqaXo+5sAoO0jWtYS79IOUo63VwD5HLbmgIMF6buECba54sSp6XvfpTfzcbSN9KCG4WfaZVkx0rdAjHHm9ZxqdpWhBuFn9zWD5QiO730jf1yvfnh6V1GJcvW0uwSV9bsU1sf5nyn0bJxcrda4fguoxB4p9GTJTBGDl2jBM7agF0IN6utlXme5zjwT1kOt6w9Y0NgJvfbsZ+w2xFYQYBnZfV6vXod/APP0BKEs/Y+zrG9JtDOI4mQxV6wLTSiKMf2muBCki7DI0gRxJnqdhVFubdFEcppPbdbGCoauZknchK8fc1ZYicpknK/Tf0BTnnc10DNXXD2BMpGtifVMMID6RnBIEvTzVqPc0RNEiU7q8PFBPUhjxZDqGVySJ2g2g+oZjHgAQY3CRMrnR11yi/Kev1aYWLQSRsPq2VJ8LJzztkqnyVIPSck9zAoaegUX/a8Y3yZIgtP8HW0h3IZzwA6DRodalRkKAdCR0dmW71f7SToBPgyDKXVLctSRUkSSFgEXAgSPE7csuow+Fb+Rfkh4Es1WUMH1AMYCPDK0V80Ta6VfnV6DgGDtHwJAP7/kF70E08cQ0l7ARjcp7nlhqPWWTe2RsNvrHWyJYmidKdw8ai93VfOuXG+XY7u8gYfcN2H0OA8DeZOe5w0uov+WYLU9jrju7xBEnCs86p6Yo5un5Z/FI2ueSZHyt05Kg9s4PJfNQIlW/AM1HtxtAuW34WjgQq7RFdxVMKnoN7HhauMJ42zTMAXcITnbeR4JPMLONIpHCGX9qoSueMu8PUFfsRwlHQLDjjiDvMQWsPR8ENa5XMSBXwNwEYc6TK8juKbnKzbcN5Bz7AHccyzDO+A4SvQHXd0kMGRlEIpepzX4JN1+1ADec0JC3TIXKLR3o3rNnXdIanA3J1WCq2pO4FUj90pqM1w3t/NMUGz3aaz6b5NozomOBrhvPU0dhoq0/4KpK361fhtJmHS5LRvwb2oACLqSIvwUsXz4PlBXZXwjAzQt1aNaE6iAW8xCrIBcgVBtPmyDVNsWGndgo+XCloPhnxgMCcxK7bswEBQWKBohY1otRv0I15G3UCZRfePm/62UmissM2e+btRwe36ymIJb3A7gbnwTNNrbqsfOXI3MM9bgLyIteq26ZkeuF95j1rJEUwycdJJx4r7uDoKHytVM6Q4NAOrJYZjnWjGea8Wje8YPJpTj6c/6QJTZNhacua+Gh0zF533GYWAWFWHtR32F5tJ+CrTd9PshnXg5gt/Frf9bW/VmDVN0+/s4V+BGWzn1cls43mr6iFHS99UPuSNd56ycifVeb9pKm9IbFpdz+vOJtXp8hUknSKJcxgSukJXjATIKGMOGBaIloiDgKyBSEKTny0ykR5wVCccofUxrC2AQlihiAsV8SBpOCmEEVRLlcIcuIyMcxXfDV9lGXhe0MDXle0CVppwpOxAbVbTUQsQO1XMJtJAbjgLvO0oydHeN9+R9oA8xdsOIR9tz3cR9VwDUDOFV7OFskR73HGNrUlegArZAcAf2YCXDvjyPOKAEQytxPNlLZxjhj48mrYgCJBQQZKEA47wUnSWKfY0uSbj4z3xjA28xoURHRmY7Fo4YI3WFU06ZugBtVbmzl9ge1MYNb1tIclR5z2Yhfe9mn5kV1ozD9cw5GjYMf0xyTOhKBbGq8U2kpTJ+2INmemYm8iSVTdxdio+tGtaEX/o0DjgCdTYlzZCjZRsrVYuA1v9iSOyOB+v3xNfoLDiAqIfKON55nUeKdsK1wqwNe+aW3zHfBHMkhwBEZuFxtU1zRl58cYO1zDkyA0Wcd6oa65GiCPih1a6/2yC64rvraK7hv1/Em2/hCMkRkK8CxGe9MJAQQo5ivuwnzgiSzE5vN2HzYdilDhooCYRzvaBj2VnFjSBfjSxVrwtXscHHKHqIqxMP26xub3yPiccVVbma5xXmZuvU8TRrhGlTWcuoJp7NV+j4rjqzL1CjkpIAJJL7F5g7dHRrpijRBf2E0fxBgMyfqpUGKCL5OJPm3yF6sZsw3pxa3PdqjZNZC9a796ucMCR54ZiNPQX28SbT95RW4g5Gr8u+om8cRMK47BvervqobO2XHibauEyHHIkI/uTXH2CBAEta8IcJVbff+QoscEAXj1ul3DxTPIkVQ03AyBltMafGdAx51odZC8Kk9CQxvbIj/ShGizajRhzbM8wR9PmQd6k4/UBN5OuZ/q72WQY70Q67HhmsDpIupAjDWlG8hzXcg/pRi3kKLkN1SeO4lXPWMUAR8gcHZzpIaMf7JVhyxZAjSi4TWht37x3KC/9BdaFmKP36LNPFC9QEvDM9TDiaO97ykGet4VPA/9IAT5Tc7WcRJG40dYHSabfXU6HZwWojnIkJHdqQByh3WQQR8kjXj9xFK8zjDjCPphwnKPCZAPNMdf3oMWZBsoYNl2hTY05eo04miqe3zxAP8nRxzxkniqTZfcVkuJ15hEj1fYqTHLP65Ack6N6QjVqWI4iXRMv4wjLUTE5E0gWiDqDlg00TaOVCdv21itsmMZK4NI4miiLWXLH+2p1ROzR3Dfb1cO86AcrjflyB9xzxSVvwY2mIMk3g/bwco5qqALJo+5RM87AMxqv4kjHSpggfUDsEVK2SWHaCZDF2Zkb6OKFzc4RjsbJ5h0+jgSD2KMPechPJKw0lu9mMD5MmnXM5vxsjsjJbTyqm5gwOih2ghZ/XcVRSHFMOnZSwyNogbK5lVnQRbS4ijLiNuauQOOo9b4gvk0B9nPdKpGjRmexTViX4d6tFirjeTVWplmwWIL75okO776JG9aTHImR/4MpwcpG6oR7EsjoXsVRuBw0FiS8t2U49X74ZvbH29DdHjUX84aiuFSOgKT5CX9mHgQu4aiy85pxHjdVgKPdapvduJlvIIZnCz9OAv4TtPonMcAfWkYDoNCxwVYbzy/gtTqLGvXatRyF30DUy+grlLAHLkSLEt1g094ooTUFb+wu3kd0juaeuSQ/MVqb3Ukh9rN9c0kkZLRdACcIqLK/J6o1fofe1XyhtGOOugsSekhDuGeABbprtoP6DqgSlgPDsDZaXBgukLuOI7z2ihHqOihvYOD1nMRXn3T8jU9iG+brKuqRHOWo1V34UesEOrVKuxVzNOx6QZynBJAw4KTuiKICh30Pst7NDklyfWV2TvPP4yWtqN8PN/ks4WWpTBGOnaF+PxNGOZAhuYQjBp0wLxuIdRhIEMOreJHLcOspXvQtx4ESKJERPcZRYdI0391xq1IZVpfNMAAS9fvnrySv7eM8wIuymzdaldawOmuaXfg7ruJ1o6ROUhfTIBtiGBpBHMHlzSiEgeMmTFHsDbBiGCh8kuQojh9pEvOJI4bBMRXZtgSGwb8B/mVVI+EuARXxorHGSseMDU40vtb2EhwV3I6pdJezWX/jKSvUd4nH10Ce9yGv0ffN5q6N05BmFlogyUdJXUXpzs/0Imu60UNhxB7uynIynEEmSoIA5/cYL5H91tGclsRcwxJKQUImoykvcd3LDvw7JJfXnJ6KChRFtXe48rO67cTfctbprKPr0bqDIiLuZpcM6U/Xr8CH9rygsww7YuAG3G+tTN/ivKiU2cqHaUqwidKGLk7yQNIZ0VpSIxkaH1mOXp4ra4OBrusvA02Ou25oUsvB4D6e5oKeQHncsSz0Vw0W6OgDUOBh3L8ynsbt83AyacQZeOxoNKkeNM/DqQuPi3Anw4iG+AaSl4gAVOczlBaXwo1x0p4UcT0yn2mQVYGVVov6/Y/kcZXWx/4rl1bEE0888cQTTzzxxBNPPPHEE0/kEv8CoyZtLLQw5XMAAAAASUVORK5CYII=">
                <a:extLst>
                  <a:ext uri="{FF2B5EF4-FFF2-40B4-BE49-F238E27FC236}">
                    <a16:creationId xmlns:a16="http://schemas.microsoft.com/office/drawing/2014/main" id="{7CE5D49D-71AA-4694-A0AB-36E31B3B8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85" y="5794998"/>
                <a:ext cx="1850072" cy="109987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30">
                <a:extLst>
                  <a:ext uri="{FF2B5EF4-FFF2-40B4-BE49-F238E27FC236}">
                    <a16:creationId xmlns:a16="http://schemas.microsoft.com/office/drawing/2014/main" id="{E16B8725-5BA3-42DB-BFDA-AE47279CC4EA}"/>
                  </a:ext>
                </a:extLst>
              </p:cNvPr>
              <p:cNvCxnSpPr>
                <a:cxnSpLocks/>
                <a:stCxn id="16" idx="3"/>
              </p:cNvCxnSpPr>
              <p:nvPr/>
            </p:nvCxnSpPr>
            <p:spPr>
              <a:xfrm flipV="1">
                <a:off x="6349057" y="4668142"/>
                <a:ext cx="130827" cy="1676793"/>
              </a:xfrm>
              <a:prstGeom prst="straightConnector1">
                <a:avLst/>
              </a:prstGeom>
              <a:ln>
                <a:solidFill>
                  <a:schemeClr val="tx1"/>
                </a:solidFill>
                <a:headEnd w="lg" len="med"/>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30">
                <a:extLst>
                  <a:ext uri="{FF2B5EF4-FFF2-40B4-BE49-F238E27FC236}">
                    <a16:creationId xmlns:a16="http://schemas.microsoft.com/office/drawing/2014/main" id="{AC78B44D-4D26-41A4-8544-A561B12026E0}"/>
                  </a:ext>
                </a:extLst>
              </p:cNvPr>
              <p:cNvCxnSpPr>
                <a:cxnSpLocks/>
                <a:stCxn id="14" idx="3"/>
              </p:cNvCxnSpPr>
              <p:nvPr/>
            </p:nvCxnSpPr>
            <p:spPr>
              <a:xfrm>
                <a:off x="4438904" y="3475845"/>
                <a:ext cx="2352331" cy="196858"/>
              </a:xfrm>
              <a:prstGeom prst="straightConnector1">
                <a:avLst/>
              </a:prstGeom>
              <a:ln>
                <a:solidFill>
                  <a:schemeClr val="tx1"/>
                </a:solidFill>
                <a:headEnd w="lg" len="med"/>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30">
                <a:extLst>
                  <a:ext uri="{FF2B5EF4-FFF2-40B4-BE49-F238E27FC236}">
                    <a16:creationId xmlns:a16="http://schemas.microsoft.com/office/drawing/2014/main" id="{A53015D2-EBFA-4D69-AADA-3EEC944EBE00}"/>
                  </a:ext>
                </a:extLst>
              </p:cNvPr>
              <p:cNvCxnSpPr>
                <a:cxnSpLocks/>
              </p:cNvCxnSpPr>
              <p:nvPr/>
            </p:nvCxnSpPr>
            <p:spPr>
              <a:xfrm flipH="1">
                <a:off x="8432127" y="1999361"/>
                <a:ext cx="1794068" cy="2227110"/>
              </a:xfrm>
              <a:prstGeom prst="straightConnector1">
                <a:avLst/>
              </a:prstGeom>
              <a:ln>
                <a:solidFill>
                  <a:schemeClr val="tx1"/>
                </a:solidFill>
                <a:headEnd w="lg" len="med"/>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30">
                <a:extLst>
                  <a:ext uri="{FF2B5EF4-FFF2-40B4-BE49-F238E27FC236}">
                    <a16:creationId xmlns:a16="http://schemas.microsoft.com/office/drawing/2014/main" id="{B83F748D-3B37-4D76-82F3-0CB140D02628}"/>
                  </a:ext>
                </a:extLst>
              </p:cNvPr>
              <p:cNvCxnSpPr>
                <a:cxnSpLocks/>
                <a:stCxn id="15" idx="0"/>
              </p:cNvCxnSpPr>
              <p:nvPr/>
            </p:nvCxnSpPr>
            <p:spPr>
              <a:xfrm flipH="1" flipV="1">
                <a:off x="8597083" y="4641266"/>
                <a:ext cx="1567362" cy="1132752"/>
              </a:xfrm>
              <a:prstGeom prst="straightConnector1">
                <a:avLst/>
              </a:prstGeom>
              <a:ln>
                <a:solidFill>
                  <a:schemeClr val="tx1"/>
                </a:solidFill>
                <a:headEnd w="lg" len="med"/>
                <a:tailEnd type="oval"/>
              </a:ln>
            </p:spPr>
            <p:style>
              <a:lnRef idx="1">
                <a:schemeClr val="accent1"/>
              </a:lnRef>
              <a:fillRef idx="0">
                <a:schemeClr val="accent1"/>
              </a:fillRef>
              <a:effectRef idx="0">
                <a:schemeClr val="accent1"/>
              </a:effectRef>
              <a:fontRef idx="minor">
                <a:schemeClr val="tx1"/>
              </a:fontRef>
            </p:style>
          </p:cxnSp>
          <p:pic>
            <p:nvPicPr>
              <p:cNvPr id="21" name="Immagine 20" descr="Immagine che contiene orologio, oggetto, traffico, luce&#10;&#10;Descrizione generata automaticamente">
                <a:extLst>
                  <a:ext uri="{FF2B5EF4-FFF2-40B4-BE49-F238E27FC236}">
                    <a16:creationId xmlns:a16="http://schemas.microsoft.com/office/drawing/2014/main" id="{3CCDBD57-0D90-420B-9078-A2AC42F8BE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2293" y="1451202"/>
                <a:ext cx="1147804" cy="597487"/>
              </a:xfrm>
              <a:prstGeom prst="rect">
                <a:avLst/>
              </a:prstGeom>
            </p:spPr>
          </p:pic>
        </p:grpSp>
        <p:pic>
          <p:nvPicPr>
            <p:cNvPr id="12" name="Immagine 11" descr="Immagine che contiene orologio, oggetto&#10;&#10;Descrizione generata automaticamente">
              <a:extLst>
                <a:ext uri="{FF2B5EF4-FFF2-40B4-BE49-F238E27FC236}">
                  <a16:creationId xmlns:a16="http://schemas.microsoft.com/office/drawing/2014/main" id="{504C4AF0-58FB-46A4-A4D9-0E6A1C38B5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7890" y="770673"/>
              <a:ext cx="1302975" cy="595090"/>
            </a:xfrm>
            <a:prstGeom prst="rect">
              <a:avLst/>
            </a:prstGeom>
          </p:spPr>
        </p:pic>
      </p:grpSp>
    </p:spTree>
    <p:extLst>
      <p:ext uri="{BB962C8B-B14F-4D97-AF65-F5344CB8AC3E}">
        <p14:creationId xmlns:p14="http://schemas.microsoft.com/office/powerpoint/2010/main" val="119138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52313DD-D734-4FB4-BF8C-B099F72847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pic>
        <p:nvPicPr>
          <p:cNvPr id="5" name="Immagine 4" descr="Mappamondo di aghi e corde">
            <a:extLst>
              <a:ext uri="{FF2B5EF4-FFF2-40B4-BE49-F238E27FC236}">
                <a16:creationId xmlns:a16="http://schemas.microsoft.com/office/drawing/2014/main" id="{7BE4489C-70AD-47E4-9166-2E4201088A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70" r="1869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itolo 1">
            <a:extLst>
              <a:ext uri="{FF2B5EF4-FFF2-40B4-BE49-F238E27FC236}">
                <a16:creationId xmlns:a16="http://schemas.microsoft.com/office/drawing/2014/main" id="{AF837841-932F-467A-90F6-F1357B3A6048}"/>
              </a:ext>
            </a:extLst>
          </p:cNvPr>
          <p:cNvSpPr txBox="1">
            <a:spLocks/>
          </p:cNvSpPr>
          <p:nvPr/>
        </p:nvSpPr>
        <p:spPr>
          <a:xfrm>
            <a:off x="6513790" y="136525"/>
            <a:ext cx="4840010" cy="180730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151B8D"/>
                </a:solidFill>
                <a:effectLst/>
                <a:uLnTx/>
                <a:uFillTx/>
                <a:latin typeface="Cambria"/>
                <a:ea typeface="+mj-ea"/>
                <a:cs typeface="+mj-cs"/>
              </a:rPr>
              <a:t>Objectives </a:t>
            </a:r>
          </a:p>
        </p:txBody>
      </p:sp>
      <p:sp>
        <p:nvSpPr>
          <p:cNvPr id="7" name="Segnaposto contenuto 2">
            <a:extLst>
              <a:ext uri="{FF2B5EF4-FFF2-40B4-BE49-F238E27FC236}">
                <a16:creationId xmlns:a16="http://schemas.microsoft.com/office/drawing/2014/main" id="{1948CD73-48DF-431C-BDAC-FB84E23C77E9}"/>
              </a:ext>
            </a:extLst>
          </p:cNvPr>
          <p:cNvSpPr txBox="1">
            <a:spLocks/>
          </p:cNvSpPr>
          <p:nvPr/>
        </p:nvSpPr>
        <p:spPr>
          <a:xfrm>
            <a:off x="6196115" y="1695122"/>
            <a:ext cx="5624410" cy="38436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2">
                    <a:lumMod val="75000"/>
                  </a:schemeClr>
                </a:solidFill>
                <a:effectLst/>
                <a:uLnTx/>
                <a:uFillTx/>
                <a:latin typeface="Cambria"/>
                <a:ea typeface="+mn-ea"/>
                <a:cs typeface="+mn-cs"/>
              </a:rPr>
              <a:t>To share knowledge and expertise about the </a:t>
            </a:r>
            <a:r>
              <a:rPr kumimoji="0" lang="en-GB" sz="2400" b="0"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ambria"/>
                <a:ea typeface="+mn-ea"/>
                <a:cs typeface="+mn-cs"/>
              </a:rPr>
              <a:t>Data-Driven Industry </a:t>
            </a:r>
            <a:r>
              <a:rPr kumimoji="0" lang="en-GB" sz="2400" b="0" i="0" u="none" strike="noStrike" kern="1200" cap="none" spc="0" normalizeH="0" baseline="0" noProof="0" dirty="0">
                <a:ln>
                  <a:noFill/>
                </a:ln>
                <a:solidFill>
                  <a:schemeClr val="accent2">
                    <a:lumMod val="75000"/>
                  </a:schemeClr>
                </a:solidFill>
                <a:effectLst/>
                <a:uLnTx/>
                <a:uFillTx/>
                <a:latin typeface="Cambria"/>
                <a:ea typeface="+mn-ea"/>
                <a:cs typeface="+mn-cs"/>
              </a:rPr>
              <a:t>and their potential application in different market domains. </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2">
                    <a:lumMod val="75000"/>
                  </a:schemeClr>
                </a:solidFill>
                <a:effectLst/>
                <a:uLnTx/>
                <a:uFillTx/>
                <a:latin typeface="Cambria"/>
                <a:ea typeface="+mn-ea"/>
                <a:cs typeface="+mn-cs"/>
              </a:rPr>
              <a:t>To build a portfolio of services to support the </a:t>
            </a:r>
            <a:r>
              <a:rPr kumimoji="0" lang="en-GB" sz="2400" b="0"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ambria"/>
                <a:ea typeface="+mn-ea"/>
                <a:cs typeface="+mn-cs"/>
              </a:rPr>
              <a:t>internationalisation of start-ups and SMEs</a:t>
            </a:r>
            <a:r>
              <a:rPr kumimoji="0" lang="en-GB" sz="2400" b="0" i="0" u="none" strike="noStrike" kern="1200" cap="none" spc="0" normalizeH="0" baseline="0" noProof="0" dirty="0">
                <a:ln>
                  <a:noFill/>
                </a:ln>
                <a:solidFill>
                  <a:schemeClr val="accent2">
                    <a:lumMod val="75000"/>
                  </a:schemeClr>
                </a:solidFill>
                <a:effectLst/>
                <a:uLnTx/>
                <a:uFillTx/>
                <a:latin typeface="Cambria"/>
                <a:ea typeface="+mn-ea"/>
                <a:cs typeface="+mn-cs"/>
              </a:rPr>
              <a:t> – BRIDGE Internationalisation Strategy.</a:t>
            </a:r>
          </a:p>
          <a:p>
            <a:pPr marL="380990" marR="0" lvl="0" indent="-38099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2">
                    <a:lumMod val="75000"/>
                  </a:schemeClr>
                </a:solidFill>
                <a:effectLst/>
                <a:uLnTx/>
                <a:uFillTx/>
                <a:latin typeface="Cambria"/>
                <a:ea typeface="+mn-ea"/>
                <a:cs typeface="+mn-cs"/>
              </a:rPr>
              <a:t>To </a:t>
            </a:r>
            <a:r>
              <a:rPr kumimoji="0" lang="en-GB" sz="2400" b="0"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Cambria"/>
                <a:ea typeface="+mn-ea"/>
                <a:cs typeface="+mn-cs"/>
              </a:rPr>
              <a:t>select 3 extra-EU countries </a:t>
            </a:r>
            <a:r>
              <a:rPr kumimoji="0" lang="en-GB" sz="2400" b="0" i="0" u="none" strike="noStrike" kern="1200" cap="none" spc="0" normalizeH="0" baseline="0" noProof="0" dirty="0">
                <a:ln>
                  <a:noFill/>
                </a:ln>
                <a:solidFill>
                  <a:schemeClr val="accent2">
                    <a:lumMod val="75000"/>
                  </a:schemeClr>
                </a:solidFill>
                <a:effectLst/>
                <a:uLnTx/>
                <a:uFillTx/>
                <a:latin typeface="Cambria"/>
                <a:ea typeface="+mn-ea"/>
                <a:cs typeface="+mn-cs"/>
              </a:rPr>
              <a:t>based on start-ups and SMEs preferences, market segment potentialities, and concrete collaborations activated with local partners.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chemeClr val="accent2">
                  <a:lumMod val="75000"/>
                </a:schemeClr>
              </a:solidFill>
              <a:effectLst/>
              <a:uLnTx/>
              <a:uFillTx/>
              <a:latin typeface="Cambria"/>
              <a:ea typeface="+mn-ea"/>
              <a:cs typeface="+mn-cs"/>
            </a:endParaRPr>
          </a:p>
        </p:txBody>
      </p:sp>
      <p:sp>
        <p:nvSpPr>
          <p:cNvPr id="8" name="CasellaDiTesto 7">
            <a:extLst>
              <a:ext uri="{FF2B5EF4-FFF2-40B4-BE49-F238E27FC236}">
                <a16:creationId xmlns:a16="http://schemas.microsoft.com/office/drawing/2014/main" id="{739CD9D5-44BB-4109-8BC3-7E9148CD341F}"/>
              </a:ext>
            </a:extLst>
          </p:cNvPr>
          <p:cNvSpPr txBox="1"/>
          <p:nvPr/>
        </p:nvSpPr>
        <p:spPr>
          <a:xfrm>
            <a:off x="311207" y="6356350"/>
            <a:ext cx="31463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mbria"/>
                <a:ea typeface="+mn-ea"/>
                <a:cs typeface="+mn-cs"/>
              </a:rPr>
              <a:t>Visit BRIDGE’s profile </a:t>
            </a:r>
            <a:r>
              <a:rPr kumimoji="0" lang="en-GB" sz="1600" b="0" i="0" u="none" strike="noStrike" kern="1200" cap="none" spc="0" normalizeH="0" baseline="0" noProof="0" dirty="0">
                <a:ln>
                  <a:noFill/>
                </a:ln>
                <a:solidFill>
                  <a:prstClr val="black"/>
                </a:solidFill>
                <a:effectLst/>
                <a:uLnTx/>
                <a:uFillTx/>
                <a:latin typeface="Cambria"/>
                <a:ea typeface="+mn-ea"/>
                <a:cs typeface="+mn-cs"/>
                <a:hlinkClick r:id="rId3"/>
              </a:rPr>
              <a:t>HERE</a:t>
            </a:r>
            <a:endParaRPr kumimoji="0" lang="en-GB" sz="1600" b="0" i="0" u="none" strike="noStrike" kern="1200" cap="none" spc="0" normalizeH="0" baseline="0" noProof="0" dirty="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307807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290602-2936-4A43-949F-F0E483AC12D6}"/>
              </a:ext>
            </a:extLst>
          </p:cNvPr>
          <p:cNvSpPr>
            <a:spLocks noGrp="1"/>
          </p:cNvSpPr>
          <p:nvPr>
            <p:ph type="title"/>
          </p:nvPr>
        </p:nvSpPr>
        <p:spPr/>
        <p:txBody>
          <a:bodyPr>
            <a:normAutofit fontScale="90000"/>
          </a:bodyPr>
          <a:lstStyle/>
          <a:p>
            <a:r>
              <a:rPr lang="en-GB" dirty="0"/>
              <a:t>In the quest for internationalisation opportunities for AI and Blockchain European SMEs and start-ups</a:t>
            </a:r>
          </a:p>
        </p:txBody>
      </p:sp>
      <p:sp>
        <p:nvSpPr>
          <p:cNvPr id="3" name="Segnaposto contenuto 2">
            <a:extLst>
              <a:ext uri="{FF2B5EF4-FFF2-40B4-BE49-F238E27FC236}">
                <a16:creationId xmlns:a16="http://schemas.microsoft.com/office/drawing/2014/main" id="{FE035686-4ABF-4B58-BBBF-A304FC1445C7}"/>
              </a:ext>
            </a:extLst>
          </p:cNvPr>
          <p:cNvSpPr>
            <a:spLocks noGrp="1"/>
          </p:cNvSpPr>
          <p:nvPr>
            <p:ph idx="1"/>
          </p:nvPr>
        </p:nvSpPr>
        <p:spPr>
          <a:xfrm>
            <a:off x="8438191" y="2856485"/>
            <a:ext cx="3753809" cy="3864990"/>
          </a:xfrm>
        </p:spPr>
        <p:txBody>
          <a:bodyPr/>
          <a:lstStyle/>
          <a:p>
            <a:r>
              <a:rPr lang="en-GB" dirty="0">
                <a:solidFill>
                  <a:schemeClr val="accent2">
                    <a:lumMod val="75000"/>
                  </a:schemeClr>
                </a:solidFill>
              </a:rPr>
              <a:t>Potential target markets</a:t>
            </a:r>
          </a:p>
          <a:p>
            <a:r>
              <a:rPr lang="en-GB" dirty="0">
                <a:solidFill>
                  <a:schemeClr val="accent2">
                    <a:lumMod val="75000"/>
                  </a:schemeClr>
                </a:solidFill>
              </a:rPr>
              <a:t>Geographical markets</a:t>
            </a:r>
          </a:p>
          <a:p>
            <a:r>
              <a:rPr lang="en-GB" dirty="0">
                <a:solidFill>
                  <a:schemeClr val="accent2">
                    <a:lumMod val="75000"/>
                  </a:schemeClr>
                </a:solidFill>
              </a:rPr>
              <a:t>Support services to succeed abroad</a:t>
            </a:r>
          </a:p>
        </p:txBody>
      </p:sp>
      <p:sp>
        <p:nvSpPr>
          <p:cNvPr id="4" name="Segnaposto numero diapositiva 3">
            <a:extLst>
              <a:ext uri="{FF2B5EF4-FFF2-40B4-BE49-F238E27FC236}">
                <a16:creationId xmlns:a16="http://schemas.microsoft.com/office/drawing/2014/main" id="{1BB2DB5A-3E2B-4A68-8FB3-3958EDD60D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pic>
        <p:nvPicPr>
          <p:cNvPr id="5" name="Immagine 4">
            <a:extLst>
              <a:ext uri="{FF2B5EF4-FFF2-40B4-BE49-F238E27FC236}">
                <a16:creationId xmlns:a16="http://schemas.microsoft.com/office/drawing/2014/main" id="{E8A4A251-FBC6-487D-9587-787C83C5324A}"/>
              </a:ext>
            </a:extLst>
          </p:cNvPr>
          <p:cNvPicPr>
            <a:picLocks noChangeAspect="1"/>
          </p:cNvPicPr>
          <p:nvPr/>
        </p:nvPicPr>
        <p:blipFill rotWithShape="1">
          <a:blip r:embed="rId2"/>
          <a:srcRect r="912"/>
          <a:stretch/>
        </p:blipFill>
        <p:spPr>
          <a:xfrm>
            <a:off x="1238053" y="2300876"/>
            <a:ext cx="7066789" cy="3660481"/>
          </a:xfrm>
          <a:prstGeom prst="rect">
            <a:avLst/>
          </a:prstGeom>
        </p:spPr>
      </p:pic>
      <p:pic>
        <p:nvPicPr>
          <p:cNvPr id="14" name="Picture 14" descr="Resultado de imagen para circle with pen">
            <a:extLst>
              <a:ext uri="{FF2B5EF4-FFF2-40B4-BE49-F238E27FC236}">
                <a16:creationId xmlns:a16="http://schemas.microsoft.com/office/drawing/2014/main" id="{DECBF5B9-2B86-45D3-A531-A6D61A3E75AA}"/>
              </a:ext>
            </a:extLst>
          </p:cNvPr>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92" t="-1025" r="-292" b="19034"/>
          <a:stretch/>
        </p:blipFill>
        <p:spPr bwMode="auto">
          <a:xfrm rot="9438558">
            <a:off x="2153039" y="3321557"/>
            <a:ext cx="1684419" cy="111227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B695B6D-68A9-4C22-B52D-01CA2C9FAB45}"/>
              </a:ext>
            </a:extLst>
          </p:cNvPr>
          <p:cNvSpPr txBox="1"/>
          <p:nvPr/>
        </p:nvSpPr>
        <p:spPr>
          <a:xfrm>
            <a:off x="4400549" y="5845764"/>
            <a:ext cx="18954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ambria"/>
                <a:ea typeface="+mn-ea"/>
                <a:cs typeface="+mn-cs"/>
              </a:rPr>
              <a:t>to be defined</a:t>
            </a:r>
          </a:p>
        </p:txBody>
      </p:sp>
      <p:sp>
        <p:nvSpPr>
          <p:cNvPr id="16" name="CasellaDiTesto 15">
            <a:extLst>
              <a:ext uri="{FF2B5EF4-FFF2-40B4-BE49-F238E27FC236}">
                <a16:creationId xmlns:a16="http://schemas.microsoft.com/office/drawing/2014/main" id="{E1B2C7F7-B6D2-4DE4-80AA-BEE6B27549BF}"/>
              </a:ext>
            </a:extLst>
          </p:cNvPr>
          <p:cNvSpPr txBox="1"/>
          <p:nvPr/>
        </p:nvSpPr>
        <p:spPr>
          <a:xfrm>
            <a:off x="6715125" y="5830552"/>
            <a:ext cx="18954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ambria"/>
                <a:ea typeface="+mn-ea"/>
                <a:cs typeface="+mn-cs"/>
              </a:rPr>
              <a:t>to be defined</a:t>
            </a:r>
          </a:p>
        </p:txBody>
      </p:sp>
    </p:spTree>
    <p:extLst>
      <p:ext uri="{BB962C8B-B14F-4D97-AF65-F5344CB8AC3E}">
        <p14:creationId xmlns:p14="http://schemas.microsoft.com/office/powerpoint/2010/main" val="26761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64A2-41E8-42A5-BE74-57507B320228}"/>
              </a:ext>
            </a:extLst>
          </p:cNvPr>
          <p:cNvSpPr>
            <a:spLocks noGrp="1"/>
          </p:cNvSpPr>
          <p:nvPr>
            <p:ph type="ctrTitle"/>
          </p:nvPr>
        </p:nvSpPr>
        <p:spPr/>
        <p:txBody>
          <a:bodyPr>
            <a:normAutofit fontScale="90000"/>
          </a:bodyPr>
          <a:lstStyle/>
          <a:p>
            <a:r>
              <a:rPr lang="bg-BG" dirty="0"/>
              <a:t> В кой сегмент на технологиите базирани на данни работите</a:t>
            </a:r>
            <a:r>
              <a:rPr lang="en-GB" dirty="0"/>
              <a:t>: </a:t>
            </a:r>
          </a:p>
        </p:txBody>
      </p:sp>
      <p:sp>
        <p:nvSpPr>
          <p:cNvPr id="3" name="Subtitle 2">
            <a:extLst>
              <a:ext uri="{FF2B5EF4-FFF2-40B4-BE49-F238E27FC236}">
                <a16:creationId xmlns:a16="http://schemas.microsoft.com/office/drawing/2014/main" id="{BE9CF456-4D09-42FD-8B51-E0A3DB65DFBA}"/>
              </a:ext>
            </a:extLst>
          </p:cNvPr>
          <p:cNvSpPr>
            <a:spLocks noGrp="1"/>
          </p:cNvSpPr>
          <p:nvPr>
            <p:ph type="subTitle" idx="1"/>
          </p:nvPr>
        </p:nvSpPr>
        <p:spPr>
          <a:xfrm>
            <a:off x="1344890" y="3222594"/>
            <a:ext cx="9144000" cy="1944209"/>
          </a:xfrm>
        </p:spPr>
        <p:txBody>
          <a:bodyPr>
            <a:normAutofit/>
          </a:bodyPr>
          <a:lstStyle/>
          <a:p>
            <a:pPr marL="342900" indent="-342900" algn="l">
              <a:spcBef>
                <a:spcPts val="0"/>
              </a:spcBef>
              <a:buFont typeface="Arial" panose="020B0604020202020204" pitchFamily="34" charset="0"/>
              <a:buChar char="•"/>
            </a:pPr>
            <a:r>
              <a:rPr lang="bg-BG" sz="1800" dirty="0" err="1"/>
              <a:t>Блокчейн</a:t>
            </a:r>
            <a:r>
              <a:rPr lang="bg-BG" sz="1800" dirty="0"/>
              <a:t>,</a:t>
            </a:r>
          </a:p>
          <a:p>
            <a:pPr marL="342900" indent="-342900" algn="l">
              <a:spcBef>
                <a:spcPts val="0"/>
              </a:spcBef>
              <a:buFont typeface="Arial" panose="020B0604020202020204" pitchFamily="34" charset="0"/>
              <a:buChar char="•"/>
            </a:pPr>
            <a:r>
              <a:rPr lang="bg-BG" sz="1800" dirty="0"/>
              <a:t>Интернет на нещата </a:t>
            </a:r>
            <a:r>
              <a:rPr lang="en-GB" sz="1800" dirty="0"/>
              <a:t>(IoT) </a:t>
            </a:r>
          </a:p>
          <a:p>
            <a:pPr marL="342900" indent="-342900" algn="l">
              <a:spcBef>
                <a:spcPts val="0"/>
              </a:spcBef>
              <a:buFont typeface="Arial" panose="020B0604020202020204" pitchFamily="34" charset="0"/>
              <a:buChar char="•"/>
            </a:pPr>
            <a:r>
              <a:rPr lang="bg-BG" sz="1800" dirty="0"/>
              <a:t>Изкуствен интелект </a:t>
            </a:r>
            <a:r>
              <a:rPr lang="en-GB" sz="1800" dirty="0"/>
              <a:t>( AI) </a:t>
            </a:r>
          </a:p>
          <a:p>
            <a:pPr marL="342900" indent="-342900" algn="l">
              <a:spcBef>
                <a:spcPts val="0"/>
              </a:spcBef>
              <a:buFont typeface="Arial" panose="020B0604020202020204" pitchFamily="34" charset="0"/>
              <a:buChar char="•"/>
            </a:pPr>
            <a:r>
              <a:rPr lang="bg-BG" sz="1800" dirty="0"/>
              <a:t>Високоскоростни изчисления </a:t>
            </a:r>
            <a:r>
              <a:rPr lang="en-GB" sz="1800" dirty="0"/>
              <a:t>( High Performance Computing) </a:t>
            </a:r>
          </a:p>
          <a:p>
            <a:pPr marL="342900" indent="-342900" algn="l">
              <a:spcBef>
                <a:spcPts val="0"/>
              </a:spcBef>
              <a:buFont typeface="Arial" panose="020B0604020202020204" pitchFamily="34" charset="0"/>
              <a:buChar char="•"/>
            </a:pPr>
            <a:r>
              <a:rPr lang="en-GB" sz="1800" dirty="0"/>
              <a:t> </a:t>
            </a:r>
            <a:r>
              <a:rPr lang="bg-BG" sz="1800" dirty="0"/>
              <a:t>Големи данни </a:t>
            </a:r>
            <a:r>
              <a:rPr lang="en-GB" sz="1800" dirty="0"/>
              <a:t>( Big Data) </a:t>
            </a:r>
            <a:endParaRPr lang="bg-BG" sz="1800" dirty="0"/>
          </a:p>
          <a:p>
            <a:pPr marL="342900" indent="-342900" algn="l">
              <a:spcBef>
                <a:spcPts val="0"/>
              </a:spcBef>
              <a:buFont typeface="Arial" panose="020B0604020202020204" pitchFamily="34" charset="0"/>
              <a:buChar char="•"/>
            </a:pPr>
            <a:r>
              <a:rPr lang="bg-BG" sz="1800" dirty="0"/>
              <a:t>Роботика </a:t>
            </a:r>
          </a:p>
          <a:p>
            <a:pPr marL="342900" indent="-342900" algn="l">
              <a:spcBef>
                <a:spcPts val="0"/>
              </a:spcBef>
              <a:buFont typeface="Arial" panose="020B0604020202020204" pitchFamily="34" charset="0"/>
              <a:buChar char="•"/>
            </a:pPr>
            <a:r>
              <a:rPr lang="bg-BG" sz="1800" dirty="0"/>
              <a:t>Други </a:t>
            </a:r>
            <a:endParaRPr lang="en-GB" sz="1800" dirty="0"/>
          </a:p>
        </p:txBody>
      </p:sp>
      <p:sp>
        <p:nvSpPr>
          <p:cNvPr id="4" name="Slide Number Placeholder 3">
            <a:extLst>
              <a:ext uri="{FF2B5EF4-FFF2-40B4-BE49-F238E27FC236}">
                <a16:creationId xmlns:a16="http://schemas.microsoft.com/office/drawing/2014/main" id="{B147E6F6-A205-4385-8064-E61BA06C94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spTree>
    <p:extLst>
      <p:ext uri="{BB962C8B-B14F-4D97-AF65-F5344CB8AC3E}">
        <p14:creationId xmlns:p14="http://schemas.microsoft.com/office/powerpoint/2010/main" val="100653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872782-3285-4C6B-9F1C-434CD5EC4E59}"/>
              </a:ext>
            </a:extLst>
          </p:cNvPr>
          <p:cNvSpPr>
            <a:spLocks noGrp="1"/>
          </p:cNvSpPr>
          <p:nvPr>
            <p:ph type="sldNum" sz="quarter" idx="12"/>
          </p:nvPr>
        </p:nvSpPr>
        <p:spPr/>
        <p:txBody>
          <a:bodyPr/>
          <a:lstStyle/>
          <a:p>
            <a:fld id="{513CA986-5156-4ED8-A32F-C642AECA8E79}" type="slidenum">
              <a:rPr lang="ro-RO" smtClean="0"/>
              <a:t>14</a:t>
            </a:fld>
            <a:endParaRPr lang="ro-RO"/>
          </a:p>
        </p:txBody>
      </p:sp>
      <p:pic>
        <p:nvPicPr>
          <p:cNvPr id="4" name="Picture 3">
            <a:extLst>
              <a:ext uri="{FF2B5EF4-FFF2-40B4-BE49-F238E27FC236}">
                <a16:creationId xmlns:a16="http://schemas.microsoft.com/office/drawing/2014/main" id="{4D0C5367-5702-403B-BF7F-352D97A8E7E8}"/>
              </a:ext>
            </a:extLst>
          </p:cNvPr>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486400" y="602187"/>
            <a:ext cx="1219200" cy="510126"/>
          </a:xfrm>
          <a:prstGeom prst="rect">
            <a:avLst/>
          </a:prstGeom>
        </p:spPr>
      </p:pic>
      <p:sp>
        <p:nvSpPr>
          <p:cNvPr id="5" name="Rectangle 4">
            <a:extLst>
              <a:ext uri="{FF2B5EF4-FFF2-40B4-BE49-F238E27FC236}">
                <a16:creationId xmlns:a16="http://schemas.microsoft.com/office/drawing/2014/main" id="{659620DF-1AC3-495A-B71A-4780ED522FC4}"/>
              </a:ext>
            </a:extLst>
          </p:cNvPr>
          <p:cNvSpPr/>
          <p:nvPr>
            <p:custDataLst>
              <p:tags r:id="rId3"/>
            </p:custDataLst>
          </p:nvPr>
        </p:nvSpPr>
        <p:spPr>
          <a:xfrm>
            <a:off x="0" y="1714500"/>
            <a:ext cx="12192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a:solidFill>
                  <a:srgbClr val="424242"/>
                </a:solidFill>
              </a:rPr>
              <a:t>В кой сегмент на технологиите базирани на данни работите: </a:t>
            </a:r>
            <a:endParaRPr lang="en-GB" sz="3600">
              <a:solidFill>
                <a:srgbClr val="424242"/>
              </a:solidFill>
            </a:endParaRPr>
          </a:p>
        </p:txBody>
      </p:sp>
      <p:sp>
        <p:nvSpPr>
          <p:cNvPr id="6" name="Rectangle 5">
            <a:extLst>
              <a:ext uri="{FF2B5EF4-FFF2-40B4-BE49-F238E27FC236}">
                <a16:creationId xmlns:a16="http://schemas.microsoft.com/office/drawing/2014/main" id="{1DFE5375-5C38-45FB-BF49-1D0D02C2CE19}"/>
              </a:ext>
            </a:extLst>
          </p:cNvPr>
          <p:cNvSpPr/>
          <p:nvPr>
            <p:custDataLst>
              <p:tags r:id="rId4"/>
            </p:custDataLst>
          </p:nvPr>
        </p:nvSpPr>
        <p:spPr>
          <a:xfrm>
            <a:off x="0" y="5143500"/>
            <a:ext cx="12192000" cy="17145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a:solidFill>
                  <a:srgbClr val="39AC37"/>
                </a:solidFill>
              </a:rPr>
              <a:t>ⓘ</a:t>
            </a:r>
            <a:r>
              <a:rPr lang="en-GB" sz="1400">
                <a:solidFill>
                  <a:srgbClr val="424242"/>
                </a:solidFill>
              </a:rPr>
              <a:t> Start presenting to display the poll results on this slide.</a:t>
            </a:r>
          </a:p>
        </p:txBody>
      </p:sp>
    </p:spTree>
    <p:custDataLst>
      <p:tags r:id="rId1"/>
    </p:custDataLst>
    <p:extLst>
      <p:ext uri="{BB962C8B-B14F-4D97-AF65-F5344CB8AC3E}">
        <p14:creationId xmlns:p14="http://schemas.microsoft.com/office/powerpoint/2010/main" val="1354979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64A2-41E8-42A5-BE74-57507B320228}"/>
              </a:ext>
            </a:extLst>
          </p:cNvPr>
          <p:cNvSpPr>
            <a:spLocks noGrp="1"/>
          </p:cNvSpPr>
          <p:nvPr>
            <p:ph type="ctrTitle"/>
          </p:nvPr>
        </p:nvSpPr>
        <p:spPr/>
        <p:txBody>
          <a:bodyPr>
            <a:normAutofit fontScale="90000"/>
          </a:bodyPr>
          <a:lstStyle/>
          <a:p>
            <a:r>
              <a:rPr lang="bg-BG" dirty="0"/>
              <a:t> Имам интерес и работя в следните пазарни сегменти</a:t>
            </a:r>
            <a:r>
              <a:rPr lang="en-GB" dirty="0"/>
              <a:t>: </a:t>
            </a:r>
          </a:p>
        </p:txBody>
      </p:sp>
      <p:sp>
        <p:nvSpPr>
          <p:cNvPr id="3" name="Subtitle 2">
            <a:extLst>
              <a:ext uri="{FF2B5EF4-FFF2-40B4-BE49-F238E27FC236}">
                <a16:creationId xmlns:a16="http://schemas.microsoft.com/office/drawing/2014/main" id="{BE9CF456-4D09-42FD-8B51-E0A3DB65DFBA}"/>
              </a:ext>
            </a:extLst>
          </p:cNvPr>
          <p:cNvSpPr>
            <a:spLocks noGrp="1"/>
          </p:cNvSpPr>
          <p:nvPr>
            <p:ph type="subTitle" idx="1"/>
          </p:nvPr>
        </p:nvSpPr>
        <p:spPr>
          <a:xfrm>
            <a:off x="1344890" y="3114037"/>
            <a:ext cx="9144000" cy="1823252"/>
          </a:xfrm>
        </p:spPr>
        <p:txBody>
          <a:bodyPr>
            <a:noAutofit/>
          </a:bodyPr>
          <a:lstStyle/>
          <a:p>
            <a:pPr marL="171450" indent="-171450" algn="l">
              <a:lnSpc>
                <a:spcPct val="100000"/>
              </a:lnSpc>
              <a:spcBef>
                <a:spcPts val="0"/>
              </a:spcBef>
              <a:buFont typeface="Arial" panose="020B0604020202020204" pitchFamily="34" charset="0"/>
              <a:buChar char="•"/>
            </a:pPr>
            <a:r>
              <a:rPr lang="bg-BG" sz="1800" dirty="0"/>
              <a:t>Здравеопазване и добър живот </a:t>
            </a:r>
            <a:r>
              <a:rPr lang="en-GB" sz="1800" dirty="0"/>
              <a:t>( Health and wellbeing)  </a:t>
            </a:r>
          </a:p>
          <a:p>
            <a:pPr marL="171450" indent="-171450" algn="l">
              <a:lnSpc>
                <a:spcPct val="100000"/>
              </a:lnSpc>
              <a:spcBef>
                <a:spcPts val="0"/>
              </a:spcBef>
              <a:buFont typeface="Arial" panose="020B0604020202020204" pitchFamily="34" charset="0"/>
              <a:buChar char="•"/>
            </a:pPr>
            <a:r>
              <a:rPr lang="bg-BG" sz="1800" dirty="0"/>
              <a:t>Индустрия 4.0 </a:t>
            </a:r>
            <a:endParaRPr lang="en-GB" sz="1800" dirty="0"/>
          </a:p>
          <a:p>
            <a:pPr marL="171450" indent="-171450" algn="l">
              <a:lnSpc>
                <a:spcPct val="100000"/>
              </a:lnSpc>
              <a:spcBef>
                <a:spcPts val="0"/>
              </a:spcBef>
              <a:buFont typeface="Arial" panose="020B0604020202020204" pitchFamily="34" charset="0"/>
              <a:buChar char="•"/>
            </a:pPr>
            <a:r>
              <a:rPr lang="bg-BG" sz="1800" dirty="0" err="1"/>
              <a:t>Финтех</a:t>
            </a:r>
            <a:r>
              <a:rPr lang="bg-BG" sz="1800" dirty="0"/>
              <a:t> </a:t>
            </a:r>
          </a:p>
          <a:p>
            <a:pPr marL="171450" indent="-171450" algn="l">
              <a:lnSpc>
                <a:spcPct val="100000"/>
              </a:lnSpc>
              <a:spcBef>
                <a:spcPts val="0"/>
              </a:spcBef>
              <a:buFont typeface="Arial" panose="020B0604020202020204" pitchFamily="34" charset="0"/>
              <a:buChar char="•"/>
            </a:pPr>
            <a:r>
              <a:rPr lang="bg-BG" sz="1800" dirty="0"/>
              <a:t>Мобилност </a:t>
            </a:r>
          </a:p>
          <a:p>
            <a:pPr marL="171450" indent="-171450" algn="l">
              <a:lnSpc>
                <a:spcPct val="100000"/>
              </a:lnSpc>
              <a:spcBef>
                <a:spcPts val="0"/>
              </a:spcBef>
              <a:buFont typeface="Arial" panose="020B0604020202020204" pitchFamily="34" charset="0"/>
              <a:buChar char="•"/>
            </a:pPr>
            <a:r>
              <a:rPr lang="bg-BG" sz="1800" dirty="0"/>
              <a:t>Агро </a:t>
            </a:r>
          </a:p>
          <a:p>
            <a:pPr marL="171450" indent="-171450" algn="l">
              <a:lnSpc>
                <a:spcPct val="100000"/>
              </a:lnSpc>
              <a:spcBef>
                <a:spcPts val="0"/>
              </a:spcBef>
              <a:buFont typeface="Arial" panose="020B0604020202020204" pitchFamily="34" charset="0"/>
              <a:buChar char="•"/>
            </a:pPr>
            <a:r>
              <a:rPr lang="bg-BG" sz="1800" dirty="0"/>
              <a:t>В никой от посочените </a:t>
            </a:r>
            <a:endParaRPr lang="en-GB" sz="500" dirty="0"/>
          </a:p>
        </p:txBody>
      </p:sp>
      <p:sp>
        <p:nvSpPr>
          <p:cNvPr id="4" name="Slide Number Placeholder 3">
            <a:extLst>
              <a:ext uri="{FF2B5EF4-FFF2-40B4-BE49-F238E27FC236}">
                <a16:creationId xmlns:a16="http://schemas.microsoft.com/office/drawing/2014/main" id="{B147E6F6-A205-4385-8064-E61BA06C94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spTree>
    <p:extLst>
      <p:ext uri="{BB962C8B-B14F-4D97-AF65-F5344CB8AC3E}">
        <p14:creationId xmlns:p14="http://schemas.microsoft.com/office/powerpoint/2010/main" val="109459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28E7D0-48B4-43D7-9332-ADEC35A9EB69}"/>
              </a:ext>
            </a:extLst>
          </p:cNvPr>
          <p:cNvSpPr>
            <a:spLocks noGrp="1"/>
          </p:cNvSpPr>
          <p:nvPr>
            <p:ph type="sldNum" sz="quarter" idx="12"/>
          </p:nvPr>
        </p:nvSpPr>
        <p:spPr/>
        <p:txBody>
          <a:bodyPr/>
          <a:lstStyle/>
          <a:p>
            <a:fld id="{513CA986-5156-4ED8-A32F-C642AECA8E79}" type="slidenum">
              <a:rPr lang="ro-RO" smtClean="0"/>
              <a:t>16</a:t>
            </a:fld>
            <a:endParaRPr lang="ro-RO"/>
          </a:p>
        </p:txBody>
      </p:sp>
      <p:pic>
        <p:nvPicPr>
          <p:cNvPr id="4" name="Picture 3">
            <a:extLst>
              <a:ext uri="{FF2B5EF4-FFF2-40B4-BE49-F238E27FC236}">
                <a16:creationId xmlns:a16="http://schemas.microsoft.com/office/drawing/2014/main" id="{52BA840A-4C5A-4017-99E1-30D94ABC05B7}"/>
              </a:ext>
            </a:extLst>
          </p:cNvPr>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486400" y="602187"/>
            <a:ext cx="1219200" cy="510126"/>
          </a:xfrm>
          <a:prstGeom prst="rect">
            <a:avLst/>
          </a:prstGeom>
        </p:spPr>
      </p:pic>
      <p:sp>
        <p:nvSpPr>
          <p:cNvPr id="5" name="Rectangle 4">
            <a:extLst>
              <a:ext uri="{FF2B5EF4-FFF2-40B4-BE49-F238E27FC236}">
                <a16:creationId xmlns:a16="http://schemas.microsoft.com/office/drawing/2014/main" id="{ADEE4867-D134-43C1-99AF-B6641A7A36A1}"/>
              </a:ext>
            </a:extLst>
          </p:cNvPr>
          <p:cNvSpPr/>
          <p:nvPr>
            <p:custDataLst>
              <p:tags r:id="rId3"/>
            </p:custDataLst>
          </p:nvPr>
        </p:nvSpPr>
        <p:spPr>
          <a:xfrm>
            <a:off x="0" y="1714500"/>
            <a:ext cx="12192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rgbClr val="424242"/>
                </a:solidFill>
              </a:rPr>
              <a:t>Имам интерес и </a:t>
            </a:r>
            <a:r>
              <a:rPr lang="ru-RU" sz="3600" dirty="0" err="1">
                <a:solidFill>
                  <a:srgbClr val="424242"/>
                </a:solidFill>
              </a:rPr>
              <a:t>работя</a:t>
            </a:r>
            <a:r>
              <a:rPr lang="ru-RU" sz="3600" dirty="0">
                <a:solidFill>
                  <a:srgbClr val="424242"/>
                </a:solidFill>
              </a:rPr>
              <a:t> в </a:t>
            </a:r>
            <a:r>
              <a:rPr lang="ru-RU" sz="3600" dirty="0" err="1">
                <a:solidFill>
                  <a:srgbClr val="424242"/>
                </a:solidFill>
              </a:rPr>
              <a:t>следните</a:t>
            </a:r>
            <a:r>
              <a:rPr lang="ru-RU" sz="3600" dirty="0">
                <a:solidFill>
                  <a:srgbClr val="424242"/>
                </a:solidFill>
              </a:rPr>
              <a:t> </a:t>
            </a:r>
            <a:r>
              <a:rPr lang="ru-RU" sz="3600" dirty="0" err="1">
                <a:solidFill>
                  <a:srgbClr val="424242"/>
                </a:solidFill>
              </a:rPr>
              <a:t>паразни</a:t>
            </a:r>
            <a:r>
              <a:rPr lang="ru-RU" sz="3600" dirty="0">
                <a:solidFill>
                  <a:srgbClr val="424242"/>
                </a:solidFill>
              </a:rPr>
              <a:t> </a:t>
            </a:r>
            <a:r>
              <a:rPr lang="ru-RU" sz="3600" dirty="0" err="1">
                <a:solidFill>
                  <a:srgbClr val="424242"/>
                </a:solidFill>
              </a:rPr>
              <a:t>сегменти</a:t>
            </a:r>
            <a:r>
              <a:rPr lang="ru-RU" sz="3600" dirty="0">
                <a:solidFill>
                  <a:srgbClr val="424242"/>
                </a:solidFill>
              </a:rPr>
              <a:t>: </a:t>
            </a:r>
            <a:endParaRPr lang="en-GB" sz="3600" dirty="0">
              <a:solidFill>
                <a:srgbClr val="424242"/>
              </a:solidFill>
            </a:endParaRPr>
          </a:p>
        </p:txBody>
      </p:sp>
      <p:sp>
        <p:nvSpPr>
          <p:cNvPr id="6" name="Rectangle 5">
            <a:extLst>
              <a:ext uri="{FF2B5EF4-FFF2-40B4-BE49-F238E27FC236}">
                <a16:creationId xmlns:a16="http://schemas.microsoft.com/office/drawing/2014/main" id="{C6431F27-8772-488F-80FF-F8740DB9211E}"/>
              </a:ext>
            </a:extLst>
          </p:cNvPr>
          <p:cNvSpPr/>
          <p:nvPr>
            <p:custDataLst>
              <p:tags r:id="rId4"/>
            </p:custDataLst>
          </p:nvPr>
        </p:nvSpPr>
        <p:spPr>
          <a:xfrm>
            <a:off x="0" y="5143500"/>
            <a:ext cx="12192000" cy="17145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a:solidFill>
                  <a:srgbClr val="39AC37"/>
                </a:solidFill>
              </a:rPr>
              <a:t>ⓘ</a:t>
            </a:r>
            <a:r>
              <a:rPr lang="en-GB" sz="1400">
                <a:solidFill>
                  <a:srgbClr val="424242"/>
                </a:solidFill>
              </a:rPr>
              <a:t> Start presenting to display the poll results on this slide.</a:t>
            </a:r>
          </a:p>
        </p:txBody>
      </p:sp>
    </p:spTree>
    <p:custDataLst>
      <p:tags r:id="rId1"/>
    </p:custDataLst>
    <p:extLst>
      <p:ext uri="{BB962C8B-B14F-4D97-AF65-F5344CB8AC3E}">
        <p14:creationId xmlns:p14="http://schemas.microsoft.com/office/powerpoint/2010/main" val="191985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0718-1563-4CF9-B4BD-F957AA7690B0}"/>
              </a:ext>
            </a:extLst>
          </p:cNvPr>
          <p:cNvSpPr>
            <a:spLocks noGrp="1"/>
          </p:cNvSpPr>
          <p:nvPr>
            <p:ph type="ctrTitle"/>
          </p:nvPr>
        </p:nvSpPr>
        <p:spPr/>
        <p:txBody>
          <a:bodyPr>
            <a:normAutofit fontScale="90000"/>
          </a:bodyPr>
          <a:lstStyle/>
          <a:p>
            <a:r>
              <a:rPr lang="bg-BG" dirty="0"/>
              <a:t>Интересува ли ви излизането на някой от следните конкретни пазари</a:t>
            </a:r>
            <a:r>
              <a:rPr lang="en-GB" dirty="0"/>
              <a:t>: </a:t>
            </a:r>
          </a:p>
        </p:txBody>
      </p:sp>
      <p:sp>
        <p:nvSpPr>
          <p:cNvPr id="3" name="Subtitle 2">
            <a:extLst>
              <a:ext uri="{FF2B5EF4-FFF2-40B4-BE49-F238E27FC236}">
                <a16:creationId xmlns:a16="http://schemas.microsoft.com/office/drawing/2014/main" id="{F52472D2-B1D9-4D7F-9BB8-4586AF7AEAB8}"/>
              </a:ext>
            </a:extLst>
          </p:cNvPr>
          <p:cNvSpPr>
            <a:spLocks noGrp="1"/>
          </p:cNvSpPr>
          <p:nvPr>
            <p:ph type="subTitle" idx="1"/>
          </p:nvPr>
        </p:nvSpPr>
        <p:spPr/>
        <p:txBody>
          <a:bodyPr>
            <a:normAutofit/>
          </a:bodyPr>
          <a:lstStyle/>
          <a:p>
            <a:pPr marL="342900" indent="-342900" algn="l">
              <a:buFont typeface="Arial" panose="020B0604020202020204" pitchFamily="34" charset="0"/>
              <a:buChar char="•"/>
            </a:pPr>
            <a:r>
              <a:rPr lang="bg-BG" sz="2000" dirty="0"/>
              <a:t>Израел </a:t>
            </a:r>
          </a:p>
          <a:p>
            <a:pPr marL="342900" indent="-342900" algn="l">
              <a:buFont typeface="Arial" panose="020B0604020202020204" pitchFamily="34" charset="0"/>
              <a:buChar char="•"/>
            </a:pPr>
            <a:r>
              <a:rPr lang="bg-BG" sz="2000" dirty="0"/>
              <a:t>Обединени арабски емирства </a:t>
            </a:r>
          </a:p>
          <a:p>
            <a:pPr marL="342900" indent="-342900" algn="l">
              <a:buFont typeface="Arial" panose="020B0604020202020204" pitchFamily="34" charset="0"/>
              <a:buChar char="•"/>
            </a:pPr>
            <a:r>
              <a:rPr lang="bg-BG" sz="2000" dirty="0"/>
              <a:t>САЩ </a:t>
            </a:r>
            <a:endParaRPr lang="en-GB" sz="2000" dirty="0"/>
          </a:p>
        </p:txBody>
      </p:sp>
      <p:sp>
        <p:nvSpPr>
          <p:cNvPr id="4" name="Slide Number Placeholder 3">
            <a:extLst>
              <a:ext uri="{FF2B5EF4-FFF2-40B4-BE49-F238E27FC236}">
                <a16:creationId xmlns:a16="http://schemas.microsoft.com/office/drawing/2014/main" id="{40A63A4B-327A-4493-8C76-BEC2503DB9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spTree>
    <p:extLst>
      <p:ext uri="{BB962C8B-B14F-4D97-AF65-F5344CB8AC3E}">
        <p14:creationId xmlns:p14="http://schemas.microsoft.com/office/powerpoint/2010/main" val="55264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66BAD0-3682-4036-9CC5-147D7C47480E}"/>
              </a:ext>
            </a:extLst>
          </p:cNvPr>
          <p:cNvSpPr>
            <a:spLocks noGrp="1"/>
          </p:cNvSpPr>
          <p:nvPr>
            <p:ph type="sldNum" sz="quarter" idx="12"/>
          </p:nvPr>
        </p:nvSpPr>
        <p:spPr/>
        <p:txBody>
          <a:bodyPr/>
          <a:lstStyle/>
          <a:p>
            <a:fld id="{513CA986-5156-4ED8-A32F-C642AECA8E79}" type="slidenum">
              <a:rPr lang="ro-RO" smtClean="0"/>
              <a:t>18</a:t>
            </a:fld>
            <a:endParaRPr lang="ro-RO"/>
          </a:p>
        </p:txBody>
      </p:sp>
      <p:pic>
        <p:nvPicPr>
          <p:cNvPr id="4" name="Picture 3">
            <a:extLst>
              <a:ext uri="{FF2B5EF4-FFF2-40B4-BE49-F238E27FC236}">
                <a16:creationId xmlns:a16="http://schemas.microsoft.com/office/drawing/2014/main" id="{FBE4EBFF-2970-488F-9609-C566F62F7EF2}"/>
              </a:ext>
            </a:extLst>
          </p:cNvPr>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486400" y="602187"/>
            <a:ext cx="1219200" cy="510126"/>
          </a:xfrm>
          <a:prstGeom prst="rect">
            <a:avLst/>
          </a:prstGeom>
        </p:spPr>
      </p:pic>
      <p:sp>
        <p:nvSpPr>
          <p:cNvPr id="5" name="Rectangle 4">
            <a:extLst>
              <a:ext uri="{FF2B5EF4-FFF2-40B4-BE49-F238E27FC236}">
                <a16:creationId xmlns:a16="http://schemas.microsoft.com/office/drawing/2014/main" id="{5864D8EA-B0F8-43F0-9143-830BE0C8D73D}"/>
              </a:ext>
            </a:extLst>
          </p:cNvPr>
          <p:cNvSpPr/>
          <p:nvPr>
            <p:custDataLst>
              <p:tags r:id="rId3"/>
            </p:custDataLst>
          </p:nvPr>
        </p:nvSpPr>
        <p:spPr>
          <a:xfrm>
            <a:off x="0" y="1714500"/>
            <a:ext cx="12192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a:solidFill>
                  <a:srgbClr val="424242"/>
                </a:solidFill>
              </a:rPr>
              <a:t>Интересува ли ви излизането на някой от следните конкретни пазари: </a:t>
            </a:r>
            <a:endParaRPr lang="en-GB" sz="3600">
              <a:solidFill>
                <a:srgbClr val="424242"/>
              </a:solidFill>
            </a:endParaRPr>
          </a:p>
        </p:txBody>
      </p:sp>
      <p:sp>
        <p:nvSpPr>
          <p:cNvPr id="6" name="Rectangle 5">
            <a:extLst>
              <a:ext uri="{FF2B5EF4-FFF2-40B4-BE49-F238E27FC236}">
                <a16:creationId xmlns:a16="http://schemas.microsoft.com/office/drawing/2014/main" id="{BE7B8014-681A-44B4-8F22-E4E3492FAE33}"/>
              </a:ext>
            </a:extLst>
          </p:cNvPr>
          <p:cNvSpPr/>
          <p:nvPr>
            <p:custDataLst>
              <p:tags r:id="rId4"/>
            </p:custDataLst>
          </p:nvPr>
        </p:nvSpPr>
        <p:spPr>
          <a:xfrm>
            <a:off x="0" y="5143500"/>
            <a:ext cx="12192000" cy="17145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a:solidFill>
                  <a:srgbClr val="39AC37"/>
                </a:solidFill>
              </a:rPr>
              <a:t>ⓘ</a:t>
            </a:r>
            <a:r>
              <a:rPr lang="en-GB" sz="1400">
                <a:solidFill>
                  <a:srgbClr val="424242"/>
                </a:solidFill>
              </a:rPr>
              <a:t> Start presenting to display the poll results on this slide.</a:t>
            </a:r>
          </a:p>
        </p:txBody>
      </p:sp>
    </p:spTree>
    <p:custDataLst>
      <p:tags r:id="rId1"/>
    </p:custDataLst>
    <p:extLst>
      <p:ext uri="{BB962C8B-B14F-4D97-AF65-F5344CB8AC3E}">
        <p14:creationId xmlns:p14="http://schemas.microsoft.com/office/powerpoint/2010/main" val="8577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0718-1563-4CF9-B4BD-F957AA7690B0}"/>
              </a:ext>
            </a:extLst>
          </p:cNvPr>
          <p:cNvSpPr>
            <a:spLocks noGrp="1"/>
          </p:cNvSpPr>
          <p:nvPr>
            <p:ph type="ctrTitle"/>
          </p:nvPr>
        </p:nvSpPr>
        <p:spPr/>
        <p:txBody>
          <a:bodyPr>
            <a:normAutofit fontScale="90000"/>
          </a:bodyPr>
          <a:lstStyle/>
          <a:p>
            <a:r>
              <a:rPr lang="bg-BG" dirty="0"/>
              <a:t>Коя е най-голямата бариера пред вашата фирма за излизане на трети пазари</a:t>
            </a:r>
            <a:r>
              <a:rPr lang="en-GB" dirty="0"/>
              <a:t>: </a:t>
            </a:r>
          </a:p>
        </p:txBody>
      </p:sp>
      <p:sp>
        <p:nvSpPr>
          <p:cNvPr id="3" name="Subtitle 2">
            <a:extLst>
              <a:ext uri="{FF2B5EF4-FFF2-40B4-BE49-F238E27FC236}">
                <a16:creationId xmlns:a16="http://schemas.microsoft.com/office/drawing/2014/main" id="{F52472D2-B1D9-4D7F-9BB8-4586AF7AEAB8}"/>
              </a:ext>
            </a:extLst>
          </p:cNvPr>
          <p:cNvSpPr>
            <a:spLocks noGrp="1"/>
          </p:cNvSpPr>
          <p:nvPr>
            <p:ph type="subTitle" idx="1"/>
          </p:nvPr>
        </p:nvSpPr>
        <p:spPr/>
        <p:txBody>
          <a:bodyPr>
            <a:normAutofit fontScale="77500" lnSpcReduction="20000"/>
          </a:bodyPr>
          <a:lstStyle/>
          <a:p>
            <a:pPr marL="342900" indent="-342900" algn="l">
              <a:buFont typeface="Arial" panose="020B0604020202020204" pitchFamily="34" charset="0"/>
              <a:buChar char="•"/>
            </a:pPr>
            <a:r>
              <a:rPr lang="bg-BG" dirty="0"/>
              <a:t>Културна </a:t>
            </a:r>
            <a:r>
              <a:rPr lang="en-GB" dirty="0"/>
              <a:t>( </a:t>
            </a:r>
            <a:r>
              <a:rPr lang="bg-BG" dirty="0"/>
              <a:t>непознаване на обичаите и навиците</a:t>
            </a:r>
            <a:r>
              <a:rPr lang="en-GB" dirty="0"/>
              <a:t>) </a:t>
            </a:r>
          </a:p>
          <a:p>
            <a:pPr marL="342900" indent="-342900" algn="l">
              <a:buFont typeface="Arial" panose="020B0604020202020204" pitchFamily="34" charset="0"/>
              <a:buChar char="•"/>
            </a:pPr>
            <a:r>
              <a:rPr lang="bg-BG" dirty="0"/>
              <a:t>Езикова </a:t>
            </a:r>
            <a:r>
              <a:rPr lang="en-GB" dirty="0"/>
              <a:t>( </a:t>
            </a:r>
            <a:r>
              <a:rPr lang="bg-BG" dirty="0"/>
              <a:t>затруднена комуникация</a:t>
            </a:r>
            <a:r>
              <a:rPr lang="en-GB" dirty="0"/>
              <a:t>) </a:t>
            </a:r>
          </a:p>
          <a:p>
            <a:pPr marL="342900" indent="-342900" algn="l">
              <a:buFont typeface="Arial" panose="020B0604020202020204" pitchFamily="34" charset="0"/>
              <a:buChar char="•"/>
            </a:pPr>
            <a:r>
              <a:rPr lang="bg-BG" dirty="0"/>
              <a:t>Институционална </a:t>
            </a:r>
            <a:r>
              <a:rPr lang="en-GB" dirty="0"/>
              <a:t>( </a:t>
            </a:r>
            <a:r>
              <a:rPr lang="bg-BG" dirty="0"/>
              <a:t>непознаване на законите и изискванията </a:t>
            </a:r>
            <a:r>
              <a:rPr lang="en-GB" dirty="0"/>
              <a:t>) </a:t>
            </a:r>
          </a:p>
          <a:p>
            <a:pPr marL="342900" indent="-342900" algn="l">
              <a:buFont typeface="Arial" panose="020B0604020202020204" pitchFamily="34" charset="0"/>
              <a:buChar char="•"/>
            </a:pPr>
            <a:r>
              <a:rPr lang="bg-BG" dirty="0"/>
              <a:t>Политическа </a:t>
            </a:r>
          </a:p>
          <a:p>
            <a:pPr marL="342900" indent="-342900" algn="l">
              <a:buFont typeface="Arial" panose="020B0604020202020204" pitchFamily="34" charset="0"/>
              <a:buChar char="•"/>
            </a:pPr>
            <a:r>
              <a:rPr lang="bg-BG" dirty="0"/>
              <a:t>Финансова </a:t>
            </a:r>
            <a:endParaRPr lang="en-GB" dirty="0"/>
          </a:p>
        </p:txBody>
      </p:sp>
      <p:sp>
        <p:nvSpPr>
          <p:cNvPr id="4" name="Slide Number Placeholder 3">
            <a:extLst>
              <a:ext uri="{FF2B5EF4-FFF2-40B4-BE49-F238E27FC236}">
                <a16:creationId xmlns:a16="http://schemas.microsoft.com/office/drawing/2014/main" id="{40A63A4B-327A-4493-8C76-BEC2503DB9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spTree>
    <p:extLst>
      <p:ext uri="{BB962C8B-B14F-4D97-AF65-F5344CB8AC3E}">
        <p14:creationId xmlns:p14="http://schemas.microsoft.com/office/powerpoint/2010/main" val="290054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7242" y="903566"/>
            <a:ext cx="4671959" cy="1274323"/>
          </a:xfrm>
          <a:prstGeom prst="rect">
            <a:avLst/>
          </a:prstGeom>
          <a:noFill/>
        </p:spPr>
        <p:txBody>
          <a:bodyPr wrap="square" rtlCol="0">
            <a:spAutoFit/>
          </a:bodyPr>
          <a:lstStyle/>
          <a:p>
            <a:pPr>
              <a:lnSpc>
                <a:spcPct val="90000"/>
              </a:lnSpc>
            </a:pPr>
            <a:r>
              <a:rPr lang="bg-BG" sz="4267" b="1" dirty="0">
                <a:solidFill>
                  <a:srgbClr val="DB2D1D"/>
                </a:solidFill>
                <a:latin typeface="Helvetica"/>
                <a:cs typeface="Helvetica"/>
              </a:rPr>
              <a:t>Цели: </a:t>
            </a:r>
          </a:p>
          <a:p>
            <a:pPr>
              <a:lnSpc>
                <a:spcPct val="90000"/>
              </a:lnSpc>
            </a:pPr>
            <a:endParaRPr lang="en-US" sz="4267" b="1" dirty="0">
              <a:solidFill>
                <a:srgbClr val="DB2D1D"/>
              </a:solidFill>
              <a:latin typeface="Helvetica"/>
              <a:cs typeface="Helvetica"/>
            </a:endParaRPr>
          </a:p>
        </p:txBody>
      </p:sp>
      <p:sp>
        <p:nvSpPr>
          <p:cNvPr id="3" name="TextBox 2"/>
          <p:cNvSpPr txBox="1"/>
          <p:nvPr/>
        </p:nvSpPr>
        <p:spPr>
          <a:xfrm>
            <a:off x="1627242" y="2208538"/>
            <a:ext cx="9873879" cy="2349041"/>
          </a:xfrm>
          <a:prstGeom prst="rect">
            <a:avLst/>
          </a:prstGeom>
          <a:noFill/>
        </p:spPr>
        <p:txBody>
          <a:bodyPr wrap="square" rtlCol="0">
            <a:spAutoFit/>
          </a:bodyPr>
          <a:lstStyle/>
          <a:p>
            <a:pPr marL="380990" indent="-380990">
              <a:spcAft>
                <a:spcPts val="1600"/>
              </a:spcAft>
              <a:buFont typeface="Arial" panose="020B0604020202020204" pitchFamily="34" charset="0"/>
              <a:buChar char="•"/>
            </a:pPr>
            <a:r>
              <a:rPr lang="bg-BG" sz="2133" dirty="0"/>
              <a:t>да напомним за Нас и да Ви разкажем за дейността на ИКТ Клъстер </a:t>
            </a:r>
          </a:p>
          <a:p>
            <a:pPr marL="380990" indent="-380990">
              <a:spcAft>
                <a:spcPts val="1600"/>
              </a:spcAft>
              <a:buFont typeface="Arial" panose="020B0604020202020204" pitchFamily="34" charset="0"/>
              <a:buChar char="•"/>
            </a:pPr>
            <a:r>
              <a:rPr lang="bg-BG" sz="2133" dirty="0"/>
              <a:t>да Ви представим новостите, по които работим </a:t>
            </a:r>
            <a:endParaRPr lang="en-US" sz="2133" dirty="0"/>
          </a:p>
          <a:p>
            <a:pPr marL="380990" indent="-380990">
              <a:spcAft>
                <a:spcPts val="1600"/>
              </a:spcAft>
              <a:buFont typeface="Arial" panose="020B0604020202020204" pitchFamily="34" charset="0"/>
              <a:buChar char="•"/>
            </a:pPr>
            <a:r>
              <a:rPr lang="bg-BG" sz="2133" dirty="0"/>
              <a:t>да разберем как можем да ви бъдем полезни по пътя към успеха </a:t>
            </a:r>
          </a:p>
          <a:p>
            <a:pPr marL="380990" indent="-380990">
              <a:buFont typeface="Arial" panose="020B0604020202020204" pitchFamily="34" charset="0"/>
              <a:buChar char="•"/>
            </a:pPr>
            <a:r>
              <a:rPr lang="bg-BG" sz="2133" dirty="0"/>
              <a:t>да Ви представим възможностите</a:t>
            </a:r>
            <a:r>
              <a:rPr lang="en-GB" sz="2133" dirty="0"/>
              <a:t>, </a:t>
            </a:r>
            <a:r>
              <a:rPr lang="bg-BG" sz="2133" dirty="0"/>
              <a:t> от които можете да се възползвате чрез нашия екип </a:t>
            </a:r>
            <a:endParaRPr lang="en-GB" sz="2133" dirty="0"/>
          </a:p>
        </p:txBody>
      </p:sp>
      <p:pic>
        <p:nvPicPr>
          <p:cNvPr id="4" name="Picture 3" descr="Pattern_4.png">
            <a:extLst>
              <a:ext uri="{FF2B5EF4-FFF2-40B4-BE49-F238E27FC236}">
                <a16:creationId xmlns:a16="http://schemas.microsoft.com/office/drawing/2014/main" id="{A42062D7-E434-4FFA-B16F-D3DC231FE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 y="-26633"/>
            <a:ext cx="1627123" cy="5495498"/>
          </a:xfrm>
          <a:prstGeom prst="rect">
            <a:avLst/>
          </a:prstGeom>
        </p:spPr>
      </p:pic>
      <p:sp>
        <p:nvSpPr>
          <p:cNvPr id="5" name="TextBox 4">
            <a:extLst>
              <a:ext uri="{FF2B5EF4-FFF2-40B4-BE49-F238E27FC236}">
                <a16:creationId xmlns:a16="http://schemas.microsoft.com/office/drawing/2014/main" id="{AF22AA85-D26D-4A03-9EAE-A8BF095F54E6}"/>
              </a:ext>
            </a:extLst>
          </p:cNvPr>
          <p:cNvSpPr txBox="1"/>
          <p:nvPr/>
        </p:nvSpPr>
        <p:spPr>
          <a:xfrm>
            <a:off x="4072304" y="6451583"/>
            <a:ext cx="7992378" cy="286232"/>
          </a:xfrm>
          <a:prstGeom prst="rect">
            <a:avLst/>
          </a:prstGeom>
          <a:noFill/>
        </p:spPr>
        <p:txBody>
          <a:bodyPr wrap="square" rtlCol="0">
            <a:spAutoFit/>
          </a:bodyPr>
          <a:lstStyle/>
          <a:p>
            <a:pPr algn="r">
              <a:lnSpc>
                <a:spcPct val="90000"/>
              </a:lnSpc>
            </a:pPr>
            <a:r>
              <a:rPr lang="en-US" sz="1400" b="1" dirty="0">
                <a:solidFill>
                  <a:srgbClr val="328AD0"/>
                </a:solidFill>
                <a:latin typeface="Helvetica"/>
                <a:cs typeface="Helvetica"/>
              </a:rPr>
              <a:t>DEVOTED TO DIGITAL</a:t>
            </a:r>
            <a:r>
              <a:rPr lang="en-US" sz="1400" b="1" baseline="0" dirty="0">
                <a:solidFill>
                  <a:srgbClr val="328AD0"/>
                </a:solidFill>
                <a:latin typeface="Helvetica"/>
                <a:cs typeface="Helvetica"/>
              </a:rPr>
              <a:t> </a:t>
            </a:r>
            <a:r>
              <a:rPr lang="en-US" sz="1400" b="1" dirty="0">
                <a:solidFill>
                  <a:srgbClr val="328AD0"/>
                </a:solidFill>
                <a:latin typeface="Helvetica"/>
                <a:cs typeface="Helvetica"/>
              </a:rPr>
              <a:t>TRANSFORMATION</a:t>
            </a:r>
          </a:p>
        </p:txBody>
      </p:sp>
    </p:spTree>
    <p:extLst>
      <p:ext uri="{BB962C8B-B14F-4D97-AF65-F5344CB8AC3E}">
        <p14:creationId xmlns:p14="http://schemas.microsoft.com/office/powerpoint/2010/main" val="2157628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F7B331-B533-456B-A30E-43F353DBB3EB}"/>
              </a:ext>
            </a:extLst>
          </p:cNvPr>
          <p:cNvSpPr>
            <a:spLocks noGrp="1"/>
          </p:cNvSpPr>
          <p:nvPr>
            <p:ph type="sldNum" sz="quarter" idx="12"/>
          </p:nvPr>
        </p:nvSpPr>
        <p:spPr/>
        <p:txBody>
          <a:bodyPr/>
          <a:lstStyle/>
          <a:p>
            <a:fld id="{513CA986-5156-4ED8-A32F-C642AECA8E79}" type="slidenum">
              <a:rPr lang="ro-RO" smtClean="0"/>
              <a:t>20</a:t>
            </a:fld>
            <a:endParaRPr lang="ro-RO"/>
          </a:p>
        </p:txBody>
      </p:sp>
      <p:pic>
        <p:nvPicPr>
          <p:cNvPr id="4" name="Picture 3">
            <a:extLst>
              <a:ext uri="{FF2B5EF4-FFF2-40B4-BE49-F238E27FC236}">
                <a16:creationId xmlns:a16="http://schemas.microsoft.com/office/drawing/2014/main" id="{C09065A1-D3E9-4150-AD4F-90AFC937E637}"/>
              </a:ext>
            </a:extLst>
          </p:cNvPr>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486400" y="602187"/>
            <a:ext cx="1219200" cy="510126"/>
          </a:xfrm>
          <a:prstGeom prst="rect">
            <a:avLst/>
          </a:prstGeom>
        </p:spPr>
      </p:pic>
      <p:sp>
        <p:nvSpPr>
          <p:cNvPr id="5" name="Rectangle 4">
            <a:extLst>
              <a:ext uri="{FF2B5EF4-FFF2-40B4-BE49-F238E27FC236}">
                <a16:creationId xmlns:a16="http://schemas.microsoft.com/office/drawing/2014/main" id="{E67E8859-B84B-4361-84F7-F3E4A2330D73}"/>
              </a:ext>
            </a:extLst>
          </p:cNvPr>
          <p:cNvSpPr/>
          <p:nvPr>
            <p:custDataLst>
              <p:tags r:id="rId3"/>
            </p:custDataLst>
          </p:nvPr>
        </p:nvSpPr>
        <p:spPr>
          <a:xfrm>
            <a:off x="0" y="1714500"/>
            <a:ext cx="12192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a:solidFill>
                  <a:srgbClr val="424242"/>
                </a:solidFill>
              </a:rPr>
              <a:t>Коя е най-голямата бариера пред вашата фирма за излизане на трети пазари: </a:t>
            </a:r>
            <a:endParaRPr lang="en-GB" sz="3600">
              <a:solidFill>
                <a:srgbClr val="424242"/>
              </a:solidFill>
            </a:endParaRPr>
          </a:p>
        </p:txBody>
      </p:sp>
      <p:sp>
        <p:nvSpPr>
          <p:cNvPr id="6" name="Rectangle 5">
            <a:extLst>
              <a:ext uri="{FF2B5EF4-FFF2-40B4-BE49-F238E27FC236}">
                <a16:creationId xmlns:a16="http://schemas.microsoft.com/office/drawing/2014/main" id="{6DC24B0C-4ED6-43E8-B7EF-0C10D57B2A54}"/>
              </a:ext>
            </a:extLst>
          </p:cNvPr>
          <p:cNvSpPr/>
          <p:nvPr>
            <p:custDataLst>
              <p:tags r:id="rId4"/>
            </p:custDataLst>
          </p:nvPr>
        </p:nvSpPr>
        <p:spPr>
          <a:xfrm>
            <a:off x="0" y="5143500"/>
            <a:ext cx="12192000" cy="17145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a:solidFill>
                  <a:srgbClr val="39AC37"/>
                </a:solidFill>
              </a:rPr>
              <a:t>ⓘ</a:t>
            </a:r>
            <a:r>
              <a:rPr lang="en-GB" sz="1400">
                <a:solidFill>
                  <a:srgbClr val="424242"/>
                </a:solidFill>
              </a:rPr>
              <a:t> Start presenting to display the poll results on this slide.</a:t>
            </a:r>
          </a:p>
        </p:txBody>
      </p:sp>
    </p:spTree>
    <p:custDataLst>
      <p:tags r:id="rId1"/>
    </p:custDataLst>
    <p:extLst>
      <p:ext uri="{BB962C8B-B14F-4D97-AF65-F5344CB8AC3E}">
        <p14:creationId xmlns:p14="http://schemas.microsoft.com/office/powerpoint/2010/main" val="425768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0718-1563-4CF9-B4BD-F957AA7690B0}"/>
              </a:ext>
            </a:extLst>
          </p:cNvPr>
          <p:cNvSpPr>
            <a:spLocks noGrp="1"/>
          </p:cNvSpPr>
          <p:nvPr>
            <p:ph type="ctrTitle"/>
          </p:nvPr>
        </p:nvSpPr>
        <p:spPr/>
        <p:txBody>
          <a:bodyPr>
            <a:normAutofit/>
          </a:bodyPr>
          <a:lstStyle/>
          <a:p>
            <a:r>
              <a:rPr lang="bg-BG" dirty="0"/>
              <a:t>Как можем да Ви бъдем полезни</a:t>
            </a:r>
            <a:r>
              <a:rPr lang="en-GB" dirty="0"/>
              <a:t>: </a:t>
            </a:r>
          </a:p>
        </p:txBody>
      </p:sp>
      <p:sp>
        <p:nvSpPr>
          <p:cNvPr id="3" name="Subtitle 2">
            <a:extLst>
              <a:ext uri="{FF2B5EF4-FFF2-40B4-BE49-F238E27FC236}">
                <a16:creationId xmlns:a16="http://schemas.microsoft.com/office/drawing/2014/main" id="{F52472D2-B1D9-4D7F-9BB8-4586AF7AEAB8}"/>
              </a:ext>
            </a:extLst>
          </p:cNvPr>
          <p:cNvSpPr>
            <a:spLocks noGrp="1"/>
          </p:cNvSpPr>
          <p:nvPr>
            <p:ph type="subTitle" idx="1"/>
          </p:nvPr>
        </p:nvSpPr>
        <p:spPr/>
        <p:txBody>
          <a:bodyPr>
            <a:normAutofit fontScale="77500" lnSpcReduction="20000"/>
          </a:bodyPr>
          <a:lstStyle/>
          <a:p>
            <a:pPr marL="342900" indent="-342900" algn="l">
              <a:buFont typeface="Arial" panose="020B0604020202020204" pitchFamily="34" charset="0"/>
              <a:buChar char="•"/>
            </a:pPr>
            <a:r>
              <a:rPr lang="bg-BG" dirty="0"/>
              <a:t>Съдействие за намиране на партньори </a:t>
            </a:r>
            <a:r>
              <a:rPr lang="en-GB" dirty="0"/>
              <a:t> </a:t>
            </a:r>
            <a:r>
              <a:rPr lang="bg-BG" dirty="0"/>
              <a:t>чрез организиране на събития </a:t>
            </a:r>
            <a:endParaRPr lang="en-GB" dirty="0"/>
          </a:p>
          <a:p>
            <a:pPr marL="342900" indent="-342900" algn="l">
              <a:buFont typeface="Arial" panose="020B0604020202020204" pitchFamily="34" charset="0"/>
              <a:buChar char="•"/>
            </a:pPr>
            <a:r>
              <a:rPr lang="bg-BG" dirty="0"/>
              <a:t>Организиране на </a:t>
            </a:r>
            <a:r>
              <a:rPr lang="bg-BG" dirty="0" err="1"/>
              <a:t>уебинари</a:t>
            </a:r>
            <a:r>
              <a:rPr lang="bg-BG" dirty="0"/>
              <a:t> фокусирани върху определена държава</a:t>
            </a:r>
            <a:r>
              <a:rPr lang="en-GB" dirty="0"/>
              <a:t>/</a:t>
            </a:r>
            <a:r>
              <a:rPr lang="bg-BG" dirty="0"/>
              <a:t>регион</a:t>
            </a:r>
          </a:p>
          <a:p>
            <a:pPr marL="342900" indent="-342900" algn="l">
              <a:buFont typeface="Arial" panose="020B0604020202020204" pitchFamily="34" charset="0"/>
              <a:buChar char="•"/>
            </a:pPr>
            <a:r>
              <a:rPr lang="bg-BG" dirty="0"/>
              <a:t>Организиране на обучителни </a:t>
            </a:r>
            <a:r>
              <a:rPr lang="bg-BG" dirty="0" err="1"/>
              <a:t>уебинари</a:t>
            </a:r>
            <a:r>
              <a:rPr lang="bg-BG" dirty="0"/>
              <a:t> </a:t>
            </a:r>
            <a:endParaRPr lang="en-GB" dirty="0"/>
          </a:p>
          <a:p>
            <a:pPr marL="342900" indent="-342900" algn="l">
              <a:buFont typeface="Arial" panose="020B0604020202020204" pitchFamily="34" charset="0"/>
              <a:buChar char="•"/>
            </a:pPr>
            <a:r>
              <a:rPr lang="bg-BG" dirty="0"/>
              <a:t>Търсене на финансова подкрепа</a:t>
            </a:r>
          </a:p>
          <a:p>
            <a:pPr marL="342900" indent="-342900" algn="l">
              <a:buFont typeface="Arial" panose="020B0604020202020204" pitchFamily="34" charset="0"/>
              <a:buChar char="•"/>
            </a:pPr>
            <a:r>
              <a:rPr lang="bg-BG" dirty="0"/>
              <a:t>Други  </a:t>
            </a:r>
            <a:endParaRPr lang="en-GB" dirty="0"/>
          </a:p>
        </p:txBody>
      </p:sp>
      <p:sp>
        <p:nvSpPr>
          <p:cNvPr id="4" name="Slide Number Placeholder 3">
            <a:extLst>
              <a:ext uri="{FF2B5EF4-FFF2-40B4-BE49-F238E27FC236}">
                <a16:creationId xmlns:a16="http://schemas.microsoft.com/office/drawing/2014/main" id="{40A63A4B-327A-4493-8C76-BEC2503DB9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spTree>
    <p:extLst>
      <p:ext uri="{BB962C8B-B14F-4D97-AF65-F5344CB8AC3E}">
        <p14:creationId xmlns:p14="http://schemas.microsoft.com/office/powerpoint/2010/main" val="350046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3E7D4-264E-4869-A061-3CD2655AAC8B}"/>
              </a:ext>
            </a:extLst>
          </p:cNvPr>
          <p:cNvSpPr>
            <a:spLocks noGrp="1"/>
          </p:cNvSpPr>
          <p:nvPr>
            <p:ph type="sldNum" sz="quarter" idx="12"/>
          </p:nvPr>
        </p:nvSpPr>
        <p:spPr/>
        <p:txBody>
          <a:bodyPr/>
          <a:lstStyle/>
          <a:p>
            <a:fld id="{513CA986-5156-4ED8-A32F-C642AECA8E79}" type="slidenum">
              <a:rPr lang="ro-RO" smtClean="0"/>
              <a:t>22</a:t>
            </a:fld>
            <a:endParaRPr lang="ro-RO"/>
          </a:p>
        </p:txBody>
      </p:sp>
      <p:pic>
        <p:nvPicPr>
          <p:cNvPr id="4" name="Picture 3">
            <a:extLst>
              <a:ext uri="{FF2B5EF4-FFF2-40B4-BE49-F238E27FC236}">
                <a16:creationId xmlns:a16="http://schemas.microsoft.com/office/drawing/2014/main" id="{47DAF0B3-124D-478A-B22E-6DF67350227E}"/>
              </a:ext>
            </a:extLst>
          </p:cNvPr>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486400" y="602187"/>
            <a:ext cx="1219200" cy="510126"/>
          </a:xfrm>
          <a:prstGeom prst="rect">
            <a:avLst/>
          </a:prstGeom>
        </p:spPr>
      </p:pic>
      <p:sp>
        <p:nvSpPr>
          <p:cNvPr id="5" name="Rectangle 4">
            <a:extLst>
              <a:ext uri="{FF2B5EF4-FFF2-40B4-BE49-F238E27FC236}">
                <a16:creationId xmlns:a16="http://schemas.microsoft.com/office/drawing/2014/main" id="{3D6B5E2F-EF83-40A0-A700-E13373F24E33}"/>
              </a:ext>
            </a:extLst>
          </p:cNvPr>
          <p:cNvSpPr/>
          <p:nvPr>
            <p:custDataLst>
              <p:tags r:id="rId3"/>
            </p:custDataLst>
          </p:nvPr>
        </p:nvSpPr>
        <p:spPr>
          <a:xfrm>
            <a:off x="0" y="1714500"/>
            <a:ext cx="12192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a:solidFill>
                  <a:srgbClr val="424242"/>
                </a:solidFill>
              </a:rPr>
              <a:t>Как можем да Ви бъдем полезни: </a:t>
            </a:r>
            <a:endParaRPr lang="en-GB" sz="3600">
              <a:solidFill>
                <a:srgbClr val="424242"/>
              </a:solidFill>
            </a:endParaRPr>
          </a:p>
        </p:txBody>
      </p:sp>
      <p:sp>
        <p:nvSpPr>
          <p:cNvPr id="6" name="Rectangle 5">
            <a:extLst>
              <a:ext uri="{FF2B5EF4-FFF2-40B4-BE49-F238E27FC236}">
                <a16:creationId xmlns:a16="http://schemas.microsoft.com/office/drawing/2014/main" id="{BC260988-B07E-4CE4-8898-BDF5DCD53424}"/>
              </a:ext>
            </a:extLst>
          </p:cNvPr>
          <p:cNvSpPr/>
          <p:nvPr>
            <p:custDataLst>
              <p:tags r:id="rId4"/>
            </p:custDataLst>
          </p:nvPr>
        </p:nvSpPr>
        <p:spPr>
          <a:xfrm>
            <a:off x="0" y="5143500"/>
            <a:ext cx="12192000" cy="17145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a:solidFill>
                  <a:srgbClr val="39AC37"/>
                </a:solidFill>
              </a:rPr>
              <a:t>ⓘ</a:t>
            </a:r>
            <a:r>
              <a:rPr lang="en-GB" sz="1400">
                <a:solidFill>
                  <a:srgbClr val="424242"/>
                </a:solidFill>
              </a:rPr>
              <a:t> Start presenting to display the poll results on this slide.</a:t>
            </a:r>
          </a:p>
        </p:txBody>
      </p:sp>
    </p:spTree>
    <p:custDataLst>
      <p:tags r:id="rId1"/>
    </p:custDataLst>
    <p:extLst>
      <p:ext uri="{BB962C8B-B14F-4D97-AF65-F5344CB8AC3E}">
        <p14:creationId xmlns:p14="http://schemas.microsoft.com/office/powerpoint/2010/main" val="340020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0718-1563-4CF9-B4BD-F957AA7690B0}"/>
              </a:ext>
            </a:extLst>
          </p:cNvPr>
          <p:cNvSpPr>
            <a:spLocks noGrp="1"/>
          </p:cNvSpPr>
          <p:nvPr>
            <p:ph type="ctrTitle"/>
          </p:nvPr>
        </p:nvSpPr>
        <p:spPr>
          <a:xfrm>
            <a:off x="1344890" y="1626302"/>
            <a:ext cx="9144000" cy="1006475"/>
          </a:xfrm>
        </p:spPr>
        <p:txBody>
          <a:bodyPr>
            <a:normAutofit/>
          </a:bodyPr>
          <a:lstStyle/>
          <a:p>
            <a:r>
              <a:rPr lang="bg-BG" dirty="0"/>
              <a:t>За повече информация</a:t>
            </a:r>
            <a:r>
              <a:rPr lang="en-GB" dirty="0"/>
              <a:t>: </a:t>
            </a:r>
          </a:p>
        </p:txBody>
      </p:sp>
      <p:sp>
        <p:nvSpPr>
          <p:cNvPr id="3" name="Subtitle 2">
            <a:extLst>
              <a:ext uri="{FF2B5EF4-FFF2-40B4-BE49-F238E27FC236}">
                <a16:creationId xmlns:a16="http://schemas.microsoft.com/office/drawing/2014/main" id="{F52472D2-B1D9-4D7F-9BB8-4586AF7AEAB8}"/>
              </a:ext>
            </a:extLst>
          </p:cNvPr>
          <p:cNvSpPr>
            <a:spLocks noGrp="1"/>
          </p:cNvSpPr>
          <p:nvPr>
            <p:ph type="subTitle" idx="1"/>
          </p:nvPr>
        </p:nvSpPr>
        <p:spPr>
          <a:xfrm>
            <a:off x="1344890" y="2800267"/>
            <a:ext cx="9144000" cy="1290473"/>
          </a:xfrm>
        </p:spPr>
        <p:txBody>
          <a:bodyPr>
            <a:normAutofit lnSpcReduction="10000"/>
          </a:bodyPr>
          <a:lstStyle/>
          <a:p>
            <a:pPr algn="l"/>
            <a:r>
              <a:rPr lang="bg-BG" dirty="0"/>
              <a:t>Анна Найденова</a:t>
            </a:r>
            <a:r>
              <a:rPr lang="en-US" dirty="0"/>
              <a:t> </a:t>
            </a:r>
            <a:r>
              <a:rPr lang="bg-BG" i="1" dirty="0"/>
              <a:t>/изпълнителен директор на ИКТ Клъстер/</a:t>
            </a:r>
            <a:endParaRPr lang="en-US" i="1" dirty="0"/>
          </a:p>
          <a:p>
            <a:pPr algn="l"/>
            <a:r>
              <a:rPr lang="en-US" dirty="0">
                <a:hlinkClick r:id="rId2"/>
              </a:rPr>
              <a:t>Anna_naydenova@ictcluster.bg</a:t>
            </a:r>
            <a:endParaRPr lang="en-US" dirty="0"/>
          </a:p>
          <a:p>
            <a:pPr algn="l"/>
            <a:r>
              <a:rPr lang="bg-BG" dirty="0"/>
              <a:t>+359 2 489 97 44</a:t>
            </a:r>
            <a:endParaRPr lang="en-US" dirty="0"/>
          </a:p>
        </p:txBody>
      </p:sp>
      <p:sp>
        <p:nvSpPr>
          <p:cNvPr id="4" name="Slide Number Placeholder 3">
            <a:extLst>
              <a:ext uri="{FF2B5EF4-FFF2-40B4-BE49-F238E27FC236}">
                <a16:creationId xmlns:a16="http://schemas.microsoft.com/office/drawing/2014/main" id="{40A63A4B-327A-4493-8C76-BEC2503DB9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sp>
        <p:nvSpPr>
          <p:cNvPr id="10" name="TextBox 9">
            <a:extLst>
              <a:ext uri="{FF2B5EF4-FFF2-40B4-BE49-F238E27FC236}">
                <a16:creationId xmlns:a16="http://schemas.microsoft.com/office/drawing/2014/main" id="{EF1DEBEA-D5BC-4E0A-9450-2F50796B008F}"/>
              </a:ext>
            </a:extLst>
          </p:cNvPr>
          <p:cNvSpPr txBox="1"/>
          <p:nvPr/>
        </p:nvSpPr>
        <p:spPr>
          <a:xfrm>
            <a:off x="2868890" y="4145936"/>
            <a:ext cx="6096000" cy="7017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rgbClr val="0189BB"/>
                </a:solidFill>
                <a:effectLst/>
                <a:uLnTx/>
                <a:uFillTx/>
                <a:latin typeface="Cambria"/>
                <a:ea typeface="+mn-ea"/>
                <a:cs typeface="+mn-cs"/>
              </a:rPr>
              <a:t>www.ictcluster.bg</a:t>
            </a:r>
            <a:endParaRPr kumimoji="0" lang="bg-BG" sz="4400" b="0" i="0" u="none" strike="noStrike" kern="1200" cap="none" spc="0" normalizeH="0" baseline="0" noProof="0" dirty="0">
              <a:ln>
                <a:noFill/>
              </a:ln>
              <a:solidFill>
                <a:srgbClr val="0189BB"/>
              </a:solidFill>
              <a:effectLst/>
              <a:uLnTx/>
              <a:uFillTx/>
              <a:latin typeface="Cambria"/>
              <a:ea typeface="+mn-ea"/>
              <a:cs typeface="+mn-cs"/>
            </a:endParaRPr>
          </a:p>
        </p:txBody>
      </p:sp>
    </p:spTree>
    <p:extLst>
      <p:ext uri="{BB962C8B-B14F-4D97-AF65-F5344CB8AC3E}">
        <p14:creationId xmlns:p14="http://schemas.microsoft.com/office/powerpoint/2010/main" val="120948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D12A31-A3D6-4DC8-BE0E-0C01E47DB236}"/>
              </a:ext>
            </a:extLst>
          </p:cNvPr>
          <p:cNvSpPr>
            <a:spLocks noGrp="1"/>
          </p:cNvSpPr>
          <p:nvPr>
            <p:ph type="sldNum" sz="quarter" idx="12"/>
          </p:nvPr>
        </p:nvSpPr>
        <p:spPr/>
        <p:txBody>
          <a:bodyPr/>
          <a:lstStyle/>
          <a:p>
            <a:fld id="{513CA986-5156-4ED8-A32F-C642AECA8E79}" type="slidenum">
              <a:rPr lang="ro-RO" smtClean="0"/>
              <a:t>24</a:t>
            </a:fld>
            <a:endParaRPr lang="ro-RO"/>
          </a:p>
        </p:txBody>
      </p:sp>
      <p:pic>
        <p:nvPicPr>
          <p:cNvPr id="4" name="Picture 3">
            <a:extLst>
              <a:ext uri="{FF2B5EF4-FFF2-40B4-BE49-F238E27FC236}">
                <a16:creationId xmlns:a16="http://schemas.microsoft.com/office/drawing/2014/main" id="{5E184EA1-1B67-480D-BE1D-0DC414D8DA14}"/>
              </a:ext>
            </a:extLst>
          </p:cNvPr>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486400" y="602187"/>
            <a:ext cx="1219200" cy="510126"/>
          </a:xfrm>
          <a:prstGeom prst="rect">
            <a:avLst/>
          </a:prstGeom>
        </p:spPr>
      </p:pic>
      <p:sp>
        <p:nvSpPr>
          <p:cNvPr id="5" name="Rectangle 4">
            <a:extLst>
              <a:ext uri="{FF2B5EF4-FFF2-40B4-BE49-F238E27FC236}">
                <a16:creationId xmlns:a16="http://schemas.microsoft.com/office/drawing/2014/main" id="{C04D0319-8904-47D6-9B4F-AC8A5A777A45}"/>
              </a:ext>
            </a:extLst>
          </p:cNvPr>
          <p:cNvSpPr/>
          <p:nvPr>
            <p:custDataLst>
              <p:tags r:id="rId3"/>
            </p:custDataLst>
          </p:nvPr>
        </p:nvSpPr>
        <p:spPr>
          <a:xfrm>
            <a:off x="0" y="1714500"/>
            <a:ext cx="12192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rgbClr val="424242"/>
                </a:solidFill>
              </a:rPr>
              <a:t>Audience Q&amp;A Session</a:t>
            </a:r>
          </a:p>
        </p:txBody>
      </p:sp>
      <p:sp>
        <p:nvSpPr>
          <p:cNvPr id="6" name="Rectangle 5">
            <a:extLst>
              <a:ext uri="{FF2B5EF4-FFF2-40B4-BE49-F238E27FC236}">
                <a16:creationId xmlns:a16="http://schemas.microsoft.com/office/drawing/2014/main" id="{54EAE311-7FA2-48E9-BA9F-0ACA0D4436A3}"/>
              </a:ext>
            </a:extLst>
          </p:cNvPr>
          <p:cNvSpPr/>
          <p:nvPr>
            <p:custDataLst>
              <p:tags r:id="rId4"/>
            </p:custDataLst>
          </p:nvPr>
        </p:nvSpPr>
        <p:spPr>
          <a:xfrm>
            <a:off x="0" y="5143500"/>
            <a:ext cx="12192000" cy="17145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a:solidFill>
                  <a:srgbClr val="39AC37"/>
                </a:solidFill>
              </a:rPr>
              <a:t>ⓘ</a:t>
            </a:r>
            <a:r>
              <a:rPr lang="en-GB" sz="1400">
                <a:solidFill>
                  <a:srgbClr val="424242"/>
                </a:solidFill>
              </a:rPr>
              <a:t> Start presenting to display the audience questions on this slide.</a:t>
            </a:r>
          </a:p>
        </p:txBody>
      </p:sp>
    </p:spTree>
    <p:custDataLst>
      <p:tags r:id="rId1"/>
    </p:custDataLst>
    <p:extLst>
      <p:ext uri="{BB962C8B-B14F-4D97-AF65-F5344CB8AC3E}">
        <p14:creationId xmlns:p14="http://schemas.microsoft.com/office/powerpoint/2010/main" val="60430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681E73-ADE5-4EA1-8960-3A5EDAEF4D86}"/>
              </a:ext>
            </a:extLst>
          </p:cNvPr>
          <p:cNvSpPr txBox="1"/>
          <p:nvPr/>
        </p:nvSpPr>
        <p:spPr>
          <a:xfrm>
            <a:off x="6412613" y="910454"/>
            <a:ext cx="5580912" cy="1865319"/>
          </a:xfrm>
          <a:prstGeom prst="rect">
            <a:avLst/>
          </a:prstGeom>
          <a:noFill/>
        </p:spPr>
        <p:txBody>
          <a:bodyPr wrap="square" rtlCol="0">
            <a:spAutoFit/>
          </a:bodyPr>
          <a:lstStyle/>
          <a:p>
            <a:pPr>
              <a:lnSpc>
                <a:spcPct val="90000"/>
              </a:lnSpc>
            </a:pPr>
            <a:r>
              <a:rPr lang="ru-RU" sz="4267" b="1" dirty="0">
                <a:solidFill>
                  <a:srgbClr val="DB2D1D"/>
                </a:solidFill>
                <a:latin typeface="Helvetica"/>
                <a:cs typeface="Helvetica"/>
              </a:rPr>
              <a:t>За ИКТ </a:t>
            </a:r>
            <a:r>
              <a:rPr lang="ru-RU" sz="4267" b="1" dirty="0" err="1">
                <a:solidFill>
                  <a:srgbClr val="DB2D1D"/>
                </a:solidFill>
                <a:latin typeface="Helvetica"/>
                <a:cs typeface="Helvetica"/>
              </a:rPr>
              <a:t>Клъстер</a:t>
            </a:r>
            <a:r>
              <a:rPr lang="ru-RU" sz="4267" b="1" dirty="0">
                <a:solidFill>
                  <a:srgbClr val="DB2D1D"/>
                </a:solidFill>
                <a:latin typeface="Helvetica"/>
                <a:cs typeface="Helvetica"/>
              </a:rPr>
              <a:t> и </a:t>
            </a:r>
            <a:r>
              <a:rPr lang="ru-RU" sz="4267" b="1" dirty="0" err="1">
                <a:solidFill>
                  <a:srgbClr val="DB2D1D"/>
                </a:solidFill>
                <a:latin typeface="Helvetica"/>
                <a:cs typeface="Helvetica"/>
              </a:rPr>
              <a:t>инициативите</a:t>
            </a:r>
            <a:r>
              <a:rPr lang="ru-RU" sz="4267" b="1" dirty="0">
                <a:solidFill>
                  <a:srgbClr val="DB2D1D"/>
                </a:solidFill>
                <a:latin typeface="Helvetica"/>
                <a:cs typeface="Helvetica"/>
              </a:rPr>
              <a:t>, </a:t>
            </a:r>
            <a:r>
              <a:rPr lang="ru-RU" sz="4267" b="1" dirty="0" err="1">
                <a:solidFill>
                  <a:srgbClr val="DB2D1D"/>
                </a:solidFill>
                <a:latin typeface="Helvetica"/>
                <a:cs typeface="Helvetica"/>
              </a:rPr>
              <a:t>които</a:t>
            </a:r>
            <a:r>
              <a:rPr lang="ru-RU" sz="4267" b="1" dirty="0">
                <a:solidFill>
                  <a:srgbClr val="DB2D1D"/>
                </a:solidFill>
                <a:latin typeface="Helvetica"/>
                <a:cs typeface="Helvetica"/>
              </a:rPr>
              <a:t> </a:t>
            </a:r>
            <a:r>
              <a:rPr lang="ru-RU" sz="4267" b="1" dirty="0" err="1">
                <a:solidFill>
                  <a:srgbClr val="DB2D1D"/>
                </a:solidFill>
                <a:latin typeface="Helvetica"/>
                <a:cs typeface="Helvetica"/>
              </a:rPr>
              <a:t>ръководим</a:t>
            </a:r>
            <a:r>
              <a:rPr lang="ru-RU" sz="4267" b="1" dirty="0">
                <a:solidFill>
                  <a:srgbClr val="DB2D1D"/>
                </a:solidFill>
                <a:latin typeface="Helvetica"/>
                <a:cs typeface="Helvetica"/>
              </a:rPr>
              <a:t>: </a:t>
            </a:r>
          </a:p>
        </p:txBody>
      </p:sp>
      <p:pic>
        <p:nvPicPr>
          <p:cNvPr id="8" name="Picture 7" descr="A close up of a sign&#10;&#10;Description automatically generated">
            <a:extLst>
              <a:ext uri="{FF2B5EF4-FFF2-40B4-BE49-F238E27FC236}">
                <a16:creationId xmlns:a16="http://schemas.microsoft.com/office/drawing/2014/main" id="{1288E9F1-4C8E-4165-B1E7-DC063C9D164C}"/>
              </a:ext>
            </a:extLst>
          </p:cNvPr>
          <p:cNvPicPr>
            <a:picLocks noChangeAspect="1"/>
          </p:cNvPicPr>
          <p:nvPr/>
        </p:nvPicPr>
        <p:blipFill>
          <a:blip r:embed="rId2"/>
          <a:stretch>
            <a:fillRect/>
          </a:stretch>
        </p:blipFill>
        <p:spPr>
          <a:xfrm>
            <a:off x="6486605" y="3254463"/>
            <a:ext cx="2567479" cy="668896"/>
          </a:xfrm>
          <a:prstGeom prst="roundRect">
            <a:avLst>
              <a:gd name="adj" fmla="val 8594"/>
            </a:avLst>
          </a:prstGeom>
          <a:solidFill>
            <a:srgbClr val="FFFFFF">
              <a:shade val="85000"/>
            </a:srgbClr>
          </a:solidFill>
          <a:ln>
            <a:noFill/>
          </a:ln>
          <a:effectLst/>
        </p:spPr>
      </p:pic>
      <p:pic>
        <p:nvPicPr>
          <p:cNvPr id="12" name="Picture 11">
            <a:extLst>
              <a:ext uri="{FF2B5EF4-FFF2-40B4-BE49-F238E27FC236}">
                <a16:creationId xmlns:a16="http://schemas.microsoft.com/office/drawing/2014/main" id="{6C741868-8D30-4D09-AE04-EEA69110F16B}"/>
              </a:ext>
            </a:extLst>
          </p:cNvPr>
          <p:cNvPicPr>
            <a:picLocks noChangeAspect="1"/>
          </p:cNvPicPr>
          <p:nvPr/>
        </p:nvPicPr>
        <p:blipFill>
          <a:blip r:embed="rId3"/>
          <a:stretch>
            <a:fillRect/>
          </a:stretch>
        </p:blipFill>
        <p:spPr>
          <a:xfrm>
            <a:off x="6798726" y="4661179"/>
            <a:ext cx="2091271" cy="1322517"/>
          </a:xfrm>
          <a:prstGeom prst="rect">
            <a:avLst/>
          </a:prstGeom>
        </p:spPr>
      </p:pic>
      <p:pic>
        <p:nvPicPr>
          <p:cNvPr id="14" name="Picture 13">
            <a:extLst>
              <a:ext uri="{FF2B5EF4-FFF2-40B4-BE49-F238E27FC236}">
                <a16:creationId xmlns:a16="http://schemas.microsoft.com/office/drawing/2014/main" id="{6504E878-1CFE-4120-8533-8C1173726BBD}"/>
              </a:ext>
            </a:extLst>
          </p:cNvPr>
          <p:cNvPicPr>
            <a:picLocks noChangeAspect="1"/>
          </p:cNvPicPr>
          <p:nvPr/>
        </p:nvPicPr>
        <p:blipFill rotWithShape="1">
          <a:blip r:embed="rId4"/>
          <a:srcRect l="34127" r="32755"/>
          <a:stretch/>
        </p:blipFill>
        <p:spPr>
          <a:xfrm>
            <a:off x="9994315" y="4240896"/>
            <a:ext cx="1432727" cy="2163083"/>
          </a:xfrm>
          <a:prstGeom prst="rect">
            <a:avLst/>
          </a:prstGeom>
        </p:spPr>
      </p:pic>
      <p:pic>
        <p:nvPicPr>
          <p:cNvPr id="16" name="Picture 15">
            <a:extLst>
              <a:ext uri="{FF2B5EF4-FFF2-40B4-BE49-F238E27FC236}">
                <a16:creationId xmlns:a16="http://schemas.microsoft.com/office/drawing/2014/main" id="{50FFE8D0-D44D-4EA9-9EDC-25677C35BCD1}"/>
              </a:ext>
            </a:extLst>
          </p:cNvPr>
          <p:cNvPicPr>
            <a:picLocks noChangeAspect="1"/>
          </p:cNvPicPr>
          <p:nvPr/>
        </p:nvPicPr>
        <p:blipFill>
          <a:blip r:embed="rId5"/>
          <a:stretch>
            <a:fillRect/>
          </a:stretch>
        </p:blipFill>
        <p:spPr>
          <a:xfrm>
            <a:off x="9426047" y="3121122"/>
            <a:ext cx="2567479" cy="940729"/>
          </a:xfrm>
          <a:prstGeom prst="rect">
            <a:avLst/>
          </a:prstGeom>
        </p:spPr>
      </p:pic>
      <p:pic>
        <p:nvPicPr>
          <p:cNvPr id="9" name="Picture 8" descr="Pattern_1.png">
            <a:extLst>
              <a:ext uri="{FF2B5EF4-FFF2-40B4-BE49-F238E27FC236}">
                <a16:creationId xmlns:a16="http://schemas.microsoft.com/office/drawing/2014/main" id="{DF8CA23E-AD39-4879-8277-40EC15E57A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2"/>
            <a:ext cx="6353560" cy="5149291"/>
          </a:xfrm>
          <a:prstGeom prst="rect">
            <a:avLst/>
          </a:prstGeom>
        </p:spPr>
      </p:pic>
      <p:sp>
        <p:nvSpPr>
          <p:cNvPr id="10" name="TextBox 9">
            <a:extLst>
              <a:ext uri="{FF2B5EF4-FFF2-40B4-BE49-F238E27FC236}">
                <a16:creationId xmlns:a16="http://schemas.microsoft.com/office/drawing/2014/main" id="{A0C71F1F-B494-4E19-9127-9348EF1A5248}"/>
              </a:ext>
            </a:extLst>
          </p:cNvPr>
          <p:cNvSpPr txBox="1"/>
          <p:nvPr/>
        </p:nvSpPr>
        <p:spPr>
          <a:xfrm>
            <a:off x="4072304" y="6451583"/>
            <a:ext cx="7992378" cy="286232"/>
          </a:xfrm>
          <a:prstGeom prst="rect">
            <a:avLst/>
          </a:prstGeom>
          <a:noFill/>
        </p:spPr>
        <p:txBody>
          <a:bodyPr wrap="square" rtlCol="0">
            <a:spAutoFit/>
          </a:bodyPr>
          <a:lstStyle/>
          <a:p>
            <a:pPr algn="r">
              <a:lnSpc>
                <a:spcPct val="90000"/>
              </a:lnSpc>
            </a:pPr>
            <a:r>
              <a:rPr lang="en-US" sz="1400" b="1" dirty="0">
                <a:solidFill>
                  <a:srgbClr val="328AD0"/>
                </a:solidFill>
                <a:latin typeface="Helvetica"/>
                <a:cs typeface="Helvetica"/>
              </a:rPr>
              <a:t>DEVOTED TO DIGITAL</a:t>
            </a:r>
            <a:r>
              <a:rPr lang="en-US" sz="1400" b="1" baseline="0" dirty="0">
                <a:solidFill>
                  <a:srgbClr val="328AD0"/>
                </a:solidFill>
                <a:latin typeface="Helvetica"/>
                <a:cs typeface="Helvetica"/>
              </a:rPr>
              <a:t> </a:t>
            </a:r>
            <a:r>
              <a:rPr lang="en-US" sz="1400" b="1" dirty="0">
                <a:solidFill>
                  <a:srgbClr val="328AD0"/>
                </a:solidFill>
                <a:latin typeface="Helvetica"/>
                <a:cs typeface="Helvetica"/>
              </a:rPr>
              <a:t>TRANSFORMATION</a:t>
            </a:r>
          </a:p>
        </p:txBody>
      </p:sp>
    </p:spTree>
    <p:extLst>
      <p:ext uri="{BB962C8B-B14F-4D97-AF65-F5344CB8AC3E}">
        <p14:creationId xmlns:p14="http://schemas.microsoft.com/office/powerpoint/2010/main" val="102337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7241" y="465510"/>
            <a:ext cx="7569440" cy="683329"/>
          </a:xfrm>
          <a:prstGeom prst="rect">
            <a:avLst/>
          </a:prstGeom>
          <a:noFill/>
        </p:spPr>
        <p:txBody>
          <a:bodyPr wrap="square" rtlCol="0">
            <a:spAutoFit/>
          </a:bodyPr>
          <a:lstStyle/>
          <a:p>
            <a:pPr>
              <a:lnSpc>
                <a:spcPct val="90000"/>
              </a:lnSpc>
            </a:pPr>
            <a:r>
              <a:rPr lang="bg-BG" sz="4267" b="1" dirty="0">
                <a:solidFill>
                  <a:srgbClr val="DB2D1D"/>
                </a:solidFill>
                <a:latin typeface="Helvetica"/>
                <a:cs typeface="Helvetica"/>
              </a:rPr>
              <a:t>Днес ще говорим за: </a:t>
            </a:r>
            <a:endParaRPr lang="en-US" sz="4267" b="1" dirty="0">
              <a:solidFill>
                <a:srgbClr val="DB2D1D"/>
              </a:solidFill>
              <a:latin typeface="Helvetica"/>
              <a:cs typeface="Helvetica"/>
            </a:endParaRPr>
          </a:p>
        </p:txBody>
      </p:sp>
      <p:sp>
        <p:nvSpPr>
          <p:cNvPr id="4" name="TextBox 3"/>
          <p:cNvSpPr txBox="1"/>
          <p:nvPr/>
        </p:nvSpPr>
        <p:spPr>
          <a:xfrm>
            <a:off x="1627242" y="2495446"/>
            <a:ext cx="6357519" cy="3194721"/>
          </a:xfrm>
          <a:prstGeom prst="rect">
            <a:avLst/>
          </a:prstGeom>
          <a:noFill/>
        </p:spPr>
        <p:txBody>
          <a:bodyPr wrap="square" rtlCol="0">
            <a:spAutoFit/>
          </a:bodyPr>
          <a:lstStyle/>
          <a:p>
            <a:pPr algn="ctr">
              <a:lnSpc>
                <a:spcPct val="90000"/>
              </a:lnSpc>
            </a:pPr>
            <a:r>
              <a:rPr lang="bg-BG" sz="3200" dirty="0">
                <a:solidFill>
                  <a:schemeClr val="tx1">
                    <a:lumMod val="85000"/>
                    <a:lumOff val="15000"/>
                  </a:schemeClr>
                </a:solidFill>
                <a:latin typeface="Helvetica"/>
                <a:cs typeface="Helvetica"/>
              </a:rPr>
              <a:t>Интернационализация</a:t>
            </a:r>
          </a:p>
          <a:p>
            <a:pPr algn="ctr">
              <a:lnSpc>
                <a:spcPct val="90000"/>
              </a:lnSpc>
            </a:pPr>
            <a:endParaRPr lang="bg-BG" sz="3200" dirty="0">
              <a:solidFill>
                <a:schemeClr val="tx1">
                  <a:lumMod val="85000"/>
                  <a:lumOff val="15000"/>
                </a:schemeClr>
              </a:solidFill>
              <a:latin typeface="Helvetica"/>
              <a:cs typeface="Helvetica"/>
            </a:endParaRPr>
          </a:p>
          <a:p>
            <a:pPr algn="ctr">
              <a:lnSpc>
                <a:spcPct val="90000"/>
              </a:lnSpc>
            </a:pPr>
            <a:r>
              <a:rPr lang="bg-BG" sz="3200" dirty="0">
                <a:solidFill>
                  <a:schemeClr val="tx1">
                    <a:lumMod val="85000"/>
                    <a:lumOff val="15000"/>
                  </a:schemeClr>
                </a:solidFill>
                <a:latin typeface="Helvetica"/>
                <a:cs typeface="Helvetica"/>
              </a:rPr>
              <a:t>и </a:t>
            </a:r>
            <a:endParaRPr lang="en-US" sz="3200" dirty="0">
              <a:solidFill>
                <a:schemeClr val="tx1">
                  <a:lumMod val="85000"/>
                  <a:lumOff val="15000"/>
                </a:schemeClr>
              </a:solidFill>
              <a:latin typeface="Helvetica"/>
              <a:cs typeface="Helvetica"/>
            </a:endParaRPr>
          </a:p>
          <a:p>
            <a:pPr algn="ctr">
              <a:lnSpc>
                <a:spcPct val="90000"/>
              </a:lnSpc>
            </a:pPr>
            <a:endParaRPr lang="en-US" sz="3200" dirty="0">
              <a:solidFill>
                <a:schemeClr val="tx1">
                  <a:lumMod val="85000"/>
                  <a:lumOff val="15000"/>
                </a:schemeClr>
              </a:solidFill>
              <a:latin typeface="Helvetica"/>
              <a:cs typeface="Helvetica"/>
            </a:endParaRPr>
          </a:p>
          <a:p>
            <a:pPr algn="ctr">
              <a:lnSpc>
                <a:spcPct val="90000"/>
              </a:lnSpc>
            </a:pPr>
            <a:r>
              <a:rPr lang="bg-BG" sz="3200" dirty="0">
                <a:solidFill>
                  <a:schemeClr val="tx1">
                    <a:lumMod val="85000"/>
                    <a:lumOff val="15000"/>
                  </a:schemeClr>
                </a:solidFill>
                <a:latin typeface="Helvetica"/>
                <a:cs typeface="Helvetica"/>
              </a:rPr>
              <a:t>В</a:t>
            </a:r>
            <a:r>
              <a:rPr lang="ru-RU" sz="3200" dirty="0">
                <a:solidFill>
                  <a:schemeClr val="tx1">
                    <a:lumMod val="85000"/>
                    <a:lumOff val="15000"/>
                  </a:schemeClr>
                </a:solidFill>
                <a:latin typeface="Helvetica"/>
                <a:cs typeface="Helvetica"/>
              </a:rPr>
              <a:t>ъзможности за </a:t>
            </a:r>
            <a:r>
              <a:rPr lang="bg-BG" sz="3200" dirty="0">
                <a:solidFill>
                  <a:schemeClr val="tx1">
                    <a:lumMod val="85000"/>
                    <a:lumOff val="15000"/>
                  </a:schemeClr>
                </a:solidFill>
                <a:latin typeface="Helvetica"/>
                <a:cs typeface="Helvetica"/>
              </a:rPr>
              <a:t>финансиране</a:t>
            </a:r>
            <a:r>
              <a:rPr lang="ru-RU" sz="3200" dirty="0">
                <a:solidFill>
                  <a:schemeClr val="tx1">
                    <a:lumMod val="85000"/>
                    <a:lumOff val="15000"/>
                  </a:schemeClr>
                </a:solidFill>
                <a:latin typeface="Helvetica"/>
                <a:cs typeface="Helvetica"/>
              </a:rPr>
              <a:t> на ваши  </a:t>
            </a:r>
            <a:r>
              <a:rPr lang="bg-BG" sz="3200" dirty="0">
                <a:solidFill>
                  <a:schemeClr val="tx1">
                    <a:lumMod val="85000"/>
                    <a:lumOff val="15000"/>
                  </a:schemeClr>
                </a:solidFill>
                <a:latin typeface="Helvetica"/>
                <a:cs typeface="Helvetica"/>
              </a:rPr>
              <a:t>проекти</a:t>
            </a:r>
            <a:r>
              <a:rPr lang="ru-RU" sz="3200" dirty="0">
                <a:solidFill>
                  <a:schemeClr val="tx1">
                    <a:lumMod val="85000"/>
                    <a:lumOff val="15000"/>
                  </a:schemeClr>
                </a:solidFill>
                <a:latin typeface="Helvetica"/>
                <a:cs typeface="Helvetica"/>
              </a:rPr>
              <a:t> </a:t>
            </a:r>
          </a:p>
          <a:p>
            <a:pPr algn="ctr">
              <a:lnSpc>
                <a:spcPct val="90000"/>
              </a:lnSpc>
            </a:pPr>
            <a:endParaRPr lang="bg-BG" sz="3200" dirty="0">
              <a:solidFill>
                <a:schemeClr val="tx1">
                  <a:lumMod val="85000"/>
                  <a:lumOff val="15000"/>
                </a:schemeClr>
              </a:solidFill>
              <a:latin typeface="Helvetica"/>
              <a:cs typeface="Helvetica"/>
            </a:endParaRPr>
          </a:p>
        </p:txBody>
      </p:sp>
      <p:pic>
        <p:nvPicPr>
          <p:cNvPr id="2050" name="Picture 2" descr="key factors for internationalisation || AT Language Solutions">
            <a:extLst>
              <a:ext uri="{FF2B5EF4-FFF2-40B4-BE49-F238E27FC236}">
                <a16:creationId xmlns:a16="http://schemas.microsoft.com/office/drawing/2014/main" id="{5F73BCC8-B701-43FB-BA1B-4921C233B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622" y="1643550"/>
            <a:ext cx="3553228" cy="23591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F1F64A4-60F8-4978-AE5E-E9271C3F30B2}"/>
              </a:ext>
            </a:extLst>
          </p:cNvPr>
          <p:cNvPicPr>
            <a:picLocks noChangeAspect="1"/>
          </p:cNvPicPr>
          <p:nvPr/>
        </p:nvPicPr>
        <p:blipFill>
          <a:blip r:embed="rId3"/>
          <a:stretch>
            <a:fillRect/>
          </a:stretch>
        </p:blipFill>
        <p:spPr>
          <a:xfrm>
            <a:off x="8608622" y="3991406"/>
            <a:ext cx="3553228" cy="2359111"/>
          </a:xfrm>
          <a:prstGeom prst="rect">
            <a:avLst/>
          </a:prstGeom>
        </p:spPr>
      </p:pic>
      <p:pic>
        <p:nvPicPr>
          <p:cNvPr id="8" name="Picture 7" descr="Pattern_4.png">
            <a:extLst>
              <a:ext uri="{FF2B5EF4-FFF2-40B4-BE49-F238E27FC236}">
                <a16:creationId xmlns:a16="http://schemas.microsoft.com/office/drawing/2014/main" id="{BCBA1953-E79D-466D-BFC7-2AA717AEC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 y="-26633"/>
            <a:ext cx="1627123" cy="5495498"/>
          </a:xfrm>
          <a:prstGeom prst="rect">
            <a:avLst/>
          </a:prstGeom>
        </p:spPr>
      </p:pic>
      <p:sp>
        <p:nvSpPr>
          <p:cNvPr id="11" name="TextBox 10">
            <a:extLst>
              <a:ext uri="{FF2B5EF4-FFF2-40B4-BE49-F238E27FC236}">
                <a16:creationId xmlns:a16="http://schemas.microsoft.com/office/drawing/2014/main" id="{E1B45D6B-5571-4C9F-A457-8B25ED873E3A}"/>
              </a:ext>
            </a:extLst>
          </p:cNvPr>
          <p:cNvSpPr txBox="1"/>
          <p:nvPr/>
        </p:nvSpPr>
        <p:spPr>
          <a:xfrm>
            <a:off x="4072304" y="6451583"/>
            <a:ext cx="7992378" cy="286232"/>
          </a:xfrm>
          <a:prstGeom prst="rect">
            <a:avLst/>
          </a:prstGeom>
          <a:noFill/>
        </p:spPr>
        <p:txBody>
          <a:bodyPr wrap="square" rtlCol="0">
            <a:spAutoFit/>
          </a:bodyPr>
          <a:lstStyle/>
          <a:p>
            <a:pPr algn="r">
              <a:lnSpc>
                <a:spcPct val="90000"/>
              </a:lnSpc>
            </a:pPr>
            <a:r>
              <a:rPr lang="en-US" sz="1400" b="1" dirty="0">
                <a:solidFill>
                  <a:srgbClr val="328AD0"/>
                </a:solidFill>
                <a:latin typeface="Helvetica"/>
                <a:cs typeface="Helvetica"/>
              </a:rPr>
              <a:t>DEVOTED TO DIGITAL</a:t>
            </a:r>
            <a:r>
              <a:rPr lang="en-US" sz="1400" b="1" baseline="0" dirty="0">
                <a:solidFill>
                  <a:srgbClr val="328AD0"/>
                </a:solidFill>
                <a:latin typeface="Helvetica"/>
                <a:cs typeface="Helvetica"/>
              </a:rPr>
              <a:t> </a:t>
            </a:r>
            <a:r>
              <a:rPr lang="en-US" sz="1400" b="1" dirty="0">
                <a:solidFill>
                  <a:srgbClr val="328AD0"/>
                </a:solidFill>
                <a:latin typeface="Helvetica"/>
                <a:cs typeface="Helvetica"/>
              </a:rPr>
              <a:t>TRANSFORMATION</a:t>
            </a:r>
          </a:p>
        </p:txBody>
      </p:sp>
    </p:spTree>
    <p:extLst>
      <p:ext uri="{BB962C8B-B14F-4D97-AF65-F5344CB8AC3E}">
        <p14:creationId xmlns:p14="http://schemas.microsoft.com/office/powerpoint/2010/main" val="134475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7BAD4-B4EB-4407-9C1E-72053336B8FA}"/>
              </a:ext>
            </a:extLst>
          </p:cNvPr>
          <p:cNvPicPr>
            <a:picLocks/>
          </p:cNvPicPr>
          <p:nvPr>
            <p:custDataLst>
              <p:tags r:id="rId2"/>
            </p:custDataLst>
          </p:nvPr>
        </p:nvPicPr>
        <p:blipFill>
          <a:blip r:embed="rId6"/>
          <a:stretch>
            <a:fillRect/>
          </a:stretch>
        </p:blipFill>
        <p:spPr>
          <a:xfrm>
            <a:off x="5486400" y="602187"/>
            <a:ext cx="1219200" cy="510125"/>
          </a:xfrm>
          <a:prstGeom prst="rect">
            <a:avLst/>
          </a:prstGeom>
        </p:spPr>
      </p:pic>
      <p:sp>
        <p:nvSpPr>
          <p:cNvPr id="4" name="Rectangle 3">
            <a:extLst>
              <a:ext uri="{FF2B5EF4-FFF2-40B4-BE49-F238E27FC236}">
                <a16:creationId xmlns:a16="http://schemas.microsoft.com/office/drawing/2014/main" id="{C4F6F2C5-A8EA-4E84-BB4C-3C487F7C4D1D}"/>
              </a:ext>
            </a:extLst>
          </p:cNvPr>
          <p:cNvSpPr/>
          <p:nvPr>
            <p:custDataLst>
              <p:tags r:id="rId3"/>
            </p:custDataLst>
          </p:nvPr>
        </p:nvSpPr>
        <p:spPr>
          <a:xfrm>
            <a:off x="0" y="1714500"/>
            <a:ext cx="12192000" cy="3429000"/>
          </a:xfrm>
          <a:prstGeom prst="rect">
            <a:avLst/>
          </a:prstGeom>
          <a:gradFill flip="none" rotWithShape="1">
            <a:gsLst>
              <a:gs pos="0">
                <a:srgbClr val="FFFFFF"/>
              </a:gs>
              <a:gs pos="100000">
                <a:schemeClr val="accent1">
                  <a:tint val="50000"/>
                  <a:shade val="100000"/>
                  <a:satMod val="350000"/>
                </a:schemeClr>
              </a:gs>
            </a:gsLst>
            <a:lin ang="16200000" scaled="0"/>
            <a:tileRect/>
          </a:gradFill>
          <a:ln>
            <a:solidFill>
              <a:srgbClr val="FFFFFF"/>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ru-RU" sz="4800">
                <a:solidFill>
                  <a:srgbClr val="424242"/>
                </a:solidFill>
              </a:rPr>
              <a:t>Какви са пречките пред развитието на вашата компания? </a:t>
            </a:r>
            <a:endParaRPr lang="en-GB" sz="4800">
              <a:solidFill>
                <a:srgbClr val="424242"/>
              </a:solidFill>
            </a:endParaRPr>
          </a:p>
        </p:txBody>
      </p:sp>
      <p:sp>
        <p:nvSpPr>
          <p:cNvPr id="5" name="Rectangle 4">
            <a:extLst>
              <a:ext uri="{FF2B5EF4-FFF2-40B4-BE49-F238E27FC236}">
                <a16:creationId xmlns:a16="http://schemas.microsoft.com/office/drawing/2014/main" id="{C686BEB6-1AEB-4912-9474-BA630D756E7C}"/>
              </a:ext>
            </a:extLst>
          </p:cNvPr>
          <p:cNvSpPr/>
          <p:nvPr>
            <p:custDataLst>
              <p:tags r:id="rId4"/>
            </p:custDataLst>
          </p:nvPr>
        </p:nvSpPr>
        <p:spPr>
          <a:xfrm>
            <a:off x="0" y="5143501"/>
            <a:ext cx="12192000" cy="1714500"/>
          </a:xfrm>
          <a:prstGeom prst="rect">
            <a:avLst/>
          </a:prstGeom>
          <a:gradFill flip="none" rotWithShape="1">
            <a:gsLst>
              <a:gs pos="0">
                <a:srgbClr val="FFFFFF"/>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1733" b="1">
                <a:solidFill>
                  <a:srgbClr val="39AC37"/>
                </a:solidFill>
              </a:rPr>
              <a:t>ⓘ</a:t>
            </a:r>
            <a:r>
              <a:rPr lang="en-GB" sz="1867">
                <a:solidFill>
                  <a:srgbClr val="424242"/>
                </a:solidFill>
              </a:rPr>
              <a:t> Start presenting to display the poll results on this slide.</a:t>
            </a:r>
          </a:p>
        </p:txBody>
      </p:sp>
    </p:spTree>
    <p:custDataLst>
      <p:tags r:id="rId1"/>
    </p:custDataLst>
    <p:extLst>
      <p:ext uri="{BB962C8B-B14F-4D97-AF65-F5344CB8AC3E}">
        <p14:creationId xmlns:p14="http://schemas.microsoft.com/office/powerpoint/2010/main" val="290166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ey factors for internationalisation || AT Language Solutions">
            <a:extLst>
              <a:ext uri="{FF2B5EF4-FFF2-40B4-BE49-F238E27FC236}">
                <a16:creationId xmlns:a16="http://schemas.microsoft.com/office/drawing/2014/main" id="{64EB71E8-1465-4457-B56E-173084C7F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1541"/>
            <a:ext cx="7887012" cy="52364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attern_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 y="0"/>
            <a:ext cx="1571701" cy="5308315"/>
          </a:xfrm>
          <a:prstGeom prst="rect">
            <a:avLst/>
          </a:prstGeom>
        </p:spPr>
      </p:pic>
      <p:sp>
        <p:nvSpPr>
          <p:cNvPr id="2" name="TextBox 1"/>
          <p:cNvSpPr txBox="1"/>
          <p:nvPr/>
        </p:nvSpPr>
        <p:spPr>
          <a:xfrm>
            <a:off x="3465348" y="541865"/>
            <a:ext cx="6465137" cy="683329"/>
          </a:xfrm>
          <a:prstGeom prst="rect">
            <a:avLst/>
          </a:prstGeom>
          <a:noFill/>
        </p:spPr>
        <p:txBody>
          <a:bodyPr wrap="square" rtlCol="0">
            <a:spAutoFit/>
          </a:bodyPr>
          <a:lstStyle/>
          <a:p>
            <a:pPr>
              <a:lnSpc>
                <a:spcPct val="90000"/>
              </a:lnSpc>
            </a:pPr>
            <a:r>
              <a:rPr lang="bg-BG" sz="4267" b="1" dirty="0">
                <a:solidFill>
                  <a:srgbClr val="DB2D1D"/>
                </a:solidFill>
                <a:latin typeface="Helvetica"/>
                <a:cs typeface="Helvetica"/>
              </a:rPr>
              <a:t>Интернационализация</a:t>
            </a:r>
            <a:endParaRPr lang="en-US" sz="4267" b="1" dirty="0">
              <a:solidFill>
                <a:srgbClr val="DB2D1D"/>
              </a:solidFill>
              <a:latin typeface="Helvetica"/>
              <a:cs typeface="Helvetica"/>
            </a:endParaRPr>
          </a:p>
        </p:txBody>
      </p:sp>
      <p:sp>
        <p:nvSpPr>
          <p:cNvPr id="5" name="TextBox 4">
            <a:extLst>
              <a:ext uri="{FF2B5EF4-FFF2-40B4-BE49-F238E27FC236}">
                <a16:creationId xmlns:a16="http://schemas.microsoft.com/office/drawing/2014/main" id="{28A7FAA5-DDA4-4A2E-9752-25C4C9BE4CA1}"/>
              </a:ext>
            </a:extLst>
          </p:cNvPr>
          <p:cNvSpPr txBox="1"/>
          <p:nvPr/>
        </p:nvSpPr>
        <p:spPr>
          <a:xfrm>
            <a:off x="4072304" y="6451583"/>
            <a:ext cx="7992378" cy="286232"/>
          </a:xfrm>
          <a:prstGeom prst="rect">
            <a:avLst/>
          </a:prstGeom>
          <a:noFill/>
        </p:spPr>
        <p:txBody>
          <a:bodyPr wrap="square" rtlCol="0">
            <a:spAutoFit/>
          </a:bodyPr>
          <a:lstStyle/>
          <a:p>
            <a:pPr algn="r">
              <a:lnSpc>
                <a:spcPct val="90000"/>
              </a:lnSpc>
            </a:pPr>
            <a:r>
              <a:rPr lang="en-US" sz="1400" b="1" dirty="0">
                <a:solidFill>
                  <a:srgbClr val="328AD0"/>
                </a:solidFill>
                <a:latin typeface="Helvetica"/>
                <a:cs typeface="Helvetica"/>
              </a:rPr>
              <a:t>DEVOTED TO DIGITAL</a:t>
            </a:r>
            <a:r>
              <a:rPr lang="en-US" sz="1400" b="1" baseline="0" dirty="0">
                <a:solidFill>
                  <a:srgbClr val="328AD0"/>
                </a:solidFill>
                <a:latin typeface="Helvetica"/>
                <a:cs typeface="Helvetica"/>
              </a:rPr>
              <a:t> </a:t>
            </a:r>
            <a:r>
              <a:rPr lang="en-US" sz="1400" b="1" dirty="0">
                <a:solidFill>
                  <a:srgbClr val="328AD0"/>
                </a:solidFill>
                <a:latin typeface="Helvetica"/>
                <a:cs typeface="Helvetica"/>
              </a:rPr>
              <a:t>TRANSFORMATION</a:t>
            </a:r>
          </a:p>
        </p:txBody>
      </p:sp>
    </p:spTree>
    <p:extLst>
      <p:ext uri="{BB962C8B-B14F-4D97-AF65-F5344CB8AC3E}">
        <p14:creationId xmlns:p14="http://schemas.microsoft.com/office/powerpoint/2010/main" val="341803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3D694-1692-4824-965B-F9B49AC39847}"/>
              </a:ext>
            </a:extLst>
          </p:cNvPr>
          <p:cNvPicPr>
            <a:picLocks/>
          </p:cNvPicPr>
          <p:nvPr>
            <p:custDataLst>
              <p:tags r:id="rId2"/>
            </p:custDataLst>
          </p:nvPr>
        </p:nvPicPr>
        <p:blipFill>
          <a:blip r:embed="rId6"/>
          <a:stretch>
            <a:fillRect/>
          </a:stretch>
        </p:blipFill>
        <p:spPr>
          <a:xfrm>
            <a:off x="5486400" y="602187"/>
            <a:ext cx="1219200" cy="510125"/>
          </a:xfrm>
          <a:prstGeom prst="rect">
            <a:avLst/>
          </a:prstGeom>
        </p:spPr>
      </p:pic>
      <p:sp>
        <p:nvSpPr>
          <p:cNvPr id="4" name="Rectangle 3">
            <a:extLst>
              <a:ext uri="{FF2B5EF4-FFF2-40B4-BE49-F238E27FC236}">
                <a16:creationId xmlns:a16="http://schemas.microsoft.com/office/drawing/2014/main" id="{D9FE4282-CB64-4867-A096-49C2725ACA82}"/>
              </a:ext>
            </a:extLst>
          </p:cNvPr>
          <p:cNvSpPr/>
          <p:nvPr>
            <p:custDataLst>
              <p:tags r:id="rId3"/>
            </p:custDataLst>
          </p:nvPr>
        </p:nvSpPr>
        <p:spPr>
          <a:xfrm>
            <a:off x="0" y="1714500"/>
            <a:ext cx="12192000" cy="3429000"/>
          </a:xfrm>
          <a:prstGeom prst="rect">
            <a:avLst/>
          </a:prstGeom>
          <a:gradFill flip="none" rotWithShape="1">
            <a:gsLst>
              <a:gs pos="0">
                <a:srgbClr val="FFFFFF"/>
              </a:gs>
              <a:gs pos="100000">
                <a:schemeClr val="accent1">
                  <a:tint val="50000"/>
                  <a:shade val="100000"/>
                  <a:satMod val="350000"/>
                </a:schemeClr>
              </a:gs>
            </a:gsLst>
            <a:lin ang="16200000" scaled="0"/>
            <a:tileRect/>
          </a:gradFill>
          <a:ln>
            <a:solidFill>
              <a:srgbClr val="FFFFFF"/>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ru-RU" sz="4800">
                <a:solidFill>
                  <a:srgbClr val="424242"/>
                </a:solidFill>
              </a:rPr>
              <a:t>Интересувате ли се от изливане на външни пазари?</a:t>
            </a:r>
            <a:endParaRPr lang="en-GB" sz="4800">
              <a:solidFill>
                <a:srgbClr val="424242"/>
              </a:solidFill>
            </a:endParaRPr>
          </a:p>
        </p:txBody>
      </p:sp>
      <p:sp>
        <p:nvSpPr>
          <p:cNvPr id="5" name="Rectangle 4">
            <a:extLst>
              <a:ext uri="{FF2B5EF4-FFF2-40B4-BE49-F238E27FC236}">
                <a16:creationId xmlns:a16="http://schemas.microsoft.com/office/drawing/2014/main" id="{3097C9DF-D950-4A11-BD26-82230D5D48A3}"/>
              </a:ext>
            </a:extLst>
          </p:cNvPr>
          <p:cNvSpPr/>
          <p:nvPr>
            <p:custDataLst>
              <p:tags r:id="rId4"/>
            </p:custDataLst>
          </p:nvPr>
        </p:nvSpPr>
        <p:spPr>
          <a:xfrm>
            <a:off x="0" y="5143501"/>
            <a:ext cx="12192000" cy="1714500"/>
          </a:xfrm>
          <a:prstGeom prst="rect">
            <a:avLst/>
          </a:prstGeom>
          <a:gradFill flip="none" rotWithShape="1">
            <a:gsLst>
              <a:gs pos="0">
                <a:srgbClr val="FFFFFF"/>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1733" b="1">
                <a:solidFill>
                  <a:srgbClr val="39AC37"/>
                </a:solidFill>
              </a:rPr>
              <a:t>ⓘ</a:t>
            </a:r>
            <a:r>
              <a:rPr lang="en-GB" sz="1867">
                <a:solidFill>
                  <a:srgbClr val="424242"/>
                </a:solidFill>
              </a:rPr>
              <a:t> Start presenting to display the poll results on this slide.</a:t>
            </a:r>
          </a:p>
        </p:txBody>
      </p:sp>
    </p:spTree>
    <p:custDataLst>
      <p:tags r:id="rId1"/>
    </p:custDataLst>
    <p:extLst>
      <p:ext uri="{BB962C8B-B14F-4D97-AF65-F5344CB8AC3E}">
        <p14:creationId xmlns:p14="http://schemas.microsoft.com/office/powerpoint/2010/main" val="118781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4C0D78-6045-4643-A23D-5512A59F2A5F}"/>
              </a:ext>
            </a:extLst>
          </p:cNvPr>
          <p:cNvPicPr>
            <a:picLocks/>
          </p:cNvPicPr>
          <p:nvPr>
            <p:custDataLst>
              <p:tags r:id="rId2"/>
            </p:custDataLst>
          </p:nvPr>
        </p:nvPicPr>
        <p:blipFill>
          <a:blip r:embed="rId6"/>
          <a:stretch>
            <a:fillRect/>
          </a:stretch>
        </p:blipFill>
        <p:spPr>
          <a:xfrm>
            <a:off x="5486400" y="602187"/>
            <a:ext cx="1219200" cy="510125"/>
          </a:xfrm>
          <a:prstGeom prst="rect">
            <a:avLst/>
          </a:prstGeom>
        </p:spPr>
      </p:pic>
      <p:sp>
        <p:nvSpPr>
          <p:cNvPr id="4" name="Rectangle 3">
            <a:extLst>
              <a:ext uri="{FF2B5EF4-FFF2-40B4-BE49-F238E27FC236}">
                <a16:creationId xmlns:a16="http://schemas.microsoft.com/office/drawing/2014/main" id="{6EF42494-7947-4748-B9FC-C556D07A3FB2}"/>
              </a:ext>
            </a:extLst>
          </p:cNvPr>
          <p:cNvSpPr/>
          <p:nvPr>
            <p:custDataLst>
              <p:tags r:id="rId3"/>
            </p:custDataLst>
          </p:nvPr>
        </p:nvSpPr>
        <p:spPr>
          <a:xfrm>
            <a:off x="0" y="1714500"/>
            <a:ext cx="12192000" cy="3429000"/>
          </a:xfrm>
          <a:prstGeom prst="rect">
            <a:avLst/>
          </a:prstGeom>
          <a:gradFill flip="none" rotWithShape="1">
            <a:gsLst>
              <a:gs pos="0">
                <a:srgbClr val="FFFFFF"/>
              </a:gs>
              <a:gs pos="100000">
                <a:schemeClr val="accent1">
                  <a:tint val="50000"/>
                  <a:shade val="100000"/>
                  <a:satMod val="350000"/>
                </a:schemeClr>
              </a:gs>
            </a:gsLst>
            <a:lin ang="16200000" scaled="0"/>
            <a:tileRect/>
          </a:gradFill>
          <a:ln>
            <a:solidFill>
              <a:srgbClr val="FFFFFF"/>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ru-RU" sz="4800">
                <a:solidFill>
                  <a:srgbClr val="424242"/>
                </a:solidFill>
              </a:rPr>
              <a:t>Кои са вашите целеви пазари? </a:t>
            </a:r>
            <a:endParaRPr lang="en-GB" sz="4800">
              <a:solidFill>
                <a:srgbClr val="424242"/>
              </a:solidFill>
            </a:endParaRPr>
          </a:p>
        </p:txBody>
      </p:sp>
      <p:sp>
        <p:nvSpPr>
          <p:cNvPr id="5" name="Rectangle 4">
            <a:extLst>
              <a:ext uri="{FF2B5EF4-FFF2-40B4-BE49-F238E27FC236}">
                <a16:creationId xmlns:a16="http://schemas.microsoft.com/office/drawing/2014/main" id="{EE4A0068-03E4-46E2-BD17-A1E7481F6156}"/>
              </a:ext>
            </a:extLst>
          </p:cNvPr>
          <p:cNvSpPr/>
          <p:nvPr>
            <p:custDataLst>
              <p:tags r:id="rId4"/>
            </p:custDataLst>
          </p:nvPr>
        </p:nvSpPr>
        <p:spPr>
          <a:xfrm>
            <a:off x="0" y="5143501"/>
            <a:ext cx="12192000" cy="1714500"/>
          </a:xfrm>
          <a:prstGeom prst="rect">
            <a:avLst/>
          </a:prstGeom>
          <a:gradFill flip="none" rotWithShape="1">
            <a:gsLst>
              <a:gs pos="0">
                <a:srgbClr val="FFFFFF"/>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1733" b="1">
                <a:solidFill>
                  <a:srgbClr val="39AC37"/>
                </a:solidFill>
              </a:rPr>
              <a:t>ⓘ</a:t>
            </a:r>
            <a:r>
              <a:rPr lang="en-GB" sz="1867">
                <a:solidFill>
                  <a:srgbClr val="424242"/>
                </a:solidFill>
              </a:rPr>
              <a:t> Start presenting to display the poll results on this slide.</a:t>
            </a:r>
          </a:p>
        </p:txBody>
      </p:sp>
    </p:spTree>
    <p:custDataLst>
      <p:tags r:id="rId1"/>
    </p:custDataLst>
    <p:extLst>
      <p:ext uri="{BB962C8B-B14F-4D97-AF65-F5344CB8AC3E}">
        <p14:creationId xmlns:p14="http://schemas.microsoft.com/office/powerpoint/2010/main" val="358268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7A1A-DEC4-48D9-8BA3-DA701A5CEED0}"/>
              </a:ext>
            </a:extLst>
          </p:cNvPr>
          <p:cNvSpPr>
            <a:spLocks noGrp="1"/>
          </p:cNvSpPr>
          <p:nvPr>
            <p:ph type="ctrTitle"/>
          </p:nvPr>
        </p:nvSpPr>
        <p:spPr/>
        <p:txBody>
          <a:bodyPr>
            <a:normAutofit/>
          </a:bodyPr>
          <a:lstStyle/>
          <a:p>
            <a:r>
              <a:rPr lang="en-GB" dirty="0"/>
              <a:t>About the </a:t>
            </a:r>
            <a:r>
              <a:rPr lang="en-GB" dirty="0">
                <a:solidFill>
                  <a:schemeClr val="accent3"/>
                </a:solidFill>
              </a:rPr>
              <a:t>BRIDGE</a:t>
            </a:r>
            <a:r>
              <a:rPr lang="en-GB" dirty="0"/>
              <a:t> Project</a:t>
            </a:r>
            <a:endParaRPr lang="en-US" dirty="0"/>
          </a:p>
        </p:txBody>
      </p:sp>
      <p:sp>
        <p:nvSpPr>
          <p:cNvPr id="3" name="Subtitle 2">
            <a:extLst>
              <a:ext uri="{FF2B5EF4-FFF2-40B4-BE49-F238E27FC236}">
                <a16:creationId xmlns:a16="http://schemas.microsoft.com/office/drawing/2014/main" id="{304934F5-88D2-40D9-8693-4F3B1DDCC838}"/>
              </a:ext>
            </a:extLst>
          </p:cNvPr>
          <p:cNvSpPr>
            <a:spLocks noGrp="1"/>
          </p:cNvSpPr>
          <p:nvPr>
            <p:ph type="subTitle" idx="1"/>
          </p:nvPr>
        </p:nvSpPr>
        <p:spPr>
          <a:xfrm>
            <a:off x="1344890" y="3195802"/>
            <a:ext cx="9144000" cy="1655762"/>
          </a:xfrm>
        </p:spPr>
        <p:txBody>
          <a:bodyPr>
            <a:normAutofit lnSpcReduction="10000"/>
          </a:bodyPr>
          <a:lstStyle/>
          <a:p>
            <a:pPr>
              <a:lnSpc>
                <a:spcPct val="150000"/>
              </a:lnSpc>
            </a:pPr>
            <a:r>
              <a:rPr lang="en-GB" dirty="0"/>
              <a:t>Building Relations to go International for Data-Driven Growing Enterprises (start-ups and SMEs)</a:t>
            </a:r>
          </a:p>
          <a:p>
            <a:pPr>
              <a:lnSpc>
                <a:spcPct val="150000"/>
              </a:lnSpc>
            </a:pPr>
            <a:r>
              <a:rPr lang="en-GB" sz="1800" dirty="0">
                <a:solidFill>
                  <a:schemeClr val="accent3"/>
                </a:solidFill>
              </a:rPr>
              <a:t>2021</a:t>
            </a:r>
          </a:p>
        </p:txBody>
      </p:sp>
      <p:sp>
        <p:nvSpPr>
          <p:cNvPr id="4" name="Slide Number Placeholder 3">
            <a:extLst>
              <a:ext uri="{FF2B5EF4-FFF2-40B4-BE49-F238E27FC236}">
                <a16:creationId xmlns:a16="http://schemas.microsoft.com/office/drawing/2014/main" id="{19847BA0-AB18-44AA-9727-1D0B4F3AB9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CA986-5156-4ED8-A32F-C642AECA8E79}" type="slidenum">
              <a:rPr kumimoji="0" lang="ro-RO" sz="1200" b="1" i="0" u="none" strike="noStrike" kern="1200" cap="none" spc="0" normalizeH="0" baseline="0" noProof="0" smtClean="0">
                <a:ln>
                  <a:noFill/>
                </a:ln>
                <a:solidFill>
                  <a:srgbClr val="151B8D"/>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o-RO" sz="1200" b="1" i="0" u="none" strike="noStrike" kern="1200" cap="none" spc="0" normalizeH="0" baseline="0" noProof="0">
              <a:ln>
                <a:noFill/>
              </a:ln>
              <a:solidFill>
                <a:srgbClr val="151B8D"/>
              </a:solidFill>
              <a:effectLst/>
              <a:uLnTx/>
              <a:uFillTx/>
              <a:latin typeface="Cambria"/>
              <a:ea typeface="+mn-ea"/>
              <a:cs typeface="+mn-cs"/>
            </a:endParaRPr>
          </a:p>
        </p:txBody>
      </p:sp>
    </p:spTree>
    <p:extLst>
      <p:ext uri="{BB962C8B-B14F-4D97-AF65-F5344CB8AC3E}">
        <p14:creationId xmlns:p14="http://schemas.microsoft.com/office/powerpoint/2010/main" val="1885699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18.1.1630"/>
  <p:tag name="SLIDO_PRESENTATION_ID" val="00000000-0000-0000-0000-000000000000"/>
  <p:tag name="SLIDO_EVENT_UUID" val="53343c63-ce54-436a-ad13-c8a66f3bbca8"/>
  <p:tag name="SLIDO_EVENT_SECTION_UUID" val="b6efc7ed-be62-4ef3-b106-3fe4e8bc1810"/>
</p:tagLst>
</file>

<file path=ppt/tags/tag10.xml><?xml version="1.0" encoding="utf-8"?>
<p:tagLst xmlns:a="http://schemas.openxmlformats.org/drawingml/2006/main" xmlns:r="http://schemas.openxmlformats.org/officeDocument/2006/relationships" xmlns:p="http://schemas.openxmlformats.org/presentationml/2006/main">
  <p:tag name="SLIDO_METADATA" val="eyJUaW1lc3RhbXAiOjE2MjExOTc2NTh9"/>
  <p:tag name="SLIDO_TYPE" val="SlidoPoll"/>
  <p:tag name="SLIDO_POLL_UUID" val="4dd4a2a1-71bd-495e-93b7-ff26bf579482"/>
  <p:tag name="SLIDO_TIMELINE" val="W3sicG9sbFF1ZXN0aW9uVXVpZCI6ImY3OTllY2EwLWFlM2ItNDBmNS05Nzk2LTVlNzc1MGQzZGZiMSIsInNob3dSZXN1bHRzIjp0cnVlLCJzaG93Q29ycmVjdEFuc3dlcnMiOmZhbHNlLCJ2b3RpbmdMb2NrZWQiOmZhbHNlfV0="/>
</p:tagLst>
</file>

<file path=ppt/tags/tag11.xml><?xml version="1.0" encoding="utf-8"?>
<p:tagLst xmlns:a="http://schemas.openxmlformats.org/drawingml/2006/main" xmlns:r="http://schemas.openxmlformats.org/officeDocument/2006/relationships" xmlns:p="http://schemas.openxmlformats.org/presentationml/2006/main">
  <p:tag name="SLIDO_ELEMENT" val="logo"/>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footer"/>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2MjExOTg5Mjd9"/>
  <p:tag name="SLIDO_TYPE" val="SlidoPoll"/>
  <p:tag name="SLIDO_POLL_UUID" val="8971a65d-8817-4014-a3cb-040de4d52a57"/>
  <p:tag name="SLIDO_TIMELINE" val="W3sicG9sbFF1ZXN0aW9uVXVpZCI6IjI2Zjk0Yzk2LTM1ZTQtNDE4Yy1hOGIyLWY4YWI5MTJkNmViMiIsInNob3dSZXN1bHRzIjp0cnVlLCJzaG93Q29ycmVjdEFuc3dlcnMiOmZhbHNlLCJ2b3RpbmdMb2NrZWQiOmZhbHNlfV0="/>
</p:tagLst>
</file>

<file path=ppt/tags/tag15.xml><?xml version="1.0" encoding="utf-8"?>
<p:tagLst xmlns:a="http://schemas.openxmlformats.org/drawingml/2006/main" xmlns:r="http://schemas.openxmlformats.org/officeDocument/2006/relationships" xmlns:p="http://schemas.openxmlformats.org/presentationml/2006/main">
  <p:tag name="SLIDO_ELEMENT" val="logo"/>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ELEMENT" val="footer"/>
</p:tagLst>
</file>

<file path=ppt/tags/tag18.xml><?xml version="1.0" encoding="utf-8"?>
<p:tagLst xmlns:a="http://schemas.openxmlformats.org/drawingml/2006/main" xmlns:r="http://schemas.openxmlformats.org/officeDocument/2006/relationships" xmlns:p="http://schemas.openxmlformats.org/presentationml/2006/main">
  <p:tag name="SLIDO_METADATA" val="eyJUaW1lc3RhbXAiOjE2MjExOTg5NTJ9"/>
  <p:tag name="SLIDO_TYPE" val="SlidoPoll"/>
  <p:tag name="SLIDO_POLL_UUID" val="d93e5e25-101c-4e38-84b7-20dcc0a5294d"/>
  <p:tag name="SLIDO_TIMELINE" val="W3sicG9sbFF1ZXN0aW9uVXVpZCI6ImE0MTRiZTk4LTY5NjgtNDRmMi05OTkwLTg3MDA0ZmM0MzExMiIsInNob3dSZXN1bHRzIjp0cnVlLCJzaG93Q29ycmVjdEFuc3dlcnMiOmZhbHNlLCJ2b3RpbmdMb2NrZWQiOmZhbHNlfV0="/>
</p:tagLst>
</file>

<file path=ppt/tags/tag19.xml><?xml version="1.0" encoding="utf-8"?>
<p:tagLst xmlns:a="http://schemas.openxmlformats.org/drawingml/2006/main" xmlns:r="http://schemas.openxmlformats.org/officeDocument/2006/relationships" xmlns:p="http://schemas.openxmlformats.org/presentationml/2006/main">
  <p:tag name="SLIDO_ELEMENT" val="logo"/>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MjExOTc1OTZ9"/>
  <p:tag name="SLIDO_TYPE" val="SlidoPoll"/>
  <p:tag name="SLIDO_POLL_UUID" val="e466dcce-eb43-4721-be9f-0f498a31a563"/>
  <p:tag name="SLIDO_TIMELINE" val="W3sicG9sbFF1ZXN0aW9uVXVpZCI6IjYzZjBiNDY0LTI0OWMtNGIzNi1hNTNlLWM1ZDdkMWU4ZTU4MyIsInNob3dSZXN1bHRzIjp0cnV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MjExOTg5NTh9"/>
  <p:tag name="SLIDO_TYPE" val="SlidoPoll"/>
  <p:tag name="SLIDO_POLL_UUID" val="13b705b7-9dfc-4f1a-85f4-24a2e8b78202"/>
  <p:tag name="SLIDO_TIMELINE" val="W3sicG9sbFF1ZXN0aW9uVXVpZCI6IjlmNDc1NDlkLTZmYTYtNDA3MS04Y2Q0LTY3MmFkM2I4ZjQyMC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title"/>
</p:tagLst>
</file>

<file path=ppt/tags/tag2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6.xml><?xml version="1.0" encoding="utf-8"?>
<p:tagLst xmlns:a="http://schemas.openxmlformats.org/drawingml/2006/main" xmlns:r="http://schemas.openxmlformats.org/officeDocument/2006/relationships" xmlns:p="http://schemas.openxmlformats.org/presentationml/2006/main">
  <p:tag name="SLIDO_METADATA" val="eyJUaW1lc3RhbXAiOjE2MjExOTg5NTl9"/>
  <p:tag name="SLIDO_TYPE" val="SlidoPoll"/>
  <p:tag name="SLIDO_POLL_UUID" val="f010ec41-9877-4ef5-97cd-9c2b4e79c45d"/>
  <p:tag name="SLIDO_TIMELINE" val="W3sicG9sbFF1ZXN0aW9uVXVpZCI6ImU0NzBkYzZjLWRhOTUtNDhhYi1hODgyLWNkNTE1ODQzYmE1OSIsInNob3dSZXN1bHRzIjp0cnVlLCJzaG93Q29ycmVjdEFuc3dlcnMiOmZhbHNlLCJ2b3RpbmdMb2NrZWQiOmZhbHNlfV0="/>
</p:tagLst>
</file>

<file path=ppt/tags/tag27.xml><?xml version="1.0" encoding="utf-8"?>
<p:tagLst xmlns:a="http://schemas.openxmlformats.org/drawingml/2006/main" xmlns:r="http://schemas.openxmlformats.org/officeDocument/2006/relationships" xmlns:p="http://schemas.openxmlformats.org/presentationml/2006/main">
  <p:tag name="SLIDO_ELEMENT" val="logo"/>
</p:tagLst>
</file>

<file path=ppt/tags/tag28.xml><?xml version="1.0" encoding="utf-8"?>
<p:tagLst xmlns:a="http://schemas.openxmlformats.org/drawingml/2006/main" xmlns:r="http://schemas.openxmlformats.org/officeDocument/2006/relationships" xmlns:p="http://schemas.openxmlformats.org/presentationml/2006/main">
  <p:tag name="SLIDO_ELEMENT" val="title"/>
</p:tagLst>
</file>

<file path=ppt/tags/tag29.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METADATA" val="eyJUaW1lc3RhbXAiOjE2MjExOTg5NTl9"/>
  <p:tag name="SLIDO_TYPE" val="SlidoPoll"/>
  <p:tag name="SLIDO_POLL_UUID" val="b932645a-4ee0-4527-8381-4de7a7b08b7d"/>
  <p:tag name="SLIDO_TIMELINE" val="W3sicG9sbFF1ZXN0aW9uVXVpZCI6Ijg4OTFjZjg5LTBlNTItNDAwYS1iZDcyLWU4NjJjYjBiOTRjYyIsInNob3dSZXN1bHRzIjp0cnVlLCJzaG93Q29ycmVjdEFuc3dlcnMiOmZhbHNlLCJ2b3RpbmdMb2NrZWQiOmZhbHNlfV0="/>
</p:tagLst>
</file>

<file path=ppt/tags/tag31.xml><?xml version="1.0" encoding="utf-8"?>
<p:tagLst xmlns:a="http://schemas.openxmlformats.org/drawingml/2006/main" xmlns:r="http://schemas.openxmlformats.org/officeDocument/2006/relationships" xmlns:p="http://schemas.openxmlformats.org/presentationml/2006/main">
  <p:tag name="SLIDO_ELEMENT" val="logo"/>
</p:tagLst>
</file>

<file path=ppt/tags/tag32.xml><?xml version="1.0" encoding="utf-8"?>
<p:tagLst xmlns:a="http://schemas.openxmlformats.org/drawingml/2006/main" xmlns:r="http://schemas.openxmlformats.org/officeDocument/2006/relationships" xmlns:p="http://schemas.openxmlformats.org/presentationml/2006/main">
  <p:tag name="SLIDO_ELEMENT" val="title"/>
</p:tagLst>
</file>

<file path=ppt/tags/tag33.xml><?xml version="1.0" encoding="utf-8"?>
<p:tagLst xmlns:a="http://schemas.openxmlformats.org/drawingml/2006/main" xmlns:r="http://schemas.openxmlformats.org/officeDocument/2006/relationships" xmlns:p="http://schemas.openxmlformats.org/presentationml/2006/main">
  <p:tag name="SLIDO_ELEMENT" val="footer"/>
</p:tagLst>
</file>

<file path=ppt/tags/tag34.xml><?xml version="1.0" encoding="utf-8"?>
<p:tagLst xmlns:a="http://schemas.openxmlformats.org/drawingml/2006/main" xmlns:r="http://schemas.openxmlformats.org/officeDocument/2006/relationships" xmlns:p="http://schemas.openxmlformats.org/presentationml/2006/main">
  <p:tag name="SLIDO_METADATA" val="eyJUaW1lc3RhbXAiOjE2MjEyMDAyNDB9"/>
  <p:tag name="SLIDO_TYPE" val="SlidoQA"/>
</p:tagLst>
</file>

<file path=ppt/tags/tag35.xml><?xml version="1.0" encoding="utf-8"?>
<p:tagLst xmlns:a="http://schemas.openxmlformats.org/drawingml/2006/main" xmlns:r="http://schemas.openxmlformats.org/officeDocument/2006/relationships" xmlns:p="http://schemas.openxmlformats.org/presentationml/2006/main">
  <p:tag name="SLIDO_ELEMENT" val="logo"/>
</p:tagLst>
</file>

<file path=ppt/tags/tag36.xml><?xml version="1.0" encoding="utf-8"?>
<p:tagLst xmlns:a="http://schemas.openxmlformats.org/drawingml/2006/main" xmlns:r="http://schemas.openxmlformats.org/officeDocument/2006/relationships" xmlns:p="http://schemas.openxmlformats.org/presentationml/2006/main">
  <p:tag name="SLIDO_ELEMENT" val="title"/>
</p:tagLst>
</file>

<file path=ppt/tags/tag37.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MjExOTc2Mzl9"/>
  <p:tag name="SLIDO_TYPE" val="SlidoPoll"/>
  <p:tag name="SLIDO_POLL_UUID" val="4f0f59d5-a7e3-4e07-bb0f-1ce82c678baf"/>
  <p:tag name="SLIDO_TIMELINE" val="W3sicG9sbFF1ZXN0aW9uVXVpZCI6IjJkM2E3OTNjLTI1NWYtNDM1YS04NDM0LTVkOThlMmE3NTA2MSIsInNob3dSZXN1bHRzIjp0cnVlLCJzaG93Q29ycmVjdEFuc3dlcnMiOmZhbHNlLCJ2b3RpbmdMb2NrZWQiOmZhbHNlfV0="/>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BRIDGE">
      <a:dk1>
        <a:sysClr val="windowText" lastClr="000000"/>
      </a:dk1>
      <a:lt1>
        <a:sysClr val="window" lastClr="FFFFFF"/>
      </a:lt1>
      <a:dk2>
        <a:srgbClr val="44546A"/>
      </a:dk2>
      <a:lt2>
        <a:srgbClr val="E7E6E6"/>
      </a:lt2>
      <a:accent1>
        <a:srgbClr val="151B8D"/>
      </a:accent1>
      <a:accent2>
        <a:srgbClr val="0189BB"/>
      </a:accent2>
      <a:accent3>
        <a:srgbClr val="00C7CE"/>
      </a:accent3>
      <a:accent4>
        <a:srgbClr val="868485"/>
      </a:accent4>
      <a:accent5>
        <a:srgbClr val="E25A28"/>
      </a:accent5>
      <a:accent6>
        <a:srgbClr val="A01E28"/>
      </a:accent6>
      <a:hlink>
        <a:srgbClr val="00C7CE"/>
      </a:hlink>
      <a:folHlink>
        <a:srgbClr val="151B8D"/>
      </a:folHlink>
    </a:clrScheme>
    <a:fontScheme name="BRIDGE">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DGE_PowePoint_template" id="{180EDC8B-FD51-4C8D-9FC4-6506C0A380AC}" vid="{6D2576F8-60FD-4446-AEA0-C55FE1F43899}"/>
    </a:ext>
  </a:extLst>
</a:theme>
</file>

<file path=docProps/app.xml><?xml version="1.0" encoding="utf-8"?>
<Properties xmlns="http://schemas.openxmlformats.org/officeDocument/2006/extended-properties" xmlns:vt="http://schemas.openxmlformats.org/officeDocument/2006/docPropsVTypes">
  <TotalTime>52</TotalTime>
  <Words>626</Words>
  <Application>Microsoft Office PowerPoint</Application>
  <PresentationFormat>Widescreen</PresentationFormat>
  <Paragraphs>105</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Cambria</vt:lpstr>
      <vt:lpstr>Helvetica</vt:lpstr>
      <vt:lpstr>Wingdings</vt:lpstr>
      <vt:lpstr>Office Theme</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BRIDGE Project</vt:lpstr>
      <vt:lpstr>PowerPoint Presentation</vt:lpstr>
      <vt:lpstr>PowerPoint Presentation</vt:lpstr>
      <vt:lpstr>In the quest for internationalisation opportunities for AI and Blockchain European SMEs and start-ups</vt:lpstr>
      <vt:lpstr> В кой сегмент на технологиите базирани на данни работите: </vt:lpstr>
      <vt:lpstr>PowerPoint Presentation</vt:lpstr>
      <vt:lpstr> Имам интерес и работя в следните пазарни сегменти: </vt:lpstr>
      <vt:lpstr>PowerPoint Presentation</vt:lpstr>
      <vt:lpstr>Интересува ли ви излизането на някой от следните конкретни пазари: </vt:lpstr>
      <vt:lpstr>PowerPoint Presentation</vt:lpstr>
      <vt:lpstr>Коя е най-голямата бариера пред вашата фирма за излизане на трети пазари: </vt:lpstr>
      <vt:lpstr>PowerPoint Presentation</vt:lpstr>
      <vt:lpstr>Как можем да Ви бъдем полезни: </vt:lpstr>
      <vt:lpstr>PowerPoint Presentation</vt:lpstr>
      <vt:lpstr>За повече информация: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Todor Mitov</dc:creator>
  <cp:lastModifiedBy>Todor Mitov</cp:lastModifiedBy>
  <cp:revision>7</cp:revision>
  <dcterms:created xsi:type="dcterms:W3CDTF">2021-05-16T20:46:03Z</dcterms:created>
  <dcterms:modified xsi:type="dcterms:W3CDTF">2021-05-17T07:33:06Z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0.18.1.1630</vt:lpwstr>
  </property>
</Properties>
</file>