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7" r:id="rId3"/>
    <p:sldId id="257" r:id="rId4"/>
    <p:sldId id="268" r:id="rId5"/>
    <p:sldId id="269" r:id="rId6"/>
    <p:sldId id="270" r:id="rId7"/>
    <p:sldId id="265" r:id="rId8"/>
    <p:sldId id="266"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ontact@ufoproject.eu" TargetMode="External"/><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copy">
    <p:spTree>
      <p:nvGrpSpPr>
        <p:cNvPr id="1" name=""/>
        <p:cNvGrpSpPr/>
        <p:nvPr/>
      </p:nvGrpSpPr>
      <p:grpSpPr>
        <a:xfrm>
          <a:off x="0" y="0"/>
          <a:ext cx="0" cy="0"/>
          <a:chOff x="0" y="0"/>
          <a:chExt cx="0" cy="0"/>
        </a:xfrm>
      </p:grpSpPr>
      <p:pic>
        <p:nvPicPr>
          <p:cNvPr id="21" name="Asset 3.jpg" descr="Asset 3.jpg"/>
          <p:cNvPicPr>
            <a:picLocks noChangeAspect="1"/>
          </p:cNvPicPr>
          <p:nvPr/>
        </p:nvPicPr>
        <p:blipFill>
          <a:blip r:embed="rId2">
            <a:extLst/>
          </a:blip>
          <a:stretch>
            <a:fillRect/>
          </a:stretch>
        </p:blipFill>
        <p:spPr>
          <a:xfrm>
            <a:off x="-169" y="0"/>
            <a:ext cx="20586869" cy="13716000"/>
          </a:xfrm>
          <a:prstGeom prst="rect">
            <a:avLst/>
          </a:prstGeom>
          <a:ln w="12700">
            <a:miter lim="400000"/>
          </a:ln>
        </p:spPr>
      </p:pic>
      <p:pic>
        <p:nvPicPr>
          <p:cNvPr id="22" name="Asset 3@300x.png" descr="Asset 3@300x.png"/>
          <p:cNvPicPr>
            <a:picLocks noChangeAspect="1"/>
          </p:cNvPicPr>
          <p:nvPr/>
        </p:nvPicPr>
        <p:blipFill>
          <a:blip r:embed="rId3">
            <a:extLst/>
          </a:blip>
          <a:stretch>
            <a:fillRect/>
          </a:stretch>
        </p:blipFill>
        <p:spPr>
          <a:xfrm>
            <a:off x="933450" y="1897112"/>
            <a:ext cx="4534989" cy="2066469"/>
          </a:xfrm>
          <a:prstGeom prst="rect">
            <a:avLst/>
          </a:prstGeom>
          <a:ln w="12700">
            <a:miter lim="400000"/>
          </a:ln>
        </p:spPr>
      </p:pic>
      <p:pic>
        <p:nvPicPr>
          <p:cNvPr id="23" name="Asset 5@300x.png" descr="Asset 5@300x.png"/>
          <p:cNvPicPr>
            <a:picLocks noChangeAspect="1"/>
          </p:cNvPicPr>
          <p:nvPr/>
        </p:nvPicPr>
        <p:blipFill>
          <a:blip r:embed="rId4">
            <a:extLst/>
          </a:blip>
          <a:stretch>
            <a:fillRect/>
          </a:stretch>
        </p:blipFill>
        <p:spPr>
          <a:xfrm>
            <a:off x="17422572" y="12492726"/>
            <a:ext cx="6971804" cy="1223275"/>
          </a:xfrm>
          <a:prstGeom prst="rect">
            <a:avLst/>
          </a:prstGeom>
          <a:ln w="12700">
            <a:miter lim="400000"/>
          </a:ln>
        </p:spPr>
      </p:pic>
      <p:sp>
        <p:nvSpPr>
          <p:cNvPr id="24" name="Presentation Title"/>
          <p:cNvSpPr txBox="1">
            <a:spLocks noGrp="1"/>
          </p:cNvSpPr>
          <p:nvPr>
            <p:ph type="title" hasCustomPrompt="1"/>
          </p:nvPr>
        </p:nvSpPr>
        <p:spPr>
          <a:xfrm>
            <a:off x="7746996" y="4787900"/>
            <a:ext cx="16230604" cy="4648200"/>
          </a:xfrm>
          <a:prstGeom prst="rect">
            <a:avLst/>
          </a:prstGeom>
        </p:spPr>
        <p:txBody>
          <a:bodyPr anchor="ctr"/>
          <a:lstStyle/>
          <a:p>
            <a:r>
              <a:t>Presentation 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32" name="Asset 4.jpg" descr="Asset 4.jpg"/>
          <p:cNvPicPr>
            <a:picLocks noChangeAspect="1"/>
          </p:cNvPicPr>
          <p:nvPr/>
        </p:nvPicPr>
        <p:blipFill>
          <a:blip r:embed="rId2">
            <a:extLst/>
          </a:blip>
          <a:stretch>
            <a:fillRect/>
          </a:stretch>
        </p:blipFill>
        <p:spPr>
          <a:xfrm>
            <a:off x="-32206" y="-30917"/>
            <a:ext cx="24448412" cy="13828634"/>
          </a:xfrm>
          <a:prstGeom prst="rect">
            <a:avLst/>
          </a:prstGeom>
          <a:ln w="12700">
            <a:miter lim="400000"/>
          </a:ln>
        </p:spPr>
      </p:pic>
      <p:pic>
        <p:nvPicPr>
          <p:cNvPr id="33" name="Asset 2@300x.png" descr="Asset 2@300x.png"/>
          <p:cNvPicPr>
            <a:picLocks noChangeAspect="1"/>
          </p:cNvPicPr>
          <p:nvPr/>
        </p:nvPicPr>
        <p:blipFill>
          <a:blip r:embed="rId3">
            <a:extLst/>
          </a:blip>
          <a:stretch>
            <a:fillRect/>
          </a:stretch>
        </p:blipFill>
        <p:spPr>
          <a:xfrm>
            <a:off x="-16515" y="2993869"/>
            <a:ext cx="3868430" cy="7728262"/>
          </a:xfrm>
          <a:prstGeom prst="rect">
            <a:avLst/>
          </a:prstGeom>
          <a:ln w="12700">
            <a:miter lim="400000"/>
          </a:ln>
        </p:spPr>
      </p:pic>
      <p:sp>
        <p:nvSpPr>
          <p:cNvPr id="34" name="There are many variations of passages of Lorem Ipsum available, but the majority have suffered alteration in some form, by injected humour, or randomised words which don't look even slightly believable. If you are going to use a passage of Lorem Ipsum."/>
          <p:cNvSpPr txBox="1">
            <a:spLocks noGrp="1"/>
          </p:cNvSpPr>
          <p:nvPr>
            <p:ph type="body" sz="half" idx="21"/>
          </p:nvPr>
        </p:nvSpPr>
        <p:spPr>
          <a:xfrm>
            <a:off x="5125642" y="3962400"/>
            <a:ext cx="16865601" cy="5791200"/>
          </a:xfrm>
          <a:prstGeom prst="rect">
            <a:avLst/>
          </a:prstGeom>
        </p:spPr>
        <p:txBody>
          <a:bodyPr anchor="ctr"/>
          <a:lstStyle>
            <a:lvl1pPr defTabSz="2438338">
              <a:defRPr sz="5000" spc="-100">
                <a:solidFill>
                  <a:srgbClr val="FFFFFF"/>
                </a:solidFill>
              </a:defRPr>
            </a:lvl1pPr>
          </a:lstStyle>
          <a:p>
            <a:r>
              <a:t>There are many variations of passages of Lorem Ipsum available, but the majority have suffered alteration in some form, by injected humour, or randomised words which don't look even slightly believable. If you are going to use a passage of Lorem Ipsum.</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copy 9">
    <p:spTree>
      <p:nvGrpSpPr>
        <p:cNvPr id="1" name=""/>
        <p:cNvGrpSpPr/>
        <p:nvPr/>
      </p:nvGrpSpPr>
      <p:grpSpPr>
        <a:xfrm>
          <a:off x="0" y="0"/>
          <a:ext cx="0" cy="0"/>
          <a:chOff x="0" y="0"/>
          <a:chExt cx="0" cy="0"/>
        </a:xfrm>
      </p:grpSpPr>
      <p:pic>
        <p:nvPicPr>
          <p:cNvPr id="90" name="Asset 7@300x.png" descr="Asset 7@300x.png"/>
          <p:cNvPicPr>
            <a:picLocks noChangeAspect="1"/>
          </p:cNvPicPr>
          <p:nvPr/>
        </p:nvPicPr>
        <p:blipFill>
          <a:blip r:embed="rId2">
            <a:extLst/>
          </a:blip>
          <a:stretch>
            <a:fillRect/>
          </a:stretch>
        </p:blipFill>
        <p:spPr>
          <a:xfrm>
            <a:off x="450850" y="-10725"/>
            <a:ext cx="1079981" cy="1075181"/>
          </a:xfrm>
          <a:prstGeom prst="rect">
            <a:avLst/>
          </a:prstGeom>
          <a:ln w="12700">
            <a:miter lim="400000"/>
          </a:ln>
        </p:spPr>
      </p:pic>
      <p:sp>
        <p:nvSpPr>
          <p:cNvPr id="91" name="Title Text"/>
          <p:cNvSpPr txBox="1">
            <a:spLocks noGrp="1"/>
          </p:cNvSpPr>
          <p:nvPr>
            <p:ph type="title"/>
          </p:nvPr>
        </p:nvSpPr>
        <p:spPr>
          <a:xfrm>
            <a:off x="1777998" y="200091"/>
            <a:ext cx="21018504" cy="1075181"/>
          </a:xfrm>
          <a:prstGeom prst="rect">
            <a:avLst/>
          </a:prstGeom>
        </p:spPr>
        <p:txBody>
          <a:bodyPr anchor="ctr"/>
          <a:lstStyle>
            <a:lvl1pPr>
              <a:defRPr sz="3000" b="1" cap="none" spc="-59">
                <a:solidFill>
                  <a:srgbClr val="073699"/>
                </a:solidFill>
              </a:defRPr>
            </a:lvl1pPr>
          </a:lstStyle>
          <a:p>
            <a:r>
              <a:t>Title Text</a:t>
            </a:r>
          </a:p>
        </p:txBody>
      </p:sp>
      <p:sp>
        <p:nvSpPr>
          <p:cNvPr id="92" name="There are many variations of passages of Lorem Ipsum available, but the majority have suffered alteration in some form, by injected humour, or randomised words which don't look even slightly believable. If you are going to use a passage of Lorem Ipsum, y"/>
          <p:cNvSpPr txBox="1">
            <a:spLocks noGrp="1"/>
          </p:cNvSpPr>
          <p:nvPr>
            <p:ph type="body" sz="quarter" idx="21"/>
          </p:nvPr>
        </p:nvSpPr>
        <p:spPr>
          <a:xfrm>
            <a:off x="3728642" y="3425890"/>
            <a:ext cx="6614316" cy="7556501"/>
          </a:xfrm>
          <a:prstGeom prst="rect">
            <a:avLst/>
          </a:prstGeom>
        </p:spPr>
        <p:txBody>
          <a:bodyPr/>
          <a:lstStyle/>
          <a:p>
            <a:pPr>
              <a:defRPr sz="2000" b="0">
                <a:latin typeface="+mj-lt"/>
                <a:ea typeface="+mj-ea"/>
                <a:cs typeface="+mj-cs"/>
                <a:sym typeface="Helvetica"/>
              </a:defRPr>
            </a:pPr>
            <a: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a:t>
            </a:r>
          </a:p>
          <a:p>
            <a:pPr>
              <a:defRPr sz="2000" b="0">
                <a:latin typeface="+mj-lt"/>
                <a:ea typeface="+mj-ea"/>
                <a:cs typeface="+mj-cs"/>
                <a:sym typeface="Helvetica"/>
              </a:defRPr>
            </a:pPr>
            <a:endParaRPr/>
          </a:p>
          <a:p>
            <a:pPr>
              <a:defRPr sz="2000" b="0">
                <a:latin typeface="+mj-lt"/>
                <a:ea typeface="+mj-ea"/>
                <a:cs typeface="+mj-cs"/>
                <a:sym typeface="Helvetica"/>
              </a:defRPr>
            </a:pPr>
            <a:r>
              <a:t>The generated Lorem Ipsum is therefore always free from repetition, injected humour, or non-characteristic words etc. 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p>
        </p:txBody>
      </p:sp>
      <p:sp>
        <p:nvSpPr>
          <p:cNvPr id="93" name="Rectangle"/>
          <p:cNvSpPr/>
          <p:nvPr/>
        </p:nvSpPr>
        <p:spPr>
          <a:xfrm>
            <a:off x="12954000" y="12700"/>
            <a:ext cx="11442700" cy="6845300"/>
          </a:xfrm>
          <a:prstGeom prst="rect">
            <a:avLst/>
          </a:prstGeom>
          <a:solidFill>
            <a:srgbClr val="D5D5D5">
              <a:alpha val="26551"/>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4" name="Rectangle"/>
          <p:cNvSpPr/>
          <p:nvPr/>
        </p:nvSpPr>
        <p:spPr>
          <a:xfrm>
            <a:off x="12954000" y="6858000"/>
            <a:ext cx="11442700" cy="6845300"/>
          </a:xfrm>
          <a:prstGeom prst="rect">
            <a:avLst/>
          </a:prstGeom>
          <a:solidFill>
            <a:srgbClr val="D5D5D5">
              <a:alpha val="42413"/>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copy 3">
    <p:spTree>
      <p:nvGrpSpPr>
        <p:cNvPr id="1" name=""/>
        <p:cNvGrpSpPr/>
        <p:nvPr/>
      </p:nvGrpSpPr>
      <p:grpSpPr>
        <a:xfrm>
          <a:off x="0" y="0"/>
          <a:ext cx="0" cy="0"/>
          <a:chOff x="0" y="0"/>
          <a:chExt cx="0" cy="0"/>
        </a:xfrm>
      </p:grpSpPr>
      <p:sp>
        <p:nvSpPr>
          <p:cNvPr id="121" name="Partners"/>
          <p:cNvSpPr txBox="1">
            <a:spLocks noGrp="1"/>
          </p:cNvSpPr>
          <p:nvPr>
            <p:ph type="body" sz="quarter" idx="21"/>
          </p:nvPr>
        </p:nvSpPr>
        <p:spPr>
          <a:xfrm>
            <a:off x="1777998" y="200091"/>
            <a:ext cx="21018504" cy="1075181"/>
          </a:xfrm>
          <a:prstGeom prst="rect">
            <a:avLst/>
          </a:prstGeom>
        </p:spPr>
        <p:txBody>
          <a:bodyPr anchor="ctr"/>
          <a:lstStyle>
            <a:lvl1pPr defTabSz="2438338">
              <a:lnSpc>
                <a:spcPct val="80000"/>
              </a:lnSpc>
              <a:defRPr sz="3000" spc="-59">
                <a:solidFill>
                  <a:srgbClr val="073699"/>
                </a:solidFill>
                <a:latin typeface="+mj-lt"/>
                <a:ea typeface="+mj-ea"/>
                <a:cs typeface="+mj-cs"/>
                <a:sym typeface="Helvetica"/>
              </a:defRPr>
            </a:lvl1pPr>
          </a:lstStyle>
          <a:p>
            <a:r>
              <a:t>Partners</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py 4">
    <p:spTree>
      <p:nvGrpSpPr>
        <p:cNvPr id="1" name=""/>
        <p:cNvGrpSpPr/>
        <p:nvPr/>
      </p:nvGrpSpPr>
      <p:grpSpPr>
        <a:xfrm>
          <a:off x="0" y="0"/>
          <a:ext cx="0" cy="0"/>
          <a:chOff x="0" y="0"/>
          <a:chExt cx="0" cy="0"/>
        </a:xfrm>
      </p:grpSpPr>
      <p:pic>
        <p:nvPicPr>
          <p:cNvPr id="129" name="Asset 5.jpg" descr="Asset 5.jpg"/>
          <p:cNvPicPr>
            <a:picLocks noChangeAspect="1"/>
          </p:cNvPicPr>
          <p:nvPr/>
        </p:nvPicPr>
        <p:blipFill>
          <a:blip r:embed="rId2">
            <a:extLst/>
          </a:blip>
          <a:stretch>
            <a:fillRect/>
          </a:stretch>
        </p:blipFill>
        <p:spPr>
          <a:xfrm>
            <a:off x="6594730" y="0"/>
            <a:ext cx="17798540" cy="13716000"/>
          </a:xfrm>
          <a:prstGeom prst="rect">
            <a:avLst/>
          </a:prstGeom>
          <a:ln w="12700">
            <a:miter lim="400000"/>
          </a:ln>
        </p:spPr>
      </p:pic>
      <p:pic>
        <p:nvPicPr>
          <p:cNvPr id="130" name="Asset 5@300x.png" descr="Asset 5@300x.png"/>
          <p:cNvPicPr>
            <a:picLocks noChangeAspect="1"/>
          </p:cNvPicPr>
          <p:nvPr/>
        </p:nvPicPr>
        <p:blipFill>
          <a:blip r:embed="rId3">
            <a:extLst/>
          </a:blip>
          <a:stretch>
            <a:fillRect/>
          </a:stretch>
        </p:blipFill>
        <p:spPr>
          <a:xfrm>
            <a:off x="0" y="12397228"/>
            <a:ext cx="7516076" cy="1318773"/>
          </a:xfrm>
          <a:prstGeom prst="rect">
            <a:avLst/>
          </a:prstGeom>
          <a:ln w="12700">
            <a:miter lim="400000"/>
          </a:ln>
        </p:spPr>
      </p:pic>
      <p:grpSp>
        <p:nvGrpSpPr>
          <p:cNvPr id="134" name="Group"/>
          <p:cNvGrpSpPr/>
          <p:nvPr/>
        </p:nvGrpSpPr>
        <p:grpSpPr>
          <a:xfrm>
            <a:off x="3054349" y="7367986"/>
            <a:ext cx="2994762" cy="792479"/>
            <a:chOff x="0" y="0"/>
            <a:chExt cx="2994760" cy="792477"/>
          </a:xfrm>
        </p:grpSpPr>
        <p:pic>
          <p:nvPicPr>
            <p:cNvPr id="131" name="Asset 9@300x.png" descr="Asset 9@300x.png"/>
            <p:cNvPicPr>
              <a:picLocks noChangeAspect="1"/>
            </p:cNvPicPr>
            <p:nvPr/>
          </p:nvPicPr>
          <p:blipFill>
            <a:blip r:embed="rId4">
              <a:extLst/>
            </a:blip>
            <a:stretch>
              <a:fillRect/>
            </a:stretch>
          </p:blipFill>
          <p:spPr>
            <a:xfrm>
              <a:off x="0" y="0"/>
              <a:ext cx="401982" cy="792478"/>
            </a:xfrm>
            <a:prstGeom prst="rect">
              <a:avLst/>
            </a:prstGeom>
            <a:ln w="12700" cap="flat">
              <a:noFill/>
              <a:miter lim="400000"/>
            </a:ln>
            <a:effectLst/>
          </p:spPr>
        </p:pic>
        <p:pic>
          <p:nvPicPr>
            <p:cNvPr id="132" name="Asset 10@300x.png" descr="Asset 10@300x.png"/>
            <p:cNvPicPr>
              <a:picLocks noChangeAspect="1"/>
            </p:cNvPicPr>
            <p:nvPr/>
          </p:nvPicPr>
          <p:blipFill>
            <a:blip r:embed="rId5">
              <a:extLst/>
            </a:blip>
            <a:stretch>
              <a:fillRect/>
            </a:stretch>
          </p:blipFill>
          <p:spPr>
            <a:xfrm>
              <a:off x="945650" y="63168"/>
              <a:ext cx="815448" cy="666141"/>
            </a:xfrm>
            <a:prstGeom prst="rect">
              <a:avLst/>
            </a:prstGeom>
            <a:ln w="12700" cap="flat">
              <a:noFill/>
              <a:miter lim="400000"/>
            </a:ln>
            <a:effectLst/>
          </p:spPr>
        </p:pic>
        <p:pic>
          <p:nvPicPr>
            <p:cNvPr id="133" name="Asset 11@300x.png" descr="Asset 11@300x.png"/>
            <p:cNvPicPr>
              <a:picLocks noChangeAspect="1"/>
            </p:cNvPicPr>
            <p:nvPr/>
          </p:nvPicPr>
          <p:blipFill>
            <a:blip r:embed="rId6">
              <a:extLst/>
            </a:blip>
            <a:stretch>
              <a:fillRect/>
            </a:stretch>
          </p:blipFill>
          <p:spPr>
            <a:xfrm>
              <a:off x="2253966" y="22970"/>
              <a:ext cx="740795" cy="746538"/>
            </a:xfrm>
            <a:prstGeom prst="rect">
              <a:avLst/>
            </a:prstGeom>
            <a:ln w="12700" cap="flat">
              <a:noFill/>
              <a:miter lim="400000"/>
            </a:ln>
            <a:effectLst/>
          </p:spPr>
        </p:pic>
      </p:grpSp>
      <p:sp>
        <p:nvSpPr>
          <p:cNvPr id="135" name="Thank you for your attention!"/>
          <p:cNvSpPr txBox="1"/>
          <p:nvPr/>
        </p:nvSpPr>
        <p:spPr>
          <a:xfrm>
            <a:off x="3073396" y="3209991"/>
            <a:ext cx="18402304"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a:defRPr sz="8000" cap="all" spc="-159">
                <a:solidFill>
                  <a:srgbClr val="04DD3D"/>
                </a:solidFill>
                <a:latin typeface="+mj-lt"/>
                <a:ea typeface="+mj-ea"/>
                <a:cs typeface="+mj-cs"/>
                <a:sym typeface="Helvetica"/>
              </a:defRPr>
            </a:lvl1pPr>
          </a:lstStyle>
          <a:p>
            <a:r>
              <a:t>Thank you for your attention!</a:t>
            </a:r>
          </a:p>
        </p:txBody>
      </p:sp>
      <p:sp>
        <p:nvSpPr>
          <p:cNvPr id="136" name="contact@ufoproject.eu"/>
          <p:cNvSpPr txBox="1">
            <a:spLocks noGrp="1"/>
          </p:cNvSpPr>
          <p:nvPr>
            <p:ph type="body" sz="quarter" idx="21"/>
          </p:nvPr>
        </p:nvSpPr>
        <p:spPr>
          <a:xfrm>
            <a:off x="3073396" y="5457890"/>
            <a:ext cx="5257804" cy="1066801"/>
          </a:xfrm>
          <a:prstGeom prst="rect">
            <a:avLst/>
          </a:prstGeom>
        </p:spPr>
        <p:txBody>
          <a:bodyPr anchor="ctr"/>
          <a:lstStyle>
            <a:lvl1pPr defTabSz="2438338">
              <a:defRPr sz="2000" b="0" u="sng" spc="-39">
                <a:latin typeface="+mj-lt"/>
                <a:ea typeface="+mj-ea"/>
                <a:cs typeface="+mj-cs"/>
                <a:sym typeface="Helvetica"/>
                <a:hlinkClick r:id="rId7"/>
              </a:defRPr>
            </a:lvl1pPr>
          </a:lstStyle>
          <a:p>
            <a:r>
              <a:rPr>
                <a:hlinkClick r:id="rId7"/>
              </a:rPr>
              <a:t>contact@ufoproject.eu</a:t>
            </a:r>
          </a:p>
        </p:txBody>
      </p:sp>
      <p:sp>
        <p:nvSpPr>
          <p:cNvPr id="137" name="www.ufoproject.eu"/>
          <p:cNvSpPr txBox="1">
            <a:spLocks noGrp="1"/>
          </p:cNvSpPr>
          <p:nvPr>
            <p:ph type="body" sz="quarter" idx="22"/>
          </p:nvPr>
        </p:nvSpPr>
        <p:spPr>
          <a:xfrm>
            <a:off x="3073396" y="8927559"/>
            <a:ext cx="5257804" cy="1066801"/>
          </a:xfrm>
          <a:prstGeom prst="rect">
            <a:avLst/>
          </a:prstGeom>
        </p:spPr>
        <p:txBody>
          <a:bodyPr anchor="ctr"/>
          <a:lstStyle>
            <a:lvl1pPr defTabSz="2438338">
              <a:defRPr sz="2500" spc="-50">
                <a:solidFill>
                  <a:srgbClr val="073699"/>
                </a:solidFill>
                <a:latin typeface="+mj-lt"/>
                <a:ea typeface="+mj-ea"/>
                <a:cs typeface="+mj-cs"/>
                <a:sym typeface="Helvetica"/>
              </a:defRPr>
            </a:lvl1pPr>
          </a:lstStyle>
          <a:p>
            <a:r>
              <a:t>www.ufoproject.eu</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sset 7@300x.png" descr="Asset 7@300x.png"/>
          <p:cNvPicPr>
            <a:picLocks noChangeAspect="1"/>
          </p:cNvPicPr>
          <p:nvPr/>
        </p:nvPicPr>
        <p:blipFill>
          <a:blip r:embed="rId7">
            <a:extLst/>
          </a:blip>
          <a:stretch>
            <a:fillRect/>
          </a:stretch>
        </p:blipFill>
        <p:spPr>
          <a:xfrm>
            <a:off x="450850" y="-10725"/>
            <a:ext cx="1079981" cy="1075181"/>
          </a:xfrm>
          <a:prstGeom prst="rect">
            <a:avLst/>
          </a:prstGeom>
          <a:ln w="12700">
            <a:miter lim="400000"/>
          </a:ln>
        </p:spPr>
      </p:pic>
      <p:pic>
        <p:nvPicPr>
          <p:cNvPr id="3" name="Asset 6.png" descr="Asset 6.png"/>
          <p:cNvPicPr>
            <a:picLocks noChangeAspect="1"/>
          </p:cNvPicPr>
          <p:nvPr/>
        </p:nvPicPr>
        <p:blipFill>
          <a:blip r:embed="rId8">
            <a:extLst/>
          </a:blip>
          <a:stretch>
            <a:fillRect/>
          </a:stretch>
        </p:blipFill>
        <p:spPr>
          <a:xfrm>
            <a:off x="11268327" y="9204025"/>
            <a:ext cx="1380012" cy="1366347"/>
          </a:xfrm>
          <a:prstGeom prst="rect">
            <a:avLst/>
          </a:prstGeom>
          <a:ln w="12700">
            <a:miter lim="400000"/>
          </a:ln>
        </p:spPr>
      </p:pic>
      <p:pic>
        <p:nvPicPr>
          <p:cNvPr id="4" name="Asset 7.png" descr="Asset 7.png"/>
          <p:cNvPicPr>
            <a:picLocks noChangeAspect="1"/>
          </p:cNvPicPr>
          <p:nvPr/>
        </p:nvPicPr>
        <p:blipFill>
          <a:blip r:embed="rId9">
            <a:extLst/>
          </a:blip>
          <a:stretch>
            <a:fillRect/>
          </a:stretch>
        </p:blipFill>
        <p:spPr>
          <a:xfrm>
            <a:off x="10054556" y="2271567"/>
            <a:ext cx="3807554" cy="3306560"/>
          </a:xfrm>
          <a:prstGeom prst="rect">
            <a:avLst/>
          </a:prstGeom>
          <a:ln w="12700">
            <a:miter lim="400000"/>
          </a:ln>
        </p:spPr>
      </p:pic>
      <p:pic>
        <p:nvPicPr>
          <p:cNvPr id="5" name="Asset 8.png" descr="Asset 8.png"/>
          <p:cNvPicPr>
            <a:picLocks noChangeAspect="1"/>
          </p:cNvPicPr>
          <p:nvPr/>
        </p:nvPicPr>
        <p:blipFill>
          <a:blip r:embed="rId10">
            <a:extLst/>
          </a:blip>
          <a:stretch>
            <a:fillRect/>
          </a:stretch>
        </p:blipFill>
        <p:spPr>
          <a:xfrm>
            <a:off x="10714957" y="5949427"/>
            <a:ext cx="2486752" cy="1944768"/>
          </a:xfrm>
          <a:prstGeom prst="rect">
            <a:avLst/>
          </a:prstGeom>
          <a:ln w="12700">
            <a:miter lim="400000"/>
          </a:ln>
        </p:spPr>
      </p:pic>
      <p:pic>
        <p:nvPicPr>
          <p:cNvPr id="6" name="Asset 9.png" descr="Asset 9.png"/>
          <p:cNvPicPr>
            <a:picLocks noChangeAspect="1"/>
          </p:cNvPicPr>
          <p:nvPr/>
        </p:nvPicPr>
        <p:blipFill>
          <a:blip r:embed="rId11">
            <a:extLst/>
          </a:blip>
          <a:stretch>
            <a:fillRect/>
          </a:stretch>
        </p:blipFill>
        <p:spPr>
          <a:xfrm>
            <a:off x="4291248" y="2968404"/>
            <a:ext cx="2960419" cy="1912886"/>
          </a:xfrm>
          <a:prstGeom prst="rect">
            <a:avLst/>
          </a:prstGeom>
          <a:ln w="12700">
            <a:miter lim="400000"/>
          </a:ln>
        </p:spPr>
      </p:pic>
      <p:pic>
        <p:nvPicPr>
          <p:cNvPr id="7" name="Asset 10.png" descr="Asset 10.png"/>
          <p:cNvPicPr>
            <a:picLocks noChangeAspect="1"/>
          </p:cNvPicPr>
          <p:nvPr/>
        </p:nvPicPr>
        <p:blipFill>
          <a:blip r:embed="rId12">
            <a:extLst/>
          </a:blip>
          <a:stretch>
            <a:fillRect/>
          </a:stretch>
        </p:blipFill>
        <p:spPr>
          <a:xfrm>
            <a:off x="4304911" y="6445867"/>
            <a:ext cx="2933092" cy="951889"/>
          </a:xfrm>
          <a:prstGeom prst="rect">
            <a:avLst/>
          </a:prstGeom>
          <a:ln w="12700">
            <a:miter lim="400000"/>
          </a:ln>
        </p:spPr>
      </p:pic>
      <p:pic>
        <p:nvPicPr>
          <p:cNvPr id="8" name="Asset 11.png" descr="Asset 11.png"/>
          <p:cNvPicPr>
            <a:picLocks noChangeAspect="1"/>
          </p:cNvPicPr>
          <p:nvPr/>
        </p:nvPicPr>
        <p:blipFill>
          <a:blip r:embed="rId13">
            <a:extLst/>
          </a:blip>
          <a:stretch>
            <a:fillRect/>
          </a:stretch>
        </p:blipFill>
        <p:spPr>
          <a:xfrm>
            <a:off x="4011147" y="9374819"/>
            <a:ext cx="3520621" cy="1024761"/>
          </a:xfrm>
          <a:prstGeom prst="rect">
            <a:avLst/>
          </a:prstGeom>
          <a:ln w="12700">
            <a:miter lim="400000"/>
          </a:ln>
        </p:spPr>
      </p:pic>
      <p:pic>
        <p:nvPicPr>
          <p:cNvPr id="9" name="Asset 12.png" descr="Asset 12.png"/>
          <p:cNvPicPr>
            <a:picLocks noChangeAspect="1"/>
          </p:cNvPicPr>
          <p:nvPr/>
        </p:nvPicPr>
        <p:blipFill>
          <a:blip r:embed="rId14">
            <a:extLst/>
          </a:blip>
          <a:stretch>
            <a:fillRect/>
          </a:stretch>
        </p:blipFill>
        <p:spPr>
          <a:xfrm>
            <a:off x="16635395" y="9388482"/>
            <a:ext cx="3374878" cy="997434"/>
          </a:xfrm>
          <a:prstGeom prst="rect">
            <a:avLst/>
          </a:prstGeom>
          <a:ln w="12700">
            <a:miter lim="400000"/>
          </a:ln>
        </p:spPr>
      </p:pic>
      <p:pic>
        <p:nvPicPr>
          <p:cNvPr id="11" name="logo-white.png" descr="logo-white.png"/>
          <p:cNvPicPr>
            <a:picLocks noChangeAspect="1"/>
          </p:cNvPicPr>
          <p:nvPr/>
        </p:nvPicPr>
        <p:blipFill>
          <a:blip r:embed="rId15">
            <a:extLst/>
          </a:blip>
          <a:stretch>
            <a:fillRect/>
          </a:stretch>
        </p:blipFill>
        <p:spPr>
          <a:xfrm>
            <a:off x="16485097" y="3355535"/>
            <a:ext cx="3675474" cy="1138624"/>
          </a:xfrm>
          <a:prstGeom prst="rect">
            <a:avLst/>
          </a:prstGeom>
          <a:ln w="12700">
            <a:miter lim="400000"/>
          </a:ln>
        </p:spPr>
      </p:pic>
      <p:sp>
        <p:nvSpPr>
          <p:cNvPr id="12"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13"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485097" y="6050371"/>
            <a:ext cx="4007260" cy="17428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8" r:id="rId4"/>
    <p:sldLayoutId id="2147483659" r:id="rId5"/>
  </p:sldLayoutIdLst>
  <p:transition spd="med"/>
  <p:txStyles>
    <p:titleStyle>
      <a:lvl1pPr marL="0" marR="0" indent="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ufo-project-open-call-matchmaking.b2match.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fo-project-open-call-matchmaking.b2match.io/" TargetMode="External"/><Relationship Id="rId2" Type="http://schemas.openxmlformats.org/officeDocument/2006/relationships/hyperlink" Target="http://www.ufo-project.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contact@ufoproject.e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resentation Title"/>
          <p:cNvSpPr txBox="1">
            <a:spLocks noGrp="1"/>
          </p:cNvSpPr>
          <p:nvPr>
            <p:ph type="ctrTitle"/>
          </p:nvPr>
        </p:nvSpPr>
        <p:spPr>
          <a:prstGeom prst="rect">
            <a:avLst/>
          </a:prstGeom>
        </p:spPr>
        <p:txBody>
          <a:bodyPr/>
          <a:lstStyle/>
          <a:p>
            <a:r>
              <a:rPr lang="en-US" dirty="0"/>
              <a:t>UFO Open Call matchmaking event and B2B sessions</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UFO Call #02 – Open Call </a:t>
            </a:r>
            <a:r>
              <a:rPr lang="fr-FR" dirty="0" err="1" smtClean="0"/>
              <a:t>Matchmaking</a:t>
            </a:r>
            <a:r>
              <a:rPr lang="fr-FR" dirty="0" smtClean="0"/>
              <a:t> </a:t>
            </a:r>
            <a:r>
              <a:rPr lang="fr-FR" dirty="0" err="1" smtClean="0"/>
              <a:t>event</a:t>
            </a:r>
            <a:r>
              <a:rPr lang="fr-FR" dirty="0" smtClean="0"/>
              <a:t> &amp; B2B sessions</a:t>
            </a:r>
            <a:endParaRPr lang="fr-FR" dirty="0"/>
          </a:p>
        </p:txBody>
      </p:sp>
      <p:sp>
        <p:nvSpPr>
          <p:cNvPr id="3" name="Espace réservé du texte 2"/>
          <p:cNvSpPr>
            <a:spLocks noGrp="1"/>
          </p:cNvSpPr>
          <p:nvPr>
            <p:ph type="body" sz="quarter" idx="21"/>
          </p:nvPr>
        </p:nvSpPr>
        <p:spPr>
          <a:xfrm>
            <a:off x="3728642" y="3425890"/>
            <a:ext cx="19067860" cy="7556501"/>
          </a:xfrm>
        </p:spPr>
        <p:txBody>
          <a:bodyPr>
            <a:normAutofit fontScale="62500" lnSpcReduction="20000"/>
          </a:bodyPr>
          <a:lstStyle/>
          <a:p>
            <a:r>
              <a:rPr lang="fr-FR" sz="6900" dirty="0" smtClean="0"/>
              <a:t>OBJECTIVES</a:t>
            </a:r>
          </a:p>
          <a:p>
            <a:endParaRPr lang="fr-FR" dirty="0"/>
          </a:p>
          <a:p>
            <a:pPr marL="685800" indent="-685800">
              <a:buFont typeface="Arial" panose="020B0604020202020204" pitchFamily="34" charset="0"/>
              <a:buChar char="•"/>
            </a:pPr>
            <a:r>
              <a:rPr lang="fr-FR" dirty="0" smtClean="0"/>
              <a:t>To </a:t>
            </a:r>
            <a:r>
              <a:rPr lang="fr-FR" dirty="0" err="1" smtClean="0"/>
              <a:t>identify</a:t>
            </a:r>
            <a:r>
              <a:rPr lang="fr-FR" dirty="0" smtClean="0"/>
              <a:t> </a:t>
            </a:r>
            <a:r>
              <a:rPr lang="fr-FR" dirty="0" err="1" smtClean="0"/>
              <a:t>partners</a:t>
            </a:r>
            <a:r>
              <a:rPr lang="fr-FR" dirty="0" smtClean="0"/>
              <a:t> in </a:t>
            </a:r>
            <a:r>
              <a:rPr lang="fr-FR" dirty="0" err="1" smtClean="0"/>
              <a:t>order</a:t>
            </a:r>
            <a:r>
              <a:rPr lang="fr-FR" dirty="0" smtClean="0"/>
              <a:t> to </a:t>
            </a:r>
            <a:r>
              <a:rPr lang="fr-FR" dirty="0" err="1" smtClean="0"/>
              <a:t>build</a:t>
            </a:r>
            <a:r>
              <a:rPr lang="fr-FR" dirty="0" smtClean="0"/>
              <a:t> a collaboration</a:t>
            </a:r>
          </a:p>
          <a:p>
            <a:pPr marL="685800" indent="-685800">
              <a:buFont typeface="Arial" panose="020B0604020202020204" pitchFamily="34" charset="0"/>
              <a:buChar char="•"/>
            </a:pPr>
            <a:endParaRPr lang="fr-FR" dirty="0" smtClean="0"/>
          </a:p>
          <a:p>
            <a:pPr marL="685800" lvl="3" indent="-685800">
              <a:buFont typeface="Wingdings" panose="05000000000000000000" pitchFamily="2" charset="2"/>
              <a:buChar char="ü"/>
            </a:pPr>
            <a:r>
              <a:rPr lang="fr-FR" dirty="0"/>
              <a:t>	</a:t>
            </a:r>
            <a:r>
              <a:rPr lang="fr-FR" dirty="0" smtClean="0"/>
              <a:t>	</a:t>
            </a:r>
            <a:r>
              <a:rPr lang="fr-FR" dirty="0" err="1" smtClean="0"/>
              <a:t>SFOs</a:t>
            </a:r>
            <a:r>
              <a:rPr lang="fr-FR" dirty="0" smtClean="0"/>
              <a:t> (</a:t>
            </a:r>
            <a:r>
              <a:rPr lang="fr-FR" dirty="0" err="1" smtClean="0"/>
              <a:t>Nanosats</a:t>
            </a:r>
            <a:r>
              <a:rPr lang="fr-FR" dirty="0" smtClean="0"/>
              <a:t>, HAPS, Drone) </a:t>
            </a:r>
            <a:r>
              <a:rPr lang="fr-FR" dirty="0" err="1" smtClean="0"/>
              <a:t>technologists</a:t>
            </a:r>
            <a:endParaRPr lang="fr-FR" dirty="0" smtClean="0"/>
          </a:p>
          <a:p>
            <a:pPr marL="685800" lvl="3" indent="-685800">
              <a:buFont typeface="Wingdings" panose="05000000000000000000" pitchFamily="2" charset="2"/>
              <a:buChar char="ü"/>
            </a:pPr>
            <a:r>
              <a:rPr lang="fr-FR" dirty="0"/>
              <a:t>	</a:t>
            </a:r>
            <a:r>
              <a:rPr lang="fr-FR" dirty="0" smtClean="0"/>
              <a:t>	Data management</a:t>
            </a:r>
          </a:p>
          <a:p>
            <a:pPr marL="685800" lvl="3" indent="-685800">
              <a:buFont typeface="Wingdings" panose="05000000000000000000" pitchFamily="2" charset="2"/>
              <a:buChar char="ü"/>
            </a:pPr>
            <a:r>
              <a:rPr lang="fr-FR" dirty="0"/>
              <a:t>	</a:t>
            </a:r>
            <a:r>
              <a:rPr lang="fr-FR" dirty="0" smtClean="0"/>
              <a:t>	</a:t>
            </a:r>
            <a:r>
              <a:rPr lang="fr-FR" dirty="0" err="1" smtClean="0"/>
              <a:t>Potential</a:t>
            </a:r>
            <a:r>
              <a:rPr lang="fr-FR" dirty="0" smtClean="0"/>
              <a:t> </a:t>
            </a:r>
            <a:r>
              <a:rPr lang="fr-FR" dirty="0" err="1"/>
              <a:t>u</a:t>
            </a:r>
            <a:r>
              <a:rPr lang="fr-FR" dirty="0" err="1" smtClean="0"/>
              <a:t>sers</a:t>
            </a:r>
            <a:endParaRPr lang="fr-FR" dirty="0" smtClean="0"/>
          </a:p>
          <a:p>
            <a:pPr marL="685800" indent="-685800">
              <a:buFont typeface="Arial" panose="020B0604020202020204" pitchFamily="34" charset="0"/>
              <a:buChar char="•"/>
            </a:pPr>
            <a:endParaRPr lang="fr-FR" dirty="0" smtClean="0"/>
          </a:p>
          <a:p>
            <a:pPr marL="685800" indent="-685800">
              <a:buFont typeface="Arial" panose="020B0604020202020204" pitchFamily="34" charset="0"/>
              <a:buChar char="•"/>
            </a:pPr>
            <a:r>
              <a:rPr lang="fr-FR" dirty="0" smtClean="0"/>
              <a:t>To </a:t>
            </a:r>
            <a:r>
              <a:rPr lang="fr-FR" dirty="0" err="1" smtClean="0"/>
              <a:t>identify</a:t>
            </a:r>
            <a:r>
              <a:rPr lang="fr-FR" dirty="0" smtClean="0"/>
              <a:t> </a:t>
            </a:r>
            <a:r>
              <a:rPr lang="fr-FR" dirty="0" err="1" smtClean="0"/>
              <a:t>projects</a:t>
            </a:r>
            <a:r>
              <a:rPr lang="fr-FR" dirty="0" smtClean="0"/>
              <a:t> to </a:t>
            </a:r>
            <a:r>
              <a:rPr lang="fr-FR" dirty="0" err="1" smtClean="0"/>
              <a:t>integer</a:t>
            </a:r>
            <a:r>
              <a:rPr lang="fr-FR" dirty="0" smtClean="0"/>
              <a:t> a consortium</a:t>
            </a:r>
          </a:p>
          <a:p>
            <a:pPr marL="685800" indent="-685800">
              <a:buFont typeface="Arial" panose="020B0604020202020204" pitchFamily="34" charset="0"/>
              <a:buChar char="•"/>
            </a:pPr>
            <a:endParaRPr lang="fr-FR" dirty="0" smtClean="0"/>
          </a:p>
          <a:p>
            <a:pPr marL="685800" indent="-685800">
              <a:buFont typeface="Arial" panose="020B0604020202020204" pitchFamily="34" charset="0"/>
              <a:buChar char="•"/>
            </a:pPr>
            <a:r>
              <a:rPr lang="fr-FR" dirty="0" smtClean="0"/>
              <a:t>By default, to </a:t>
            </a:r>
            <a:r>
              <a:rPr lang="fr-FR" dirty="0" err="1" smtClean="0"/>
              <a:t>develop</a:t>
            </a:r>
            <a:r>
              <a:rPr lang="fr-FR" dirty="0" smtClean="0"/>
              <a:t> </a:t>
            </a:r>
            <a:r>
              <a:rPr lang="fr-FR" dirty="0" err="1" smtClean="0"/>
              <a:t>its</a:t>
            </a:r>
            <a:r>
              <a:rPr lang="fr-FR" dirty="0" smtClean="0"/>
              <a:t> </a:t>
            </a:r>
            <a:r>
              <a:rPr lang="fr-FR" dirty="0" err="1" smtClean="0"/>
              <a:t>own</a:t>
            </a:r>
            <a:r>
              <a:rPr lang="fr-FR" dirty="0" smtClean="0"/>
              <a:t> network</a:t>
            </a:r>
          </a:p>
          <a:p>
            <a:pPr marL="685800" indent="-685800">
              <a:buFont typeface="Arial" panose="020B0604020202020204" pitchFamily="34" charset="0"/>
              <a:buChar char="•"/>
            </a:pPr>
            <a:endParaRPr lang="fr-FR" dirty="0"/>
          </a:p>
          <a:p>
            <a:r>
              <a:rPr lang="fr-FR" sz="6900" dirty="0" smtClean="0"/>
              <a:t>REMEMBER</a:t>
            </a:r>
          </a:p>
          <a:p>
            <a:endParaRPr lang="fr-FR" dirty="0" smtClean="0"/>
          </a:p>
          <a:p>
            <a:r>
              <a:rPr lang="fr-FR" dirty="0"/>
              <a:t>L</a:t>
            </a:r>
            <a:r>
              <a:rPr lang="fr-FR" dirty="0" smtClean="0"/>
              <a:t>ast </a:t>
            </a:r>
            <a:r>
              <a:rPr lang="fr-FR" dirty="0" err="1" smtClean="0"/>
              <a:t>opportunity</a:t>
            </a:r>
            <a:r>
              <a:rPr lang="fr-FR" dirty="0" smtClean="0"/>
              <a:t> to </a:t>
            </a:r>
            <a:r>
              <a:rPr lang="fr-FR" dirty="0" err="1" smtClean="0"/>
              <a:t>get</a:t>
            </a:r>
            <a:r>
              <a:rPr lang="fr-FR" dirty="0" smtClean="0"/>
              <a:t> </a:t>
            </a:r>
            <a:r>
              <a:rPr lang="fr-FR" dirty="0" err="1" smtClean="0"/>
              <a:t>fundings</a:t>
            </a:r>
            <a:r>
              <a:rPr lang="fr-FR" dirty="0" smtClean="0"/>
              <a:t> </a:t>
            </a:r>
            <a:r>
              <a:rPr lang="fr-FR" dirty="0" err="1" smtClean="0"/>
              <a:t>through</a:t>
            </a:r>
            <a:r>
              <a:rPr lang="fr-FR" dirty="0" smtClean="0"/>
              <a:t> UFO Open Call</a:t>
            </a:r>
          </a:p>
          <a:p>
            <a:r>
              <a:rPr lang="fr-FR" dirty="0" smtClean="0"/>
              <a:t>Great </a:t>
            </a:r>
            <a:r>
              <a:rPr lang="fr-FR" dirty="0" err="1" smtClean="0"/>
              <a:t>opportunity</a:t>
            </a:r>
            <a:r>
              <a:rPr lang="fr-FR" dirty="0" smtClean="0"/>
              <a:t> to (</a:t>
            </a:r>
            <a:r>
              <a:rPr lang="fr-FR" dirty="0" err="1" smtClean="0"/>
              <a:t>re</a:t>
            </a:r>
            <a:r>
              <a:rPr lang="fr-FR" dirty="0" smtClean="0"/>
              <a:t>-)</a:t>
            </a:r>
            <a:r>
              <a:rPr lang="fr-FR" dirty="0" err="1" smtClean="0"/>
              <a:t>discover</a:t>
            </a:r>
            <a:r>
              <a:rPr lang="fr-FR" dirty="0" smtClean="0"/>
              <a:t> B2match.io </a:t>
            </a:r>
            <a:r>
              <a:rPr lang="fr-FR" dirty="0" err="1" smtClean="0"/>
              <a:t>tool</a:t>
            </a:r>
            <a:endParaRPr lang="fr-FR" dirty="0" smtClean="0"/>
          </a:p>
        </p:txBody>
      </p:sp>
    </p:spTree>
    <p:extLst>
      <p:ext uri="{BB962C8B-B14F-4D97-AF65-F5344CB8AC3E}">
        <p14:creationId xmlns:p14="http://schemas.microsoft.com/office/powerpoint/2010/main" val="30437023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here are many variations of passages of Lorem Ipsum available, but the majority have suffered alteration in some form, by injected humour, or randomised words which don't look even slightly believable. If you are going to use a passage of Lorem Ipsum."/>
          <p:cNvSpPr txBox="1">
            <a:spLocks noGrp="1"/>
          </p:cNvSpPr>
          <p:nvPr>
            <p:ph type="body" idx="21"/>
          </p:nvPr>
        </p:nvSpPr>
        <p:spPr>
          <a:xfrm>
            <a:off x="5125642" y="3962399"/>
            <a:ext cx="16865601" cy="8469924"/>
          </a:xfrm>
          <a:prstGeom prst="rect">
            <a:avLst/>
          </a:prstGeom>
        </p:spPr>
        <p:txBody>
          <a:bodyPr>
            <a:normAutofit fontScale="92500" lnSpcReduction="20000"/>
          </a:bodyPr>
          <a:lstStyle/>
          <a:p>
            <a:r>
              <a:rPr lang="fr-FR" sz="5200" dirty="0" smtClean="0"/>
              <a:t>On </a:t>
            </a:r>
            <a:r>
              <a:rPr lang="fr-FR" sz="5200" dirty="0" err="1" smtClean="0"/>
              <a:t>Wenesday</a:t>
            </a:r>
            <a:r>
              <a:rPr lang="fr-FR" sz="5200" dirty="0" smtClean="0"/>
              <a:t> 30th </a:t>
            </a:r>
            <a:r>
              <a:rPr lang="fr-FR" sz="5200" dirty="0" err="1" smtClean="0"/>
              <a:t>June</a:t>
            </a:r>
            <a:r>
              <a:rPr lang="fr-FR" sz="5200" dirty="0" smtClean="0"/>
              <a:t> 2021</a:t>
            </a:r>
          </a:p>
          <a:p>
            <a:endParaRPr lang="fr-FR" sz="5200" dirty="0" smtClean="0"/>
          </a:p>
          <a:p>
            <a:pPr marL="685800" indent="-685800">
              <a:buFont typeface="Wingdings" panose="05000000000000000000" pitchFamily="2" charset="2"/>
              <a:buChar char="§"/>
            </a:pPr>
            <a:r>
              <a:rPr lang="fr-FR" dirty="0" smtClean="0"/>
              <a:t>09:30 AM – 04:00 PM (UK)</a:t>
            </a:r>
          </a:p>
          <a:p>
            <a:pPr marL="685800" indent="-685800">
              <a:buFont typeface="Wingdings" panose="05000000000000000000" pitchFamily="2" charset="2"/>
              <a:buChar char="§"/>
            </a:pPr>
            <a:r>
              <a:rPr lang="fr-FR" dirty="0" smtClean="0"/>
              <a:t>10:30 AM – 05:00 PM (France)</a:t>
            </a:r>
          </a:p>
          <a:p>
            <a:pPr marL="685800" indent="-685800">
              <a:buFont typeface="Wingdings" panose="05000000000000000000" pitchFamily="2" charset="2"/>
              <a:buChar char="§"/>
            </a:pPr>
            <a:r>
              <a:rPr lang="fr-FR" dirty="0" smtClean="0"/>
              <a:t>11:30 AM – 06:00 PM (</a:t>
            </a:r>
            <a:r>
              <a:rPr lang="fr-FR" dirty="0" err="1" smtClean="0"/>
              <a:t>Greece</a:t>
            </a:r>
            <a:r>
              <a:rPr lang="fr-FR" dirty="0" smtClean="0"/>
              <a:t>/</a:t>
            </a:r>
            <a:r>
              <a:rPr lang="fr-FR" dirty="0" err="1" smtClean="0"/>
              <a:t>Bulgaria</a:t>
            </a:r>
            <a:r>
              <a:rPr lang="fr-FR" dirty="0" smtClean="0"/>
              <a:t>/Romania)</a:t>
            </a:r>
          </a:p>
          <a:p>
            <a:pPr marL="685800" indent="-685800">
              <a:buFont typeface="Wingdings" panose="05000000000000000000" pitchFamily="2" charset="2"/>
              <a:buChar char="§"/>
            </a:pPr>
            <a:r>
              <a:rPr lang="fr-FR" dirty="0" smtClean="0"/>
              <a:t>)</a:t>
            </a:r>
          </a:p>
          <a:p>
            <a:endParaRPr lang="fr-FR" dirty="0" smtClean="0"/>
          </a:p>
          <a:p>
            <a:r>
              <a:rPr lang="fr-FR" sz="5200" dirty="0" smtClean="0"/>
              <a:t>Sessions</a:t>
            </a:r>
          </a:p>
          <a:p>
            <a:pPr marL="685800" indent="-685800">
              <a:buFont typeface="Wingdings" panose="05000000000000000000" pitchFamily="2" charset="2"/>
              <a:buChar char="§"/>
            </a:pPr>
            <a:r>
              <a:rPr lang="fr-FR" dirty="0" smtClean="0"/>
              <a:t>1 to 1 meeting</a:t>
            </a:r>
          </a:p>
          <a:p>
            <a:pPr marL="685800" indent="-685800">
              <a:buFont typeface="Wingdings" panose="05000000000000000000" pitchFamily="2" charset="2"/>
              <a:buChar char="§"/>
            </a:pPr>
            <a:r>
              <a:rPr lang="fr-FR" dirty="0" smtClean="0"/>
              <a:t>20 minutes</a:t>
            </a:r>
          </a:p>
          <a:p>
            <a:pPr marL="685800" indent="-685800">
              <a:buFont typeface="Wingdings" panose="05000000000000000000" pitchFamily="2" charset="2"/>
              <a:buChar char="§"/>
            </a:pPr>
            <a:r>
              <a:rPr lang="fr-FR" dirty="0" smtClean="0"/>
              <a:t>Online</a:t>
            </a:r>
          </a:p>
          <a:p>
            <a:endParaRPr lang="fr-FR" dirty="0" smtClean="0"/>
          </a:p>
          <a:p>
            <a:r>
              <a:rPr lang="fr-FR" sz="5200" dirty="0" err="1" smtClean="0"/>
              <a:t>Register</a:t>
            </a:r>
            <a:r>
              <a:rPr lang="fr-FR" sz="5200" dirty="0" smtClean="0"/>
              <a:t> </a:t>
            </a:r>
            <a:r>
              <a:rPr lang="fr-FR" sz="5200" dirty="0" err="1" smtClean="0"/>
              <a:t>now</a:t>
            </a:r>
            <a:r>
              <a:rPr lang="fr-FR" sz="5200" dirty="0" smtClean="0"/>
              <a:t>!</a:t>
            </a:r>
          </a:p>
          <a:p>
            <a:r>
              <a:rPr lang="fr-FR" dirty="0" smtClean="0">
                <a:hlinkClick r:id="rId2"/>
              </a:rPr>
              <a:t>https</a:t>
            </a:r>
            <a:r>
              <a:rPr lang="fr-FR" dirty="0">
                <a:hlinkClick r:id="rId2"/>
              </a:rPr>
              <a:t>://ufo-project-open-call-matchmaking.b2match.io</a:t>
            </a:r>
            <a:r>
              <a:rPr lang="fr-FR" dirty="0" smtClean="0">
                <a:hlinkClick r:id="rId2"/>
              </a:rPr>
              <a:t>/</a:t>
            </a:r>
            <a:endParaRPr lang="fr-FR" dirty="0" smtClean="0"/>
          </a:p>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627" t="-366" r="-158" b="22611"/>
          <a:stretch/>
        </p:blipFill>
        <p:spPr>
          <a:xfrm>
            <a:off x="12873318" y="7673788"/>
            <a:ext cx="11510682" cy="6042212"/>
          </a:xfrm>
          <a:prstGeom prst="rect">
            <a:avLst/>
          </a:prstGeom>
        </p:spPr>
      </p:pic>
      <p:sp>
        <p:nvSpPr>
          <p:cNvPr id="2" name="Titre 1"/>
          <p:cNvSpPr>
            <a:spLocks noGrp="1"/>
          </p:cNvSpPr>
          <p:nvPr>
            <p:ph type="title"/>
          </p:nvPr>
        </p:nvSpPr>
        <p:spPr/>
        <p:txBody>
          <a:bodyPr/>
          <a:lstStyle/>
          <a:p>
            <a:r>
              <a:rPr lang="fr-FR" dirty="0"/>
              <a:t>UFO Call #02 – Open Call </a:t>
            </a:r>
            <a:r>
              <a:rPr lang="fr-FR" dirty="0" err="1"/>
              <a:t>Matchmaking</a:t>
            </a:r>
            <a:r>
              <a:rPr lang="fr-FR" dirty="0"/>
              <a:t> </a:t>
            </a:r>
            <a:r>
              <a:rPr lang="fr-FR" dirty="0" err="1"/>
              <a:t>event</a:t>
            </a:r>
            <a:r>
              <a:rPr lang="fr-FR" dirty="0"/>
              <a:t> </a:t>
            </a:r>
            <a:r>
              <a:rPr lang="fr-FR" dirty="0" smtClean="0"/>
              <a:t>&amp; </a:t>
            </a:r>
            <a:r>
              <a:rPr lang="fr-FR" dirty="0"/>
              <a:t>B2B sessions</a:t>
            </a:r>
          </a:p>
        </p:txBody>
      </p:sp>
      <p:sp>
        <p:nvSpPr>
          <p:cNvPr id="3" name="Espace réservé du texte 2"/>
          <p:cNvSpPr>
            <a:spLocks noGrp="1"/>
          </p:cNvSpPr>
          <p:nvPr>
            <p:ph type="body" sz="quarter" idx="21"/>
          </p:nvPr>
        </p:nvSpPr>
        <p:spPr>
          <a:xfrm>
            <a:off x="3728642" y="3425890"/>
            <a:ext cx="8659532" cy="7556501"/>
          </a:xfrm>
        </p:spPr>
        <p:txBody>
          <a:bodyPr>
            <a:normAutofit fontScale="70000" lnSpcReduction="20000"/>
          </a:bodyPr>
          <a:lstStyle/>
          <a:p>
            <a:r>
              <a:rPr lang="fr-FR" sz="7100" dirty="0" err="1" smtClean="0"/>
              <a:t>From</a:t>
            </a:r>
            <a:r>
              <a:rPr lang="fr-FR" sz="7100" dirty="0" smtClean="0"/>
              <a:t> </a:t>
            </a:r>
            <a:r>
              <a:rPr lang="fr-FR" sz="7100" dirty="0" err="1" smtClean="0"/>
              <a:t>your</a:t>
            </a:r>
            <a:r>
              <a:rPr lang="fr-FR" sz="7100" dirty="0" smtClean="0"/>
              <a:t> Profile…</a:t>
            </a:r>
          </a:p>
          <a:p>
            <a:pPr marL="685800" indent="-685800">
              <a:buFont typeface="Wingdings" panose="05000000000000000000" pitchFamily="2" charset="2"/>
              <a:buChar char="§"/>
            </a:pPr>
            <a:endParaRPr lang="fr-FR" dirty="0"/>
          </a:p>
          <a:p>
            <a:pPr marL="685800" indent="-685800">
              <a:buFont typeface="Wingdings" panose="05000000000000000000" pitchFamily="2" charset="2"/>
              <a:buChar char="§"/>
            </a:pPr>
            <a:r>
              <a:rPr lang="fr-FR" dirty="0" err="1" smtClean="0"/>
              <a:t>Identity</a:t>
            </a:r>
            <a:endParaRPr lang="fr-FR" dirty="0" smtClean="0"/>
          </a:p>
          <a:p>
            <a:pPr marL="685800" indent="-685800">
              <a:buFont typeface="Wingdings" panose="05000000000000000000" pitchFamily="2" charset="2"/>
              <a:buChar char="§"/>
            </a:pPr>
            <a:endParaRPr lang="fr-FR" dirty="0"/>
          </a:p>
          <a:p>
            <a:pPr marL="685800" indent="-685800">
              <a:buFont typeface="Wingdings" panose="05000000000000000000" pitchFamily="2" charset="2"/>
              <a:buChar char="§"/>
            </a:pPr>
            <a:r>
              <a:rPr lang="fr-FR" dirty="0" smtClean="0"/>
              <a:t>Product</a:t>
            </a:r>
          </a:p>
          <a:p>
            <a:pPr marL="685800" indent="-685800">
              <a:buFont typeface="Wingdings" panose="05000000000000000000" pitchFamily="2" charset="2"/>
              <a:buChar char="§"/>
            </a:pPr>
            <a:r>
              <a:rPr lang="fr-FR" dirty="0" smtClean="0"/>
              <a:t>Services</a:t>
            </a:r>
          </a:p>
          <a:p>
            <a:pPr marL="685800" indent="-685800">
              <a:buFont typeface="Wingdings" panose="05000000000000000000" pitchFamily="2" charset="2"/>
              <a:buChar char="§"/>
            </a:pPr>
            <a:r>
              <a:rPr lang="fr-FR" dirty="0" smtClean="0"/>
              <a:t>Project </a:t>
            </a:r>
            <a:r>
              <a:rPr lang="fr-FR" dirty="0" err="1" smtClean="0"/>
              <a:t>cooperation</a:t>
            </a:r>
            <a:endParaRPr lang="fr-FR" dirty="0" smtClean="0"/>
          </a:p>
          <a:p>
            <a:pPr marL="685800" indent="-685800">
              <a:buFont typeface="Wingdings" panose="05000000000000000000" pitchFamily="2" charset="2"/>
              <a:buChar char="§"/>
            </a:pPr>
            <a:r>
              <a:rPr lang="fr-FR" dirty="0" err="1" smtClean="0"/>
              <a:t>Request</a:t>
            </a:r>
            <a:endParaRPr lang="fr-FR" dirty="0" smtClean="0"/>
          </a:p>
          <a:p>
            <a:pPr lvl="3" indent="0"/>
            <a:endParaRPr lang="fr-FR" dirty="0" smtClean="0"/>
          </a:p>
          <a:p>
            <a:pPr lvl="3" indent="0"/>
            <a:r>
              <a:rPr lang="fr-FR" sz="7100" dirty="0" smtClean="0"/>
              <a:t>… to the </a:t>
            </a:r>
            <a:r>
              <a:rPr lang="fr-FR" sz="7100" dirty="0" err="1" smtClean="0"/>
              <a:t>marketplace</a:t>
            </a:r>
            <a:endParaRPr lang="fr-FR" sz="7100" dirty="0" smtClean="0"/>
          </a:p>
          <a:p>
            <a:pPr lvl="3" indent="0"/>
            <a:endParaRPr lang="fr-FR" dirty="0" smtClean="0"/>
          </a:p>
          <a:p>
            <a:pPr marL="685800" lvl="3" indent="-685800">
              <a:buFont typeface="Wingdings" panose="05000000000000000000" pitchFamily="2" charset="2"/>
              <a:buChar char="§"/>
            </a:pPr>
            <a:r>
              <a:rPr lang="fr-FR" dirty="0" err="1" smtClean="0"/>
              <a:t>Products</a:t>
            </a:r>
            <a:r>
              <a:rPr lang="fr-FR" dirty="0" smtClean="0"/>
              <a:t>, services, </a:t>
            </a:r>
            <a:r>
              <a:rPr lang="fr-FR" dirty="0" err="1" smtClean="0"/>
              <a:t>project</a:t>
            </a:r>
            <a:r>
              <a:rPr lang="fr-FR" dirty="0" smtClean="0"/>
              <a:t> </a:t>
            </a:r>
            <a:r>
              <a:rPr lang="fr-FR" dirty="0" err="1" smtClean="0"/>
              <a:t>cooperations</a:t>
            </a:r>
            <a:r>
              <a:rPr lang="fr-FR" dirty="0" smtClean="0"/>
              <a:t> and </a:t>
            </a:r>
            <a:r>
              <a:rPr lang="fr-FR" dirty="0" err="1" smtClean="0"/>
              <a:t>requests</a:t>
            </a:r>
            <a:r>
              <a:rPr lang="fr-FR" dirty="0" smtClean="0"/>
              <a:t> as </a:t>
            </a:r>
            <a:r>
              <a:rPr lang="fr-FR" dirty="0" err="1" smtClean="0"/>
              <a:t>opportunities</a:t>
            </a:r>
            <a:endParaRPr lang="fr-FR" dirty="0" smtClean="0"/>
          </a:p>
          <a:p>
            <a:pPr marL="685800" lvl="3" indent="-685800">
              <a:buFont typeface="Wingdings" panose="05000000000000000000" pitchFamily="2" charset="2"/>
              <a:buChar char="§"/>
            </a:pPr>
            <a:r>
              <a:rPr lang="fr-FR" dirty="0" smtClean="0"/>
              <a:t>Profile </a:t>
            </a:r>
            <a:r>
              <a:rPr lang="fr-FR" dirty="0" err="1" smtClean="0"/>
              <a:t>selection</a:t>
            </a:r>
            <a:r>
              <a:rPr lang="fr-FR" dirty="0" smtClean="0"/>
              <a:t> for meetings</a:t>
            </a:r>
            <a:endParaRPr lang="fr-FR" dirty="0"/>
          </a:p>
          <a:p>
            <a:pPr marL="685800" lvl="3" indent="-685800">
              <a:buFont typeface="Wingdings" panose="05000000000000000000" pitchFamily="2" charset="2"/>
              <a:buChar char="§"/>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831" y="0"/>
            <a:ext cx="11445870" cy="7649308"/>
          </a:xfrm>
          <a:prstGeom prst="rect">
            <a:avLst/>
          </a:prstGeom>
        </p:spPr>
      </p:pic>
      <p:sp>
        <p:nvSpPr>
          <p:cNvPr id="5" name="ZoneTexte 4"/>
          <p:cNvSpPr txBox="1"/>
          <p:nvPr/>
        </p:nvSpPr>
        <p:spPr>
          <a:xfrm>
            <a:off x="13421009" y="3405591"/>
            <a:ext cx="1785745"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4000" b="1" i="0" u="none" strike="noStrike" cap="none" spc="0" normalizeH="0" baseline="0" dirty="0" err="1" smtClean="0">
                <a:ln>
                  <a:noFill/>
                </a:ln>
                <a:solidFill>
                  <a:srgbClr val="5E5E5E"/>
                </a:solidFill>
                <a:effectLst/>
                <a:uFillTx/>
                <a:latin typeface="+mn-lt"/>
                <a:ea typeface="+mn-ea"/>
                <a:cs typeface="+mn-cs"/>
                <a:sym typeface="Helvetica Neue"/>
              </a:rPr>
              <a:t>Smile</a:t>
            </a:r>
            <a:r>
              <a:rPr kumimoji="0" lang="fr-FR" sz="4000" b="1" i="0" u="none" strike="noStrike" cap="none" spc="0" normalizeH="0" baseline="0" dirty="0" smtClean="0">
                <a:ln>
                  <a:noFill/>
                </a:ln>
                <a:solidFill>
                  <a:srgbClr val="5E5E5E"/>
                </a:solidFill>
                <a:effectLst/>
                <a:uFillTx/>
                <a:latin typeface="+mn-lt"/>
                <a:ea typeface="+mn-ea"/>
                <a:cs typeface="+mn-cs"/>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lang="fr-FR" sz="2000" b="1" dirty="0" smtClean="0"/>
              <a:t>Photo</a:t>
            </a:r>
          </a:p>
          <a:p>
            <a:pPr marL="0" marR="0" indent="0" algn="ctr" defTabSz="2438338"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err="1" smtClean="0">
                <a:ln>
                  <a:noFill/>
                </a:ln>
                <a:solidFill>
                  <a:srgbClr val="5E5E5E"/>
                </a:solidFill>
                <a:effectLst/>
                <a:uFillTx/>
                <a:sym typeface="Helvetica Neue"/>
              </a:rPr>
              <a:t>Function</a:t>
            </a:r>
            <a:endParaRPr kumimoji="0" lang="fr-FR" sz="2000" b="1" i="0" u="none" strike="noStrike" cap="none" spc="0" normalizeH="0" baseline="0" dirty="0" smtClean="0">
              <a:ln>
                <a:noFill/>
              </a:ln>
              <a:solidFill>
                <a:srgbClr val="5E5E5E"/>
              </a:solidFill>
              <a:effectLst/>
              <a:uFillTx/>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err="1" smtClean="0">
                <a:ln>
                  <a:noFill/>
                </a:ln>
                <a:solidFill>
                  <a:srgbClr val="5E5E5E"/>
                </a:solidFill>
                <a:effectLst/>
                <a:uFillTx/>
                <a:sym typeface="Helvetica Neue"/>
              </a:rPr>
              <a:t>Coordinates</a:t>
            </a:r>
            <a:endParaRPr kumimoji="0" lang="fr-FR" sz="2000" b="1" i="0" u="none" strike="noStrike" cap="none" spc="0" normalizeH="0" baseline="0" dirty="0">
              <a:ln>
                <a:noFill/>
              </a:ln>
              <a:solidFill>
                <a:srgbClr val="5E5E5E"/>
              </a:solidFill>
              <a:effectLst/>
              <a:uFillTx/>
              <a:sym typeface="Helvetica Neue"/>
            </a:endParaRPr>
          </a:p>
        </p:txBody>
      </p:sp>
      <p:sp>
        <p:nvSpPr>
          <p:cNvPr id="6" name="Flèche courbée vers la gauche 5"/>
          <p:cNvSpPr/>
          <p:nvPr/>
        </p:nvSpPr>
        <p:spPr>
          <a:xfrm rot="10800000">
            <a:off x="11850077" y="1645820"/>
            <a:ext cx="1329492" cy="2591985"/>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Flèche courbée vers la gauche 6"/>
          <p:cNvSpPr/>
          <p:nvPr/>
        </p:nvSpPr>
        <p:spPr>
          <a:xfrm rot="6910112" flipH="1">
            <a:off x="20448894" y="534735"/>
            <a:ext cx="1477826" cy="2799182"/>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p:cNvSpPr/>
          <p:nvPr/>
        </p:nvSpPr>
        <p:spPr>
          <a:xfrm>
            <a:off x="20454866" y="3472275"/>
            <a:ext cx="3840536" cy="2246769"/>
          </a:xfrm>
          <a:prstGeom prst="rect">
            <a:avLst/>
          </a:prstGeom>
        </p:spPr>
        <p:txBody>
          <a:bodyPr wrap="square">
            <a:spAutoFit/>
          </a:bodyPr>
          <a:lstStyle/>
          <a:p>
            <a:r>
              <a:rPr lang="fr-FR" sz="4400" b="1" dirty="0" err="1" smtClean="0"/>
              <a:t>Conciseness</a:t>
            </a:r>
            <a:endParaRPr lang="fr-FR" sz="4400" b="1" dirty="0"/>
          </a:p>
          <a:p>
            <a:r>
              <a:rPr lang="fr-FR" b="1" dirty="0" smtClean="0"/>
              <a:t>Logo</a:t>
            </a:r>
            <a:endParaRPr lang="fr-FR" b="1" dirty="0"/>
          </a:p>
          <a:p>
            <a:r>
              <a:rPr lang="fr-FR" b="1" dirty="0" smtClean="0"/>
              <a:t>Description</a:t>
            </a:r>
          </a:p>
          <a:p>
            <a:r>
              <a:rPr lang="fr-FR" b="1" dirty="0"/>
              <a:t>M</a:t>
            </a:r>
            <a:r>
              <a:rPr lang="fr-FR" b="1" dirty="0" smtClean="0"/>
              <a:t>ain </a:t>
            </a:r>
            <a:r>
              <a:rPr lang="fr-FR" b="1" dirty="0" err="1" smtClean="0"/>
              <a:t>activity</a:t>
            </a:r>
            <a:endParaRPr lang="fr-FR" b="1" dirty="0" smtClean="0"/>
          </a:p>
          <a:p>
            <a:r>
              <a:rPr lang="fr-FR" b="1" dirty="0" smtClean="0"/>
              <a:t>Keywords</a:t>
            </a:r>
            <a:endParaRPr lang="fr-FR" b="1" dirty="0"/>
          </a:p>
        </p:txBody>
      </p:sp>
      <p:sp>
        <p:nvSpPr>
          <p:cNvPr id="9" name="Flèche courbée vers la gauche 8"/>
          <p:cNvSpPr/>
          <p:nvPr/>
        </p:nvSpPr>
        <p:spPr>
          <a:xfrm rot="20426789">
            <a:off x="21489001" y="6516456"/>
            <a:ext cx="1396432" cy="2799182"/>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p:cNvSpPr/>
          <p:nvPr/>
        </p:nvSpPr>
        <p:spPr>
          <a:xfrm>
            <a:off x="20160142" y="9358061"/>
            <a:ext cx="4261168" cy="1446550"/>
          </a:xfrm>
          <a:prstGeom prst="rect">
            <a:avLst/>
          </a:prstGeom>
        </p:spPr>
        <p:txBody>
          <a:bodyPr wrap="square">
            <a:spAutoFit/>
          </a:bodyPr>
          <a:lstStyle/>
          <a:p>
            <a:r>
              <a:rPr lang="fr-FR" sz="4400" b="1" dirty="0" err="1" smtClean="0"/>
              <a:t>Opportunities</a:t>
            </a:r>
            <a:endParaRPr lang="fr-FR" sz="4400" b="1" dirty="0" smtClean="0"/>
          </a:p>
          <a:p>
            <a:r>
              <a:rPr lang="fr-FR" sz="4400" b="1" dirty="0" smtClean="0"/>
              <a:t>identification</a:t>
            </a:r>
          </a:p>
        </p:txBody>
      </p:sp>
    </p:spTree>
    <p:extLst>
      <p:ext uri="{BB962C8B-B14F-4D97-AF65-F5344CB8AC3E}">
        <p14:creationId xmlns:p14="http://schemas.microsoft.com/office/powerpoint/2010/main" val="25734334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UFO Call #02 – Open Call </a:t>
            </a:r>
            <a:r>
              <a:rPr lang="fr-FR" dirty="0" err="1"/>
              <a:t>Matchmaking</a:t>
            </a:r>
            <a:r>
              <a:rPr lang="fr-FR" dirty="0"/>
              <a:t> </a:t>
            </a:r>
            <a:r>
              <a:rPr lang="fr-FR" dirty="0" err="1"/>
              <a:t>event</a:t>
            </a:r>
            <a:r>
              <a:rPr lang="fr-FR" dirty="0"/>
              <a:t> &amp; B2B sessions</a:t>
            </a:r>
          </a:p>
        </p:txBody>
      </p:sp>
      <p:sp>
        <p:nvSpPr>
          <p:cNvPr id="3" name="Espace réservé du texte 2"/>
          <p:cNvSpPr>
            <a:spLocks noGrp="1"/>
          </p:cNvSpPr>
          <p:nvPr>
            <p:ph type="body" sz="quarter" idx="21"/>
          </p:nvPr>
        </p:nvSpPr>
        <p:spPr>
          <a:xfrm>
            <a:off x="3728642" y="3425890"/>
            <a:ext cx="6614316" cy="8619572"/>
          </a:xfrm>
        </p:spPr>
        <p:txBody>
          <a:bodyPr>
            <a:normAutofit/>
          </a:bodyPr>
          <a:lstStyle/>
          <a:p>
            <a:r>
              <a:rPr lang="fr-FR" dirty="0" err="1" smtClean="0"/>
              <a:t>Your</a:t>
            </a:r>
            <a:r>
              <a:rPr lang="fr-FR" dirty="0" smtClean="0"/>
              <a:t> meetings</a:t>
            </a:r>
          </a:p>
          <a:p>
            <a:endParaRPr lang="fr-FR" dirty="0"/>
          </a:p>
          <a:p>
            <a:pPr marL="685800" indent="-685800">
              <a:buFont typeface="Wingdings" panose="05000000000000000000" pitchFamily="2" charset="2"/>
              <a:buChar char="§"/>
            </a:pPr>
            <a:r>
              <a:rPr lang="fr-FR" dirty="0" smtClean="0"/>
              <a:t>Schedule</a:t>
            </a:r>
          </a:p>
          <a:p>
            <a:pPr marL="685800" indent="-685800">
              <a:buFont typeface="Wingdings" panose="05000000000000000000" pitchFamily="2" charset="2"/>
              <a:buChar char="§"/>
            </a:pPr>
            <a:r>
              <a:rPr lang="fr-FR" dirty="0" err="1" smtClean="0"/>
              <a:t>Communicate</a:t>
            </a:r>
            <a:endParaRPr lang="fr-FR" dirty="0" smtClean="0"/>
          </a:p>
          <a:p>
            <a:pPr marL="685800" indent="-685800">
              <a:buFont typeface="Wingdings" panose="05000000000000000000" pitchFamily="2" charset="2"/>
              <a:buChar char="§"/>
            </a:pPr>
            <a:endParaRPr lang="fr-FR" dirty="0"/>
          </a:p>
          <a:p>
            <a:r>
              <a:rPr lang="fr-FR" dirty="0" smtClean="0"/>
              <a:t>Be </a:t>
            </a:r>
            <a:r>
              <a:rPr lang="fr-FR" dirty="0" err="1" smtClean="0"/>
              <a:t>pro-active</a:t>
            </a:r>
            <a:endParaRPr lang="fr-FR" dirty="0" smtClean="0"/>
          </a:p>
          <a:p>
            <a:endParaRPr lang="fr-FR" dirty="0"/>
          </a:p>
          <a:p>
            <a:r>
              <a:rPr lang="fr-FR" dirty="0" smtClean="0"/>
              <a:t>Be on time &amp; </a:t>
            </a:r>
            <a:r>
              <a:rPr lang="fr-FR" dirty="0" err="1" smtClean="0"/>
              <a:t>Enjoy</a:t>
            </a:r>
            <a:r>
              <a:rPr lang="fr-FR" dirty="0"/>
              <a:t>!</a:t>
            </a: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4177" y="0"/>
            <a:ext cx="11399823" cy="943685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4178" y="7800661"/>
            <a:ext cx="11377842" cy="5900544"/>
          </a:xfrm>
          <a:prstGeom prst="rect">
            <a:avLst/>
          </a:prstGeom>
        </p:spPr>
      </p:pic>
      <p:sp>
        <p:nvSpPr>
          <p:cNvPr id="6" name="Flèche courbée vers la gauche 5"/>
          <p:cNvSpPr/>
          <p:nvPr/>
        </p:nvSpPr>
        <p:spPr>
          <a:xfrm rot="20426789">
            <a:off x="20023614" y="950992"/>
            <a:ext cx="1396432" cy="2799182"/>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p:cNvSpPr/>
          <p:nvPr/>
        </p:nvSpPr>
        <p:spPr>
          <a:xfrm>
            <a:off x="21293166" y="1965860"/>
            <a:ext cx="1822936" cy="769441"/>
          </a:xfrm>
          <a:prstGeom prst="rect">
            <a:avLst/>
          </a:prstGeom>
        </p:spPr>
        <p:txBody>
          <a:bodyPr wrap="square">
            <a:spAutoFit/>
          </a:bodyPr>
          <a:lstStyle/>
          <a:p>
            <a:r>
              <a:rPr lang="fr-FR" sz="4400" b="1" dirty="0" smtClean="0"/>
              <a:t>Book</a:t>
            </a:r>
            <a:endParaRPr lang="fr-FR" sz="4400" b="1" dirty="0" smtClean="0"/>
          </a:p>
        </p:txBody>
      </p:sp>
      <p:sp>
        <p:nvSpPr>
          <p:cNvPr id="8" name="Rectangle 7"/>
          <p:cNvSpPr/>
          <p:nvPr/>
        </p:nvSpPr>
        <p:spPr>
          <a:xfrm>
            <a:off x="9884173" y="9867111"/>
            <a:ext cx="2737338" cy="769441"/>
          </a:xfrm>
          <a:prstGeom prst="rect">
            <a:avLst/>
          </a:prstGeom>
        </p:spPr>
        <p:txBody>
          <a:bodyPr wrap="square">
            <a:spAutoFit/>
          </a:bodyPr>
          <a:lstStyle/>
          <a:p>
            <a:r>
              <a:rPr lang="fr-FR" sz="4400" b="1" dirty="0" err="1" smtClean="0"/>
              <a:t>Interact</a:t>
            </a:r>
            <a:endParaRPr lang="fr-FR" sz="4400" b="1" dirty="0" smtClean="0"/>
          </a:p>
        </p:txBody>
      </p:sp>
      <p:sp>
        <p:nvSpPr>
          <p:cNvPr id="10" name="Flèche courbée vers la gauche 9"/>
          <p:cNvSpPr/>
          <p:nvPr/>
        </p:nvSpPr>
        <p:spPr>
          <a:xfrm rot="10464266" flipV="1">
            <a:off x="11238963" y="7415458"/>
            <a:ext cx="1531902" cy="2768284"/>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349947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1"/>
          </p:nvPr>
        </p:nvSpPr>
        <p:spPr>
          <a:xfrm>
            <a:off x="5125642" y="3962400"/>
            <a:ext cx="18332235" cy="8030308"/>
          </a:xfrm>
        </p:spPr>
        <p:txBody>
          <a:bodyPr>
            <a:normAutofit fontScale="92500" lnSpcReduction="10000"/>
          </a:bodyPr>
          <a:lstStyle/>
          <a:p>
            <a:r>
              <a:rPr lang="fr-FR" dirty="0" err="1" smtClean="0"/>
              <a:t>Already</a:t>
            </a:r>
            <a:r>
              <a:rPr lang="fr-FR" dirty="0" smtClean="0"/>
              <a:t> </a:t>
            </a:r>
            <a:r>
              <a:rPr lang="fr-FR" dirty="0" err="1" smtClean="0"/>
              <a:t>around</a:t>
            </a:r>
            <a:r>
              <a:rPr lang="fr-FR" dirty="0" smtClean="0"/>
              <a:t> 100 participants !</a:t>
            </a:r>
          </a:p>
          <a:p>
            <a:endParaRPr lang="fr-FR" dirty="0" smtClean="0"/>
          </a:p>
          <a:p>
            <a:r>
              <a:rPr lang="fr-FR" dirty="0" err="1" smtClean="0"/>
              <a:t>From</a:t>
            </a:r>
            <a:endParaRPr lang="fr-FR" dirty="0" smtClean="0"/>
          </a:p>
          <a:p>
            <a:pPr marL="685800" indent="-685800">
              <a:buFont typeface="Wingdings" panose="05000000000000000000" pitchFamily="2" charset="2"/>
              <a:buChar char="§"/>
            </a:pPr>
            <a:r>
              <a:rPr lang="fr-FR" dirty="0" err="1" smtClean="0"/>
              <a:t>Bulgaria</a:t>
            </a:r>
            <a:r>
              <a:rPr lang="fr-FR" dirty="0" smtClean="0"/>
              <a:t> (5), France (29), </a:t>
            </a:r>
            <a:r>
              <a:rPr lang="fr-FR" dirty="0" err="1" smtClean="0"/>
              <a:t>Greece</a:t>
            </a:r>
            <a:r>
              <a:rPr lang="fr-FR" dirty="0" smtClean="0"/>
              <a:t> (11), Romania (5), UK(43)</a:t>
            </a:r>
          </a:p>
          <a:p>
            <a:pPr marL="685800" indent="-685800">
              <a:buFont typeface="Wingdings" panose="05000000000000000000" pitchFamily="2" charset="2"/>
              <a:buChar char="§"/>
            </a:pPr>
            <a:r>
              <a:rPr lang="fr-FR" dirty="0" err="1" smtClean="0"/>
              <a:t>Czech</a:t>
            </a:r>
            <a:r>
              <a:rPr lang="fr-FR" dirty="0" smtClean="0"/>
              <a:t> </a:t>
            </a:r>
            <a:r>
              <a:rPr lang="fr-FR" dirty="0" err="1"/>
              <a:t>R</a:t>
            </a:r>
            <a:r>
              <a:rPr lang="fr-FR" dirty="0" err="1" smtClean="0"/>
              <a:t>epublic</a:t>
            </a:r>
            <a:r>
              <a:rPr lang="fr-FR" dirty="0" smtClean="0"/>
              <a:t> (2), </a:t>
            </a:r>
            <a:r>
              <a:rPr lang="fr-FR" dirty="0" err="1" smtClean="0"/>
              <a:t>Denmark</a:t>
            </a:r>
            <a:r>
              <a:rPr lang="fr-FR" dirty="0" smtClean="0"/>
              <a:t> (1</a:t>
            </a:r>
            <a:r>
              <a:rPr lang="fr-FR" dirty="0"/>
              <a:t>), </a:t>
            </a:r>
            <a:r>
              <a:rPr lang="fr-FR" dirty="0" err="1"/>
              <a:t>India</a:t>
            </a:r>
            <a:r>
              <a:rPr lang="fr-FR" dirty="0"/>
              <a:t> (2</a:t>
            </a:r>
            <a:r>
              <a:rPr lang="fr-FR" dirty="0" smtClean="0"/>
              <a:t>)</a:t>
            </a:r>
          </a:p>
          <a:p>
            <a:pPr marL="685800" indent="-685800">
              <a:buFont typeface="Wingdings" panose="05000000000000000000" pitchFamily="2" charset="2"/>
              <a:buChar char="§"/>
            </a:pPr>
            <a:endParaRPr lang="fr-FR" dirty="0"/>
          </a:p>
          <a:p>
            <a:r>
              <a:rPr lang="fr-FR" dirty="0" smtClean="0"/>
              <a:t>Registration </a:t>
            </a:r>
            <a:r>
              <a:rPr lang="fr-FR" dirty="0" err="1" smtClean="0"/>
              <a:t>closed</a:t>
            </a:r>
            <a:r>
              <a:rPr lang="fr-FR" dirty="0" smtClean="0"/>
              <a:t> on 27th </a:t>
            </a:r>
            <a:r>
              <a:rPr lang="fr-FR" dirty="0" err="1" smtClean="0"/>
              <a:t>June</a:t>
            </a:r>
            <a:endParaRPr lang="fr-FR" dirty="0" smtClean="0"/>
          </a:p>
          <a:p>
            <a:pPr marL="685800" indent="-685800">
              <a:buFont typeface="Wingdings" panose="05000000000000000000" pitchFamily="2" charset="2"/>
              <a:buChar char="§"/>
            </a:pPr>
            <a:endParaRPr lang="fr-FR" dirty="0"/>
          </a:p>
          <a:p>
            <a:r>
              <a:rPr lang="fr-FR" dirty="0" smtClean="0"/>
              <a:t>More information on :</a:t>
            </a:r>
          </a:p>
          <a:p>
            <a:endParaRPr lang="fr-FR" dirty="0" smtClean="0"/>
          </a:p>
          <a:p>
            <a:pPr marL="685800" indent="-685800">
              <a:buFont typeface="Wingdings" panose="05000000000000000000" pitchFamily="2" charset="2"/>
              <a:buChar char="§"/>
            </a:pPr>
            <a:r>
              <a:rPr lang="fr-FR" dirty="0" smtClean="0"/>
              <a:t>UFO Project : </a:t>
            </a:r>
            <a:r>
              <a:rPr lang="fr-FR" dirty="0" smtClean="0">
                <a:hlinkClick r:id="rId2"/>
              </a:rPr>
              <a:t>http://www.ufoproject.eu</a:t>
            </a:r>
            <a:endParaRPr lang="fr-FR" dirty="0" smtClean="0"/>
          </a:p>
          <a:p>
            <a:pPr marL="685800" indent="-685800">
              <a:buFont typeface="Wingdings" panose="05000000000000000000" pitchFamily="2" charset="2"/>
              <a:buChar char="§"/>
            </a:pPr>
            <a:r>
              <a:rPr lang="fr-FR" dirty="0" smtClean="0"/>
              <a:t>B2Match : </a:t>
            </a:r>
            <a:r>
              <a:rPr lang="fr-FR" dirty="0">
                <a:hlinkClick r:id="rId3"/>
              </a:rPr>
              <a:t>https://ufo-project-open-call-matchmaking.b2match.io</a:t>
            </a:r>
            <a:r>
              <a:rPr lang="fr-FR" dirty="0" smtClean="0">
                <a:hlinkClick r:id="rId3"/>
              </a:rPr>
              <a:t>/</a:t>
            </a:r>
            <a:endParaRPr lang="fr-FR" dirty="0" smtClean="0"/>
          </a:p>
        </p:txBody>
      </p:sp>
    </p:spTree>
    <p:extLst>
      <p:ext uri="{BB962C8B-B14F-4D97-AF65-F5344CB8AC3E}">
        <p14:creationId xmlns:p14="http://schemas.microsoft.com/office/powerpoint/2010/main" val="31657912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Partners"/>
          <p:cNvSpPr txBox="1">
            <a:spLocks noGrp="1"/>
          </p:cNvSpPr>
          <p:nvPr>
            <p:ph type="body" idx="21"/>
          </p:nvPr>
        </p:nvSpPr>
        <p:spPr>
          <a:prstGeom prst="rect">
            <a:avLst/>
          </a:prstGeom>
        </p:spPr>
        <p:txBody>
          <a:bodyPr/>
          <a:lstStyle/>
          <a:p>
            <a:r>
              <a:t>Partners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act@ufoproject.eu"/>
          <p:cNvSpPr txBox="1">
            <a:spLocks noGrp="1"/>
          </p:cNvSpPr>
          <p:nvPr>
            <p:ph type="body" idx="21"/>
          </p:nvPr>
        </p:nvSpPr>
        <p:spPr>
          <a:prstGeom prst="rect">
            <a:avLst/>
          </a:prstGeom>
        </p:spPr>
        <p:txBody>
          <a:bodyPr/>
          <a:lstStyle>
            <a:lvl1pPr>
              <a:defRPr>
                <a:hlinkClick r:id="rId2"/>
              </a:defRPr>
            </a:lvl1pPr>
          </a:lstStyle>
          <a:p>
            <a:r>
              <a:rPr>
                <a:hlinkClick r:id="rId2"/>
              </a:rPr>
              <a:t>contact@ufoproject.eu</a:t>
            </a:r>
          </a:p>
        </p:txBody>
      </p:sp>
      <p:sp>
        <p:nvSpPr>
          <p:cNvPr id="177" name="www.ufoproject.eu"/>
          <p:cNvSpPr txBox="1">
            <a:spLocks noGrp="1"/>
          </p:cNvSpPr>
          <p:nvPr>
            <p:ph type="body" idx="22"/>
          </p:nvPr>
        </p:nvSpPr>
        <p:spPr>
          <a:prstGeom prst="rect">
            <a:avLst/>
          </a:prstGeom>
        </p:spPr>
        <p:txBody>
          <a:bodyPr/>
          <a:lstStyle/>
          <a:p>
            <a:r>
              <a:t>www.ufoproject.eu</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536</TotalTime>
  <Words>268</Words>
  <Application>Microsoft Office PowerPoint</Application>
  <PresentationFormat>Personnalisé</PresentationFormat>
  <Paragraphs>83</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Helvetica</vt:lpstr>
      <vt:lpstr>Helvetica Neue</vt:lpstr>
      <vt:lpstr>Helvetica Neue Medium</vt:lpstr>
      <vt:lpstr>Wingdings</vt:lpstr>
      <vt:lpstr>21_BasicWhite</vt:lpstr>
      <vt:lpstr>UFO Open Call matchmaking event and B2B sessions</vt:lpstr>
      <vt:lpstr>UFO Call #02 – Open Call Matchmaking event &amp; B2B sessions</vt:lpstr>
      <vt:lpstr>Présentation PowerPoint</vt:lpstr>
      <vt:lpstr>UFO Call #02 – Open Call Matchmaking event &amp; B2B sessions</vt:lpstr>
      <vt:lpstr>UFO Call #02 – Open Call Matchmaking event &amp; B2B sessions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Gal-Regniez</dc:creator>
  <cp:lastModifiedBy>David Gal-Regniez</cp:lastModifiedBy>
  <cp:revision>37</cp:revision>
  <dcterms:modified xsi:type="dcterms:W3CDTF">2021-06-15T19:49:28Z</dcterms:modified>
</cp:coreProperties>
</file>