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67" r:id="rId2"/>
    <p:sldId id="278" r:id="rId3"/>
    <p:sldId id="268" r:id="rId4"/>
    <p:sldId id="269" r:id="rId5"/>
    <p:sldId id="270" r:id="rId6"/>
    <p:sldId id="271" r:id="rId7"/>
    <p:sldId id="272" r:id="rId8"/>
    <p:sldId id="273" r:id="rId9"/>
    <p:sldId id="274" r:id="rId10"/>
    <p:sldId id="276" r:id="rId11"/>
    <p:sldId id="277" r:id="rId12"/>
    <p:sldId id="265" r:id="rId13"/>
    <p:sldId id="266"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0" d="100"/>
          <a:sy n="40" d="100"/>
        </p:scale>
        <p:origin x="17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4" name="Shape 144"/>
          <p:cNvSpPr>
            <a:spLocks noGrp="1" noRot="1" noChangeAspect="1"/>
          </p:cNvSpPr>
          <p:nvPr>
            <p:ph type="sldImg"/>
          </p:nvPr>
        </p:nvSpPr>
        <p:spPr>
          <a:xfrm>
            <a:off x="1143000" y="685800"/>
            <a:ext cx="4572000" cy="3429000"/>
          </a:xfrm>
          <a:prstGeom prst="rect">
            <a:avLst/>
          </a:prstGeom>
        </p:spPr>
        <p:txBody>
          <a:bodyPr/>
          <a:lstStyle/>
          <a:p>
            <a:endParaRPr/>
          </a:p>
        </p:txBody>
      </p:sp>
      <p:sp>
        <p:nvSpPr>
          <p:cNvPr id="145" name="Shape 14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3646527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mailto:contact@ufoproject.eu" TargetMode="External"/><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copy">
    <p:spTree>
      <p:nvGrpSpPr>
        <p:cNvPr id="1" name=""/>
        <p:cNvGrpSpPr/>
        <p:nvPr/>
      </p:nvGrpSpPr>
      <p:grpSpPr>
        <a:xfrm>
          <a:off x="0" y="0"/>
          <a:ext cx="0" cy="0"/>
          <a:chOff x="0" y="0"/>
          <a:chExt cx="0" cy="0"/>
        </a:xfrm>
      </p:grpSpPr>
      <p:pic>
        <p:nvPicPr>
          <p:cNvPr id="21" name="Asset 3.jpg" descr="Asset 3.jpg"/>
          <p:cNvPicPr>
            <a:picLocks noChangeAspect="1"/>
          </p:cNvPicPr>
          <p:nvPr/>
        </p:nvPicPr>
        <p:blipFill>
          <a:blip r:embed="rId2">
            <a:extLst/>
          </a:blip>
          <a:stretch>
            <a:fillRect/>
          </a:stretch>
        </p:blipFill>
        <p:spPr>
          <a:xfrm>
            <a:off x="-169" y="0"/>
            <a:ext cx="20586869" cy="13716000"/>
          </a:xfrm>
          <a:prstGeom prst="rect">
            <a:avLst/>
          </a:prstGeom>
          <a:ln w="12700">
            <a:miter lim="400000"/>
          </a:ln>
        </p:spPr>
      </p:pic>
      <p:pic>
        <p:nvPicPr>
          <p:cNvPr id="22" name="Asset 3@300x.png" descr="Asset 3@300x.png"/>
          <p:cNvPicPr>
            <a:picLocks noChangeAspect="1"/>
          </p:cNvPicPr>
          <p:nvPr/>
        </p:nvPicPr>
        <p:blipFill>
          <a:blip r:embed="rId3">
            <a:extLst/>
          </a:blip>
          <a:stretch>
            <a:fillRect/>
          </a:stretch>
        </p:blipFill>
        <p:spPr>
          <a:xfrm>
            <a:off x="933450" y="1897112"/>
            <a:ext cx="4534989" cy="2066469"/>
          </a:xfrm>
          <a:prstGeom prst="rect">
            <a:avLst/>
          </a:prstGeom>
          <a:ln w="12700">
            <a:miter lim="400000"/>
          </a:ln>
        </p:spPr>
      </p:pic>
      <p:pic>
        <p:nvPicPr>
          <p:cNvPr id="23" name="Asset 5@300x.png" descr="Asset 5@300x.png"/>
          <p:cNvPicPr>
            <a:picLocks noChangeAspect="1"/>
          </p:cNvPicPr>
          <p:nvPr/>
        </p:nvPicPr>
        <p:blipFill>
          <a:blip r:embed="rId4">
            <a:extLst/>
          </a:blip>
          <a:stretch>
            <a:fillRect/>
          </a:stretch>
        </p:blipFill>
        <p:spPr>
          <a:xfrm>
            <a:off x="17422572" y="12492726"/>
            <a:ext cx="6971804" cy="1223275"/>
          </a:xfrm>
          <a:prstGeom prst="rect">
            <a:avLst/>
          </a:prstGeom>
          <a:ln w="12700">
            <a:miter lim="400000"/>
          </a:ln>
        </p:spPr>
      </p:pic>
      <p:sp>
        <p:nvSpPr>
          <p:cNvPr id="24" name="Presentation Title"/>
          <p:cNvSpPr txBox="1">
            <a:spLocks noGrp="1"/>
          </p:cNvSpPr>
          <p:nvPr>
            <p:ph type="title" hasCustomPrompt="1"/>
          </p:nvPr>
        </p:nvSpPr>
        <p:spPr>
          <a:xfrm>
            <a:off x="7746996" y="4787900"/>
            <a:ext cx="16230604" cy="4648200"/>
          </a:xfrm>
          <a:prstGeom prst="rect">
            <a:avLst/>
          </a:prstGeom>
        </p:spPr>
        <p:txBody>
          <a:bodyPr anchor="ctr"/>
          <a:lstStyle/>
          <a:p>
            <a:r>
              <a:t>Presentation Title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pic>
        <p:nvPicPr>
          <p:cNvPr id="32" name="Asset 4.jpg" descr="Asset 4.jpg"/>
          <p:cNvPicPr>
            <a:picLocks noChangeAspect="1"/>
          </p:cNvPicPr>
          <p:nvPr/>
        </p:nvPicPr>
        <p:blipFill>
          <a:blip r:embed="rId2">
            <a:extLst/>
          </a:blip>
          <a:stretch>
            <a:fillRect/>
          </a:stretch>
        </p:blipFill>
        <p:spPr>
          <a:xfrm>
            <a:off x="-32206" y="-30917"/>
            <a:ext cx="24448412" cy="13828634"/>
          </a:xfrm>
          <a:prstGeom prst="rect">
            <a:avLst/>
          </a:prstGeom>
          <a:ln w="12700">
            <a:miter lim="400000"/>
          </a:ln>
        </p:spPr>
      </p:pic>
      <p:pic>
        <p:nvPicPr>
          <p:cNvPr id="33" name="Asset 2@300x.png" descr="Asset 2@300x.png"/>
          <p:cNvPicPr>
            <a:picLocks noChangeAspect="1"/>
          </p:cNvPicPr>
          <p:nvPr/>
        </p:nvPicPr>
        <p:blipFill>
          <a:blip r:embed="rId3">
            <a:extLst/>
          </a:blip>
          <a:stretch>
            <a:fillRect/>
          </a:stretch>
        </p:blipFill>
        <p:spPr>
          <a:xfrm>
            <a:off x="-16515" y="2993869"/>
            <a:ext cx="3868430" cy="7728262"/>
          </a:xfrm>
          <a:prstGeom prst="rect">
            <a:avLst/>
          </a:prstGeom>
          <a:ln w="12700">
            <a:miter lim="400000"/>
          </a:ln>
        </p:spPr>
      </p:pic>
      <p:sp>
        <p:nvSpPr>
          <p:cNvPr id="34" name="There are many variations of passages of Lorem Ipsum available, but the majority have suffered alteration in some form, by injected humour, or randomised words which don't look even slightly believable. If you are going to use a passage of Lorem Ipsum."/>
          <p:cNvSpPr txBox="1">
            <a:spLocks noGrp="1"/>
          </p:cNvSpPr>
          <p:nvPr>
            <p:ph type="body" sz="half" idx="21"/>
          </p:nvPr>
        </p:nvSpPr>
        <p:spPr>
          <a:xfrm>
            <a:off x="5125642" y="3962400"/>
            <a:ext cx="16865601" cy="5791200"/>
          </a:xfrm>
          <a:prstGeom prst="rect">
            <a:avLst/>
          </a:prstGeom>
        </p:spPr>
        <p:txBody>
          <a:bodyPr anchor="ctr"/>
          <a:lstStyle>
            <a:lvl1pPr defTabSz="2438338">
              <a:defRPr sz="5000" spc="-100">
                <a:solidFill>
                  <a:srgbClr val="FFFFFF"/>
                </a:solidFill>
              </a:defRPr>
            </a:lvl1pPr>
          </a:lstStyle>
          <a:p>
            <a:r>
              <a:t>There are many variations of passages of Lorem Ipsum available, but the majority have suffered alteration in some form, by injected humour, or randomised words which don't look even slightly believable. If you are going to use a passage of Lorem Ipsum.</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opy 3">
    <p:spTree>
      <p:nvGrpSpPr>
        <p:cNvPr id="1" name=""/>
        <p:cNvGrpSpPr/>
        <p:nvPr/>
      </p:nvGrpSpPr>
      <p:grpSpPr>
        <a:xfrm>
          <a:off x="0" y="0"/>
          <a:ext cx="0" cy="0"/>
          <a:chOff x="0" y="0"/>
          <a:chExt cx="0" cy="0"/>
        </a:xfrm>
      </p:grpSpPr>
      <p:sp>
        <p:nvSpPr>
          <p:cNvPr id="121" name="Partners"/>
          <p:cNvSpPr txBox="1">
            <a:spLocks noGrp="1"/>
          </p:cNvSpPr>
          <p:nvPr>
            <p:ph type="body" sz="quarter" idx="21"/>
          </p:nvPr>
        </p:nvSpPr>
        <p:spPr>
          <a:xfrm>
            <a:off x="1777998" y="200091"/>
            <a:ext cx="21018504" cy="1075181"/>
          </a:xfrm>
          <a:prstGeom prst="rect">
            <a:avLst/>
          </a:prstGeom>
        </p:spPr>
        <p:txBody>
          <a:bodyPr anchor="ctr"/>
          <a:lstStyle>
            <a:lvl1pPr defTabSz="2438338">
              <a:lnSpc>
                <a:spcPct val="80000"/>
              </a:lnSpc>
              <a:defRPr sz="3000" spc="-59">
                <a:solidFill>
                  <a:srgbClr val="073699"/>
                </a:solidFill>
                <a:latin typeface="+mj-lt"/>
                <a:ea typeface="+mj-ea"/>
                <a:cs typeface="+mj-cs"/>
                <a:sym typeface="Helvetica"/>
              </a:defRPr>
            </a:lvl1pPr>
          </a:lstStyle>
          <a:p>
            <a:r>
              <a:t>Partners</a:t>
            </a: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copy 4">
    <p:spTree>
      <p:nvGrpSpPr>
        <p:cNvPr id="1" name=""/>
        <p:cNvGrpSpPr/>
        <p:nvPr/>
      </p:nvGrpSpPr>
      <p:grpSpPr>
        <a:xfrm>
          <a:off x="0" y="0"/>
          <a:ext cx="0" cy="0"/>
          <a:chOff x="0" y="0"/>
          <a:chExt cx="0" cy="0"/>
        </a:xfrm>
      </p:grpSpPr>
      <p:pic>
        <p:nvPicPr>
          <p:cNvPr id="129" name="Asset 5.jpg" descr="Asset 5.jpg"/>
          <p:cNvPicPr>
            <a:picLocks noChangeAspect="1"/>
          </p:cNvPicPr>
          <p:nvPr/>
        </p:nvPicPr>
        <p:blipFill>
          <a:blip r:embed="rId2">
            <a:extLst/>
          </a:blip>
          <a:stretch>
            <a:fillRect/>
          </a:stretch>
        </p:blipFill>
        <p:spPr>
          <a:xfrm>
            <a:off x="6594730" y="0"/>
            <a:ext cx="17798540" cy="13716000"/>
          </a:xfrm>
          <a:prstGeom prst="rect">
            <a:avLst/>
          </a:prstGeom>
          <a:ln w="12700">
            <a:miter lim="400000"/>
          </a:ln>
        </p:spPr>
      </p:pic>
      <p:pic>
        <p:nvPicPr>
          <p:cNvPr id="130" name="Asset 5@300x.png" descr="Asset 5@300x.png"/>
          <p:cNvPicPr>
            <a:picLocks noChangeAspect="1"/>
          </p:cNvPicPr>
          <p:nvPr/>
        </p:nvPicPr>
        <p:blipFill>
          <a:blip r:embed="rId3">
            <a:extLst/>
          </a:blip>
          <a:stretch>
            <a:fillRect/>
          </a:stretch>
        </p:blipFill>
        <p:spPr>
          <a:xfrm>
            <a:off x="0" y="12397228"/>
            <a:ext cx="7516076" cy="1318773"/>
          </a:xfrm>
          <a:prstGeom prst="rect">
            <a:avLst/>
          </a:prstGeom>
          <a:ln w="12700">
            <a:miter lim="400000"/>
          </a:ln>
        </p:spPr>
      </p:pic>
      <p:grpSp>
        <p:nvGrpSpPr>
          <p:cNvPr id="134" name="Group"/>
          <p:cNvGrpSpPr/>
          <p:nvPr/>
        </p:nvGrpSpPr>
        <p:grpSpPr>
          <a:xfrm>
            <a:off x="3054349" y="7367986"/>
            <a:ext cx="2994762" cy="792479"/>
            <a:chOff x="0" y="0"/>
            <a:chExt cx="2994760" cy="792477"/>
          </a:xfrm>
        </p:grpSpPr>
        <p:pic>
          <p:nvPicPr>
            <p:cNvPr id="131" name="Asset 9@300x.png" descr="Asset 9@300x.png"/>
            <p:cNvPicPr>
              <a:picLocks noChangeAspect="1"/>
            </p:cNvPicPr>
            <p:nvPr/>
          </p:nvPicPr>
          <p:blipFill>
            <a:blip r:embed="rId4">
              <a:extLst/>
            </a:blip>
            <a:stretch>
              <a:fillRect/>
            </a:stretch>
          </p:blipFill>
          <p:spPr>
            <a:xfrm>
              <a:off x="0" y="0"/>
              <a:ext cx="401982" cy="792478"/>
            </a:xfrm>
            <a:prstGeom prst="rect">
              <a:avLst/>
            </a:prstGeom>
            <a:ln w="12700" cap="flat">
              <a:noFill/>
              <a:miter lim="400000"/>
            </a:ln>
            <a:effectLst/>
          </p:spPr>
        </p:pic>
        <p:pic>
          <p:nvPicPr>
            <p:cNvPr id="132" name="Asset 10@300x.png" descr="Asset 10@300x.png"/>
            <p:cNvPicPr>
              <a:picLocks noChangeAspect="1"/>
            </p:cNvPicPr>
            <p:nvPr/>
          </p:nvPicPr>
          <p:blipFill>
            <a:blip r:embed="rId5">
              <a:extLst/>
            </a:blip>
            <a:stretch>
              <a:fillRect/>
            </a:stretch>
          </p:blipFill>
          <p:spPr>
            <a:xfrm>
              <a:off x="945650" y="63168"/>
              <a:ext cx="815448" cy="666141"/>
            </a:xfrm>
            <a:prstGeom prst="rect">
              <a:avLst/>
            </a:prstGeom>
            <a:ln w="12700" cap="flat">
              <a:noFill/>
              <a:miter lim="400000"/>
            </a:ln>
            <a:effectLst/>
          </p:spPr>
        </p:pic>
        <p:pic>
          <p:nvPicPr>
            <p:cNvPr id="133" name="Asset 11@300x.png" descr="Asset 11@300x.png"/>
            <p:cNvPicPr>
              <a:picLocks noChangeAspect="1"/>
            </p:cNvPicPr>
            <p:nvPr/>
          </p:nvPicPr>
          <p:blipFill>
            <a:blip r:embed="rId6">
              <a:extLst/>
            </a:blip>
            <a:stretch>
              <a:fillRect/>
            </a:stretch>
          </p:blipFill>
          <p:spPr>
            <a:xfrm>
              <a:off x="2253966" y="22970"/>
              <a:ext cx="740795" cy="746538"/>
            </a:xfrm>
            <a:prstGeom prst="rect">
              <a:avLst/>
            </a:prstGeom>
            <a:ln w="12700" cap="flat">
              <a:noFill/>
              <a:miter lim="400000"/>
            </a:ln>
            <a:effectLst/>
          </p:spPr>
        </p:pic>
      </p:grpSp>
      <p:sp>
        <p:nvSpPr>
          <p:cNvPr id="135" name="Thank you for your attention!"/>
          <p:cNvSpPr txBox="1"/>
          <p:nvPr/>
        </p:nvSpPr>
        <p:spPr>
          <a:xfrm>
            <a:off x="3073396" y="3209991"/>
            <a:ext cx="18402304" cy="1752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algn="l">
              <a:defRPr sz="8000" cap="all" spc="-159">
                <a:solidFill>
                  <a:srgbClr val="04DD3D"/>
                </a:solidFill>
                <a:latin typeface="+mj-lt"/>
                <a:ea typeface="+mj-ea"/>
                <a:cs typeface="+mj-cs"/>
                <a:sym typeface="Helvetica"/>
              </a:defRPr>
            </a:lvl1pPr>
          </a:lstStyle>
          <a:p>
            <a:r>
              <a:t>Thank you for your attention!</a:t>
            </a:r>
          </a:p>
        </p:txBody>
      </p:sp>
      <p:sp>
        <p:nvSpPr>
          <p:cNvPr id="136" name="contact@ufoproject.eu"/>
          <p:cNvSpPr txBox="1">
            <a:spLocks noGrp="1"/>
          </p:cNvSpPr>
          <p:nvPr>
            <p:ph type="body" sz="quarter" idx="21"/>
          </p:nvPr>
        </p:nvSpPr>
        <p:spPr>
          <a:xfrm>
            <a:off x="3073396" y="5457890"/>
            <a:ext cx="5257804" cy="1066801"/>
          </a:xfrm>
          <a:prstGeom prst="rect">
            <a:avLst/>
          </a:prstGeom>
        </p:spPr>
        <p:txBody>
          <a:bodyPr anchor="ctr"/>
          <a:lstStyle>
            <a:lvl1pPr defTabSz="2438338">
              <a:defRPr sz="2000" b="0" u="sng" spc="-39">
                <a:latin typeface="+mj-lt"/>
                <a:ea typeface="+mj-ea"/>
                <a:cs typeface="+mj-cs"/>
                <a:sym typeface="Helvetica"/>
                <a:hlinkClick r:id="rId7"/>
              </a:defRPr>
            </a:lvl1pPr>
          </a:lstStyle>
          <a:p>
            <a:r>
              <a:rPr>
                <a:hlinkClick r:id="rId7"/>
              </a:rPr>
              <a:t>contact@ufoproject.eu</a:t>
            </a:r>
          </a:p>
        </p:txBody>
      </p:sp>
      <p:sp>
        <p:nvSpPr>
          <p:cNvPr id="137" name="www.ufoproject.eu"/>
          <p:cNvSpPr txBox="1">
            <a:spLocks noGrp="1"/>
          </p:cNvSpPr>
          <p:nvPr>
            <p:ph type="body" sz="quarter" idx="22"/>
          </p:nvPr>
        </p:nvSpPr>
        <p:spPr>
          <a:xfrm>
            <a:off x="3073396" y="8927559"/>
            <a:ext cx="5257804" cy="1066801"/>
          </a:xfrm>
          <a:prstGeom prst="rect">
            <a:avLst/>
          </a:prstGeom>
        </p:spPr>
        <p:txBody>
          <a:bodyPr anchor="ctr"/>
          <a:lstStyle>
            <a:lvl1pPr defTabSz="2438338">
              <a:defRPr sz="2500" spc="-50">
                <a:solidFill>
                  <a:srgbClr val="073699"/>
                </a:solidFill>
                <a:latin typeface="+mj-lt"/>
                <a:ea typeface="+mj-ea"/>
                <a:cs typeface="+mj-cs"/>
                <a:sym typeface="Helvetica"/>
              </a:defRPr>
            </a:lvl1pPr>
          </a:lstStyle>
          <a:p>
            <a:r>
              <a:t>www.ufoproject.eu</a:t>
            </a:r>
          </a:p>
        </p:txBody>
      </p:sp>
      <p:sp>
        <p:nvSpPr>
          <p:cNvPr id="138"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copy 1">
    <p:spTree>
      <p:nvGrpSpPr>
        <p:cNvPr id="1" name=""/>
        <p:cNvGrpSpPr/>
        <p:nvPr/>
      </p:nvGrpSpPr>
      <p:grpSpPr>
        <a:xfrm>
          <a:off x="0" y="0"/>
          <a:ext cx="0" cy="0"/>
          <a:chOff x="0" y="0"/>
          <a:chExt cx="0" cy="0"/>
        </a:xfrm>
      </p:grpSpPr>
      <p:pic>
        <p:nvPicPr>
          <p:cNvPr id="30" name="Asset 6@300x.png" descr="Asset 6@300x.png"/>
          <p:cNvPicPr>
            <a:picLocks noChangeAspect="1"/>
          </p:cNvPicPr>
          <p:nvPr/>
        </p:nvPicPr>
        <p:blipFill>
          <a:blip r:embed="rId2">
            <a:extLst/>
          </a:blip>
          <a:stretch>
            <a:fillRect/>
          </a:stretch>
        </p:blipFill>
        <p:spPr>
          <a:xfrm>
            <a:off x="14276737" y="0"/>
            <a:ext cx="10105325" cy="13716000"/>
          </a:xfrm>
          <a:prstGeom prst="rect">
            <a:avLst/>
          </a:prstGeom>
          <a:ln w="12700">
            <a:miter lim="400000"/>
          </a:ln>
        </p:spPr>
      </p:pic>
      <p:pic>
        <p:nvPicPr>
          <p:cNvPr id="31" name="Asset 7@300x.png" descr="Asset 7@300x.png"/>
          <p:cNvPicPr>
            <a:picLocks noChangeAspect="1"/>
          </p:cNvPicPr>
          <p:nvPr/>
        </p:nvPicPr>
        <p:blipFill>
          <a:blip r:embed="rId3">
            <a:extLst/>
          </a:blip>
          <a:stretch>
            <a:fillRect/>
          </a:stretch>
        </p:blipFill>
        <p:spPr>
          <a:xfrm>
            <a:off x="450850" y="-10725"/>
            <a:ext cx="1079981" cy="1075181"/>
          </a:xfrm>
          <a:prstGeom prst="rect">
            <a:avLst/>
          </a:prstGeom>
          <a:ln w="12700">
            <a:miter lim="400000"/>
          </a:ln>
        </p:spPr>
      </p:pic>
      <p:sp>
        <p:nvSpPr>
          <p:cNvPr id="32" name="Slide Number"/>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90145811"/>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sset 7@300x.png" descr="Asset 7@300x.png"/>
          <p:cNvPicPr>
            <a:picLocks noChangeAspect="1"/>
          </p:cNvPicPr>
          <p:nvPr/>
        </p:nvPicPr>
        <p:blipFill>
          <a:blip r:embed="rId7">
            <a:extLst/>
          </a:blip>
          <a:stretch>
            <a:fillRect/>
          </a:stretch>
        </p:blipFill>
        <p:spPr>
          <a:xfrm>
            <a:off x="450850" y="-10725"/>
            <a:ext cx="1079981" cy="1075181"/>
          </a:xfrm>
          <a:prstGeom prst="rect">
            <a:avLst/>
          </a:prstGeom>
          <a:ln w="12700">
            <a:miter lim="400000"/>
          </a:ln>
        </p:spPr>
      </p:pic>
      <p:pic>
        <p:nvPicPr>
          <p:cNvPr id="3" name="Asset 6.png" descr="Asset 6.png"/>
          <p:cNvPicPr>
            <a:picLocks noChangeAspect="1"/>
          </p:cNvPicPr>
          <p:nvPr/>
        </p:nvPicPr>
        <p:blipFill>
          <a:blip r:embed="rId8">
            <a:extLst/>
          </a:blip>
          <a:stretch>
            <a:fillRect/>
          </a:stretch>
        </p:blipFill>
        <p:spPr>
          <a:xfrm>
            <a:off x="11268327" y="9204025"/>
            <a:ext cx="1380012" cy="1366347"/>
          </a:xfrm>
          <a:prstGeom prst="rect">
            <a:avLst/>
          </a:prstGeom>
          <a:ln w="12700">
            <a:miter lim="400000"/>
          </a:ln>
        </p:spPr>
      </p:pic>
      <p:pic>
        <p:nvPicPr>
          <p:cNvPr id="4" name="Asset 7.png" descr="Asset 7.png"/>
          <p:cNvPicPr>
            <a:picLocks noChangeAspect="1"/>
          </p:cNvPicPr>
          <p:nvPr/>
        </p:nvPicPr>
        <p:blipFill>
          <a:blip r:embed="rId9">
            <a:extLst/>
          </a:blip>
          <a:stretch>
            <a:fillRect/>
          </a:stretch>
        </p:blipFill>
        <p:spPr>
          <a:xfrm>
            <a:off x="10054556" y="2271567"/>
            <a:ext cx="3807554" cy="3306560"/>
          </a:xfrm>
          <a:prstGeom prst="rect">
            <a:avLst/>
          </a:prstGeom>
          <a:ln w="12700">
            <a:miter lim="400000"/>
          </a:ln>
        </p:spPr>
      </p:pic>
      <p:pic>
        <p:nvPicPr>
          <p:cNvPr id="5" name="Asset 8.png" descr="Asset 8.png"/>
          <p:cNvPicPr>
            <a:picLocks noChangeAspect="1"/>
          </p:cNvPicPr>
          <p:nvPr/>
        </p:nvPicPr>
        <p:blipFill>
          <a:blip r:embed="rId10">
            <a:extLst/>
          </a:blip>
          <a:stretch>
            <a:fillRect/>
          </a:stretch>
        </p:blipFill>
        <p:spPr>
          <a:xfrm>
            <a:off x="10714957" y="5949427"/>
            <a:ext cx="2486752" cy="1944768"/>
          </a:xfrm>
          <a:prstGeom prst="rect">
            <a:avLst/>
          </a:prstGeom>
          <a:ln w="12700">
            <a:miter lim="400000"/>
          </a:ln>
        </p:spPr>
      </p:pic>
      <p:pic>
        <p:nvPicPr>
          <p:cNvPr id="6" name="Asset 9.png" descr="Asset 9.png"/>
          <p:cNvPicPr>
            <a:picLocks noChangeAspect="1"/>
          </p:cNvPicPr>
          <p:nvPr/>
        </p:nvPicPr>
        <p:blipFill>
          <a:blip r:embed="rId11">
            <a:extLst/>
          </a:blip>
          <a:stretch>
            <a:fillRect/>
          </a:stretch>
        </p:blipFill>
        <p:spPr>
          <a:xfrm>
            <a:off x="4291248" y="2968404"/>
            <a:ext cx="2960419" cy="1912886"/>
          </a:xfrm>
          <a:prstGeom prst="rect">
            <a:avLst/>
          </a:prstGeom>
          <a:ln w="12700">
            <a:miter lim="400000"/>
          </a:ln>
        </p:spPr>
      </p:pic>
      <p:pic>
        <p:nvPicPr>
          <p:cNvPr id="7" name="Asset 10.png" descr="Asset 10.png"/>
          <p:cNvPicPr>
            <a:picLocks noChangeAspect="1"/>
          </p:cNvPicPr>
          <p:nvPr/>
        </p:nvPicPr>
        <p:blipFill>
          <a:blip r:embed="rId12">
            <a:extLst/>
          </a:blip>
          <a:stretch>
            <a:fillRect/>
          </a:stretch>
        </p:blipFill>
        <p:spPr>
          <a:xfrm>
            <a:off x="4304911" y="6445867"/>
            <a:ext cx="2933092" cy="951889"/>
          </a:xfrm>
          <a:prstGeom prst="rect">
            <a:avLst/>
          </a:prstGeom>
          <a:ln w="12700">
            <a:miter lim="400000"/>
          </a:ln>
        </p:spPr>
      </p:pic>
      <p:pic>
        <p:nvPicPr>
          <p:cNvPr id="8" name="Asset 11.png" descr="Asset 11.png"/>
          <p:cNvPicPr>
            <a:picLocks noChangeAspect="1"/>
          </p:cNvPicPr>
          <p:nvPr/>
        </p:nvPicPr>
        <p:blipFill>
          <a:blip r:embed="rId13">
            <a:extLst/>
          </a:blip>
          <a:stretch>
            <a:fillRect/>
          </a:stretch>
        </p:blipFill>
        <p:spPr>
          <a:xfrm>
            <a:off x="4011147" y="9374819"/>
            <a:ext cx="3520621" cy="1024761"/>
          </a:xfrm>
          <a:prstGeom prst="rect">
            <a:avLst/>
          </a:prstGeom>
          <a:ln w="12700">
            <a:miter lim="400000"/>
          </a:ln>
        </p:spPr>
      </p:pic>
      <p:pic>
        <p:nvPicPr>
          <p:cNvPr id="9" name="Asset 12.png" descr="Asset 12.png"/>
          <p:cNvPicPr>
            <a:picLocks noChangeAspect="1"/>
          </p:cNvPicPr>
          <p:nvPr/>
        </p:nvPicPr>
        <p:blipFill>
          <a:blip r:embed="rId14">
            <a:extLst/>
          </a:blip>
          <a:stretch>
            <a:fillRect/>
          </a:stretch>
        </p:blipFill>
        <p:spPr>
          <a:xfrm>
            <a:off x="16635395" y="9388482"/>
            <a:ext cx="3374878" cy="997434"/>
          </a:xfrm>
          <a:prstGeom prst="rect">
            <a:avLst/>
          </a:prstGeom>
          <a:ln w="12700">
            <a:miter lim="400000"/>
          </a:ln>
        </p:spPr>
      </p:pic>
      <p:pic>
        <p:nvPicPr>
          <p:cNvPr id="11" name="logo-white.png" descr="logo-white.png"/>
          <p:cNvPicPr>
            <a:picLocks noChangeAspect="1"/>
          </p:cNvPicPr>
          <p:nvPr/>
        </p:nvPicPr>
        <p:blipFill>
          <a:blip r:embed="rId15">
            <a:extLst/>
          </a:blip>
          <a:stretch>
            <a:fillRect/>
          </a:stretch>
        </p:blipFill>
        <p:spPr>
          <a:xfrm>
            <a:off x="16485097" y="3355535"/>
            <a:ext cx="3675474" cy="1138624"/>
          </a:xfrm>
          <a:prstGeom prst="rect">
            <a:avLst/>
          </a:prstGeom>
          <a:ln w="12700">
            <a:miter lim="400000"/>
          </a:ln>
        </p:spPr>
      </p:pic>
      <p:sp>
        <p:nvSpPr>
          <p:cNvPr id="12" name="Presentation Title"/>
          <p:cNvSpPr txBox="1">
            <a:spLocks noGrp="1"/>
          </p:cNvSpPr>
          <p:nvPr>
            <p:ph type="title" hasCustomPrompt="1"/>
          </p:nvPr>
        </p:nvSpPr>
        <p:spPr>
          <a:xfrm>
            <a:off x="1206496" y="2574991"/>
            <a:ext cx="21971004" cy="4648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Presentation Title</a:t>
            </a:r>
          </a:p>
        </p:txBody>
      </p:sp>
      <p:sp>
        <p:nvSpPr>
          <p:cNvPr id="13" name="Body Level One…"/>
          <p:cNvSpPr txBox="1">
            <a:spLocks noGrp="1"/>
          </p:cNvSpPr>
          <p:nvPr>
            <p:ph type="body" idx="1" hasCustomPrompt="1"/>
          </p:nvPr>
        </p:nvSpPr>
        <p:spPr>
          <a:xfrm>
            <a:off x="1201342" y="7223190"/>
            <a:ext cx="21971001" cy="1905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pic>
        <p:nvPicPr>
          <p:cNvPr id="15" name="Pictur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485097" y="6050371"/>
            <a:ext cx="4007260" cy="17428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9" r:id="rId4"/>
    <p:sldLayoutId id="2147483660" r:id="rId5"/>
  </p:sldLayoutIdLst>
  <p:transition spd="med"/>
  <p:txStyles>
    <p:titleStyle>
      <a:lvl1pPr marL="0" marR="0" indent="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1pPr>
      <a:lvl2pPr marL="0" marR="0" indent="457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2pPr>
      <a:lvl3pPr marL="0" marR="0" indent="914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3pPr>
      <a:lvl4pPr marL="0" marR="0" indent="1371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4pPr>
      <a:lvl5pPr marL="0" marR="0" indent="18288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5pPr>
      <a:lvl6pPr marL="0" marR="0" indent="22860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6pPr>
      <a:lvl7pPr marL="0" marR="0" indent="27432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7pPr>
      <a:lvl8pPr marL="0" marR="0" indent="32004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8pPr>
      <a:lvl9pPr marL="0" marR="0" indent="3657600" algn="l" defTabSz="2438338" rtl="0" latinLnBrk="0">
        <a:lnSpc>
          <a:spcPct val="80000"/>
        </a:lnSpc>
        <a:spcBef>
          <a:spcPts val="0"/>
        </a:spcBef>
        <a:spcAft>
          <a:spcPts val="0"/>
        </a:spcAft>
        <a:buClrTx/>
        <a:buSzTx/>
        <a:buFontTx/>
        <a:buNone/>
        <a:tabLst/>
        <a:defRPr sz="8000" b="0" i="0" u="none" strike="noStrike" cap="all" spc="-159" baseline="0">
          <a:solidFill>
            <a:srgbClr val="04DD3D"/>
          </a:solidFill>
          <a:uFillTx/>
          <a:latin typeface="+mj-lt"/>
          <a:ea typeface="+mj-ea"/>
          <a:cs typeface="+mj-cs"/>
          <a:sym typeface="Helvetica"/>
        </a:defRPr>
      </a:lvl9pPr>
    </p:titleStyle>
    <p:bodyStyle>
      <a:lvl1pPr marL="0" marR="0" indent="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1pPr>
      <a:lvl2pPr marL="0" marR="0" indent="457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2pPr>
      <a:lvl3pPr marL="0" marR="0" indent="914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3pPr>
      <a:lvl4pPr marL="0" marR="0" indent="1371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4pPr>
      <a:lvl5pPr marL="0" marR="0" indent="18288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5pPr>
      <a:lvl6pPr marL="0" marR="0" indent="22860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6pPr>
      <a:lvl7pPr marL="0" marR="0" indent="27432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7pPr>
      <a:lvl8pPr marL="0" marR="0" indent="32004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8pPr>
      <a:lvl9pPr marL="0" marR="0" indent="3657600" algn="l" defTabSz="825500" rtl="0" latinLnBrk="0">
        <a:lnSpc>
          <a:spcPct val="100000"/>
        </a:lnSpc>
        <a:spcBef>
          <a:spcPts val="0"/>
        </a:spcBef>
        <a:spcAft>
          <a:spcPts val="0"/>
        </a:spcAft>
        <a:buClrTx/>
        <a:buSzTx/>
        <a:buFontTx/>
        <a:buNone/>
        <a:tabLst/>
        <a:defRPr sz="5500" b="1"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ufo-project-open-call-matchmaking.b2match.io/" TargetMode="External"/><Relationship Id="rId2" Type="http://schemas.openxmlformats.org/officeDocument/2006/relationships/hyperlink" Target="https://www.ufoproject.eu/" TargetMode="External"/><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linkedin.com/company/69253612/admin/" TargetMode="External"/><Relationship Id="rId7" Type="http://schemas.openxmlformats.org/officeDocument/2006/relationships/hyperlink" Target="mailto:contact@ufoproject.eu" TargetMode="External"/><Relationship Id="rId12" Type="http://schemas.openxmlformats.org/officeDocument/2006/relationships/image" Target="../media/image42.png"/><Relationship Id="rId2" Type="http://schemas.openxmlformats.org/officeDocument/2006/relationships/hyperlink" Target="https://www.ufoproject.eu/" TargetMode="External"/><Relationship Id="rId1" Type="http://schemas.openxmlformats.org/officeDocument/2006/relationships/slideLayout" Target="../slideLayouts/slideLayout5.xml"/><Relationship Id="rId6" Type="http://schemas.openxmlformats.org/officeDocument/2006/relationships/hyperlink" Target="https://www.youtube.com/channel/UC5dfi56Uup7W254GaSDARHg" TargetMode="External"/><Relationship Id="rId11" Type="http://schemas.openxmlformats.org/officeDocument/2006/relationships/image" Target="../media/image41.png"/><Relationship Id="rId5" Type="http://schemas.openxmlformats.org/officeDocument/2006/relationships/hyperlink" Target="https://twitter.com/UFOProject2" TargetMode="External"/><Relationship Id="rId10" Type="http://schemas.openxmlformats.org/officeDocument/2006/relationships/image" Target="../media/image40.png"/><Relationship Id="rId4" Type="http://schemas.openxmlformats.org/officeDocument/2006/relationships/hyperlink" Target="https://www.facebook.com/ufoproject2" TargetMode="External"/><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contact@ufoproject.eu"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Placeholder for the title of the presentation"/>
          <p:cNvSpPr txBox="1"/>
          <p:nvPr/>
        </p:nvSpPr>
        <p:spPr>
          <a:xfrm>
            <a:off x="6373659" y="5750201"/>
            <a:ext cx="13824422" cy="25955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8000" cap="all">
                <a:solidFill>
                  <a:srgbClr val="04DD3D"/>
                </a:solidFill>
                <a:latin typeface="Helvetica"/>
                <a:ea typeface="Helvetica"/>
                <a:cs typeface="Helvetica"/>
                <a:sym typeface="Helvetica"/>
              </a:defRPr>
            </a:lvl1pPr>
          </a:lstStyle>
          <a:p>
            <a:r>
              <a:rPr lang="fr-FR" sz="5400" dirty="0" err="1" smtClean="0"/>
              <a:t>Acronym</a:t>
            </a:r>
            <a:r>
              <a:rPr lang="fr-FR" sz="5400" dirty="0" smtClean="0"/>
              <a:t> for: </a:t>
            </a:r>
          </a:p>
          <a:p>
            <a:r>
              <a:rPr lang="en-US" sz="5400" i="1" cap="none" dirty="0"/>
              <a:t>E</a:t>
            </a:r>
            <a:r>
              <a:rPr lang="en-US" sz="5400" i="1" cap="none" dirty="0" smtClean="0"/>
              <a:t>merging </a:t>
            </a:r>
            <a:r>
              <a:rPr lang="en-US" sz="5400" i="1" cap="none" dirty="0" err="1" smtClean="0"/>
              <a:t>indUstries</a:t>
            </a:r>
            <a:r>
              <a:rPr lang="en-US" sz="5400" i="1" cap="none" dirty="0" smtClean="0"/>
              <a:t> new value chains boosted by small Flying </a:t>
            </a:r>
            <a:r>
              <a:rPr lang="en-US" sz="5400" i="1" cap="none" dirty="0"/>
              <a:t>O</a:t>
            </a:r>
            <a:r>
              <a:rPr lang="en-US" sz="5400" i="1" cap="none" dirty="0" smtClean="0"/>
              <a:t>bjects</a:t>
            </a:r>
            <a:endParaRPr lang="en-US" sz="5400" cap="none" dirty="0"/>
          </a:p>
        </p:txBody>
      </p:sp>
    </p:spTree>
    <p:extLst>
      <p:ext uri="{BB962C8B-B14F-4D97-AF65-F5344CB8AC3E}">
        <p14:creationId xmlns:p14="http://schemas.microsoft.com/office/powerpoint/2010/main" val="110342338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orem Ipsum is simply dummy text of the printing and typesetting industry. Lorem Ipsum has been the industry's standard dummy text ever since the 1500s"/>
          <p:cNvSpPr txBox="1"/>
          <p:nvPr/>
        </p:nvSpPr>
        <p:spPr>
          <a:xfrm>
            <a:off x="2146810" y="5621995"/>
            <a:ext cx="178625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B2B </a:t>
            </a:r>
            <a:r>
              <a:rPr lang="en-US" dirty="0" smtClean="0"/>
              <a:t>inscription</a:t>
            </a:r>
            <a:endParaRPr lang="en-US" dirty="0" smtClean="0"/>
          </a:p>
        </p:txBody>
      </p:sp>
      <p:sp>
        <p:nvSpPr>
          <p:cNvPr id="4" name="Placeholder for the title of the slide"/>
          <p:cNvSpPr txBox="1"/>
          <p:nvPr/>
        </p:nvSpPr>
        <p:spPr>
          <a:xfrm>
            <a:off x="1797100" y="433793"/>
            <a:ext cx="17398899"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fr-FR" dirty="0" err="1" smtClean="0"/>
              <a:t>Next</a:t>
            </a:r>
            <a:r>
              <a:rPr lang="fr-FR" dirty="0" smtClean="0"/>
              <a:t> Actions</a:t>
            </a:r>
            <a:endParaRPr dirty="0"/>
          </a:p>
        </p:txBody>
      </p:sp>
      <p:sp>
        <p:nvSpPr>
          <p:cNvPr id="5"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3838301" y="3734455"/>
            <a:ext cx="13177489" cy="5743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342900" indent="-342900">
              <a:buFontTx/>
              <a:buChar char="-"/>
              <a:defRPr sz="2000">
                <a:solidFill>
                  <a:srgbClr val="000000"/>
                </a:solidFill>
                <a:latin typeface="Helvetica"/>
                <a:ea typeface="Helvetica"/>
                <a:cs typeface="Helvetica"/>
                <a:sym typeface="Helvetica"/>
              </a:defRPr>
            </a:pPr>
            <a:r>
              <a:rPr lang="fr-FR" sz="2800" dirty="0" err="1" smtClean="0"/>
              <a:t>Website</a:t>
            </a:r>
            <a:r>
              <a:rPr lang="fr-FR" sz="2800" dirty="0" smtClean="0"/>
              <a:t> UFO </a:t>
            </a:r>
            <a:r>
              <a:rPr lang="fr-FR" sz="2800" dirty="0"/>
              <a:t>: </a:t>
            </a:r>
            <a:r>
              <a:rPr lang="fr-FR" sz="2800" dirty="0">
                <a:hlinkClick r:id="rId2"/>
              </a:rPr>
              <a:t>https://www.ufoproject.eu</a:t>
            </a:r>
            <a:r>
              <a:rPr lang="fr-FR" sz="2800" dirty="0" smtClean="0">
                <a:hlinkClick r:id="rId2"/>
              </a:rPr>
              <a:t>/</a:t>
            </a:r>
            <a:r>
              <a:rPr lang="fr-FR" sz="2800" dirty="0" smtClean="0"/>
              <a:t> </a:t>
            </a:r>
            <a:endParaRPr lang="fr-FR" sz="2800" dirty="0"/>
          </a:p>
        </p:txBody>
      </p:sp>
      <p:sp>
        <p:nvSpPr>
          <p:cNvPr id="6" name="Lorem Ipsum is simply dummy text of the printing and typesetting industry. Lorem Ipsum has been the industry's standard dummy text ever since the 1500s"/>
          <p:cNvSpPr txBox="1"/>
          <p:nvPr/>
        </p:nvSpPr>
        <p:spPr>
          <a:xfrm>
            <a:off x="2146810" y="2922277"/>
            <a:ext cx="178625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Open Call application </a:t>
            </a:r>
            <a:endParaRPr lang="fr-FR" dirty="0" smtClean="0"/>
          </a:p>
        </p:txBody>
      </p:sp>
      <p:sp>
        <p:nvSpPr>
          <p:cNvPr id="7"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6170953" y="6340140"/>
            <a:ext cx="13177489" cy="10913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2800" dirty="0" smtClean="0"/>
              <a:t>B2Match </a:t>
            </a:r>
          </a:p>
          <a:p>
            <a:pPr>
              <a:defRPr sz="2000">
                <a:solidFill>
                  <a:srgbClr val="000000"/>
                </a:solidFill>
                <a:latin typeface="Helvetica"/>
                <a:ea typeface="Helvetica"/>
                <a:cs typeface="Helvetica"/>
                <a:sym typeface="Helvetica"/>
              </a:defRPr>
            </a:pPr>
            <a:r>
              <a:rPr lang="fr-FR" sz="2800" dirty="0" smtClean="0">
                <a:hlinkClick r:id="rId3"/>
              </a:rPr>
              <a:t>https</a:t>
            </a:r>
            <a:r>
              <a:rPr lang="fr-FR" sz="2800" dirty="0">
                <a:hlinkClick r:id="rId3"/>
              </a:rPr>
              <a:t>://ufo-project-open-call-matchmaking.b2match.io</a:t>
            </a:r>
            <a:r>
              <a:rPr lang="fr-FR" sz="2800" dirty="0" smtClean="0">
                <a:hlinkClick r:id="rId3"/>
              </a:rPr>
              <a:t>/</a:t>
            </a:r>
            <a:r>
              <a:rPr lang="fr-FR" sz="2800" dirty="0" smtClean="0"/>
              <a:t> </a:t>
            </a:r>
            <a:endParaRPr lang="fr-FR" sz="2800" dirty="0"/>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6810" y="6340140"/>
            <a:ext cx="3796051" cy="4766864"/>
          </a:xfrm>
          <a:prstGeom prst="rect">
            <a:avLst/>
          </a:prstGeom>
        </p:spPr>
      </p:pic>
    </p:spTree>
    <p:extLst>
      <p:ext uri="{BB962C8B-B14F-4D97-AF65-F5344CB8AC3E}">
        <p14:creationId xmlns:p14="http://schemas.microsoft.com/office/powerpoint/2010/main" val="8291100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orem Ipsum is simply dummy text of the printing and typesetting industry. Lorem Ipsum has been the industry's standard dummy text ever since the 1500s"/>
          <p:cNvSpPr txBox="1"/>
          <p:nvPr/>
        </p:nvSpPr>
        <p:spPr>
          <a:xfrm>
            <a:off x="2146810" y="2877162"/>
            <a:ext cx="17862500"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Information </a:t>
            </a:r>
            <a:r>
              <a:rPr lang="fr-FR" dirty="0" smtClean="0"/>
              <a:t>about UFO </a:t>
            </a:r>
            <a:r>
              <a:rPr lang="fr-FR" dirty="0" smtClean="0"/>
              <a:t>et </a:t>
            </a:r>
            <a:r>
              <a:rPr lang="fr-FR" dirty="0" err="1" smtClean="0"/>
              <a:t>follow</a:t>
            </a:r>
            <a:r>
              <a:rPr lang="fr-FR" dirty="0" smtClean="0"/>
              <a:t> news :</a:t>
            </a:r>
            <a:endParaRPr lang="fr-FR" dirty="0" smtClean="0"/>
          </a:p>
        </p:txBody>
      </p:sp>
      <p:sp>
        <p:nvSpPr>
          <p:cNvPr id="4" name="Placeholder for the title of the slide"/>
          <p:cNvSpPr txBox="1"/>
          <p:nvPr/>
        </p:nvSpPr>
        <p:spPr>
          <a:xfrm>
            <a:off x="1797100" y="433793"/>
            <a:ext cx="17398899"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fr-FR" dirty="0" smtClean="0"/>
              <a:t>Contact</a:t>
            </a:r>
            <a:endParaRPr dirty="0"/>
          </a:p>
        </p:txBody>
      </p:sp>
      <p:sp>
        <p:nvSpPr>
          <p:cNvPr id="5"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3838301" y="3734455"/>
            <a:ext cx="13177489" cy="3722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2800" dirty="0" err="1" smtClean="0"/>
              <a:t>Website</a:t>
            </a:r>
            <a:r>
              <a:rPr lang="fr-FR" sz="2800" dirty="0" smtClean="0"/>
              <a:t>:  </a:t>
            </a:r>
            <a:r>
              <a:rPr lang="fr-FR" sz="2800" dirty="0">
                <a:hlinkClick r:id="rId2"/>
              </a:rPr>
              <a:t>https://www.ufoproject.eu</a:t>
            </a:r>
            <a:r>
              <a:rPr lang="fr-FR" sz="2800" dirty="0" smtClean="0">
                <a:hlinkClick r:id="rId2"/>
              </a:rPr>
              <a:t>/</a:t>
            </a:r>
            <a:endParaRPr lang="fr-FR" sz="2800" dirty="0" smtClean="0"/>
          </a:p>
          <a:p>
            <a:pPr>
              <a:defRPr sz="2000">
                <a:solidFill>
                  <a:srgbClr val="000000"/>
                </a:solidFill>
                <a:latin typeface="Helvetica"/>
                <a:ea typeface="Helvetica"/>
                <a:cs typeface="Helvetica"/>
                <a:sym typeface="Helvetica"/>
              </a:defRPr>
            </a:pPr>
            <a:r>
              <a:rPr lang="fr-FR" sz="2800" dirty="0"/>
              <a:t>LinkedIn : </a:t>
            </a:r>
            <a:r>
              <a:rPr lang="fr-FR" sz="2800" dirty="0">
                <a:hlinkClick r:id="rId3"/>
              </a:rPr>
              <a:t>https://www.linkedin.com/company/69253612/admin</a:t>
            </a:r>
            <a:r>
              <a:rPr lang="fr-FR" sz="2800" dirty="0" smtClean="0">
                <a:hlinkClick r:id="rId3"/>
              </a:rPr>
              <a:t>/</a:t>
            </a:r>
            <a:endParaRPr lang="fr-FR" sz="2800" dirty="0" smtClean="0"/>
          </a:p>
          <a:p>
            <a:pPr>
              <a:defRPr sz="2000">
                <a:solidFill>
                  <a:srgbClr val="000000"/>
                </a:solidFill>
                <a:latin typeface="Helvetica"/>
                <a:ea typeface="Helvetica"/>
                <a:cs typeface="Helvetica"/>
                <a:sym typeface="Helvetica"/>
              </a:defRPr>
            </a:pPr>
            <a:r>
              <a:rPr lang="fr-FR" sz="2800" dirty="0"/>
              <a:t>Facebook : </a:t>
            </a:r>
            <a:r>
              <a:rPr lang="fr-FR" sz="2800" dirty="0">
                <a:hlinkClick r:id="rId4"/>
              </a:rPr>
              <a:t>https://</a:t>
            </a:r>
            <a:r>
              <a:rPr lang="fr-FR" sz="2800" dirty="0" smtClean="0">
                <a:hlinkClick r:id="rId4"/>
              </a:rPr>
              <a:t>www.facebook.com/ufoproject2</a:t>
            </a:r>
            <a:r>
              <a:rPr lang="fr-FR" sz="2800" dirty="0" smtClean="0"/>
              <a:t> </a:t>
            </a:r>
          </a:p>
          <a:p>
            <a:pPr>
              <a:defRPr sz="2000">
                <a:solidFill>
                  <a:srgbClr val="000000"/>
                </a:solidFill>
                <a:latin typeface="Helvetica"/>
                <a:ea typeface="Helvetica"/>
                <a:cs typeface="Helvetica"/>
                <a:sym typeface="Helvetica"/>
              </a:defRPr>
            </a:pPr>
            <a:r>
              <a:rPr lang="fr-FR" sz="2800" dirty="0"/>
              <a:t>Twitter : </a:t>
            </a:r>
            <a:r>
              <a:rPr lang="fr-FR" sz="2800" dirty="0">
                <a:hlinkClick r:id="rId5"/>
              </a:rPr>
              <a:t>https://</a:t>
            </a:r>
            <a:r>
              <a:rPr lang="fr-FR" sz="2800" dirty="0" smtClean="0">
                <a:hlinkClick r:id="rId5"/>
              </a:rPr>
              <a:t>twitter.com/UFOProject2</a:t>
            </a:r>
            <a:r>
              <a:rPr lang="fr-FR" sz="2800" dirty="0" smtClean="0"/>
              <a:t> </a:t>
            </a:r>
          </a:p>
          <a:p>
            <a:pPr>
              <a:defRPr sz="2000">
                <a:solidFill>
                  <a:srgbClr val="000000"/>
                </a:solidFill>
                <a:latin typeface="Helvetica"/>
                <a:ea typeface="Helvetica"/>
                <a:cs typeface="Helvetica"/>
                <a:sym typeface="Helvetica"/>
              </a:defRPr>
            </a:pPr>
            <a:r>
              <a:rPr lang="fr-FR" sz="2800" dirty="0" err="1" smtClean="0"/>
              <a:t>Youtube</a:t>
            </a:r>
            <a:r>
              <a:rPr lang="fr-FR" sz="2800" dirty="0"/>
              <a:t>: </a:t>
            </a:r>
            <a:r>
              <a:rPr lang="fr-FR" sz="2800" dirty="0">
                <a:hlinkClick r:id="rId6"/>
              </a:rPr>
              <a:t>https://</a:t>
            </a:r>
            <a:r>
              <a:rPr lang="fr-FR" sz="2800" dirty="0" smtClean="0">
                <a:hlinkClick r:id="rId6"/>
              </a:rPr>
              <a:t>www.youtube.com/channel/UC5dfi56Uup7W254GaSDARHg</a:t>
            </a:r>
            <a:r>
              <a:rPr lang="fr-FR" sz="2800" dirty="0" smtClean="0"/>
              <a:t>  </a:t>
            </a:r>
            <a:endParaRPr lang="fr-FR" sz="2800" dirty="0" smtClean="0"/>
          </a:p>
          <a:p>
            <a:pPr marL="342900" indent="-342900">
              <a:buFontTx/>
              <a:buChar char="-"/>
              <a:defRPr sz="2000">
                <a:solidFill>
                  <a:srgbClr val="000000"/>
                </a:solidFill>
                <a:latin typeface="Helvetica"/>
                <a:ea typeface="Helvetica"/>
                <a:cs typeface="Helvetica"/>
                <a:sym typeface="Helvetica"/>
              </a:defRPr>
            </a:pPr>
            <a:endParaRPr lang="fr-FR" sz="2800" dirty="0"/>
          </a:p>
          <a:p>
            <a:pPr marL="342900" indent="-342900">
              <a:buFontTx/>
              <a:buChar char="-"/>
              <a:defRPr sz="2000">
                <a:solidFill>
                  <a:srgbClr val="000000"/>
                </a:solidFill>
                <a:latin typeface="Helvetica"/>
                <a:ea typeface="Helvetica"/>
                <a:cs typeface="Helvetica"/>
                <a:sym typeface="Helvetica"/>
              </a:defRPr>
            </a:pPr>
            <a:r>
              <a:rPr lang="fr-FR" sz="2800" dirty="0" smtClean="0"/>
              <a:t>Contact : </a:t>
            </a:r>
            <a:r>
              <a:rPr lang="fr-FR" sz="2800" dirty="0"/>
              <a:t> </a:t>
            </a:r>
            <a:r>
              <a:rPr lang="fr-FR" sz="2800" dirty="0" smtClean="0">
                <a:hlinkClick r:id="rId7"/>
              </a:rPr>
              <a:t>contact@ufoproject.eu</a:t>
            </a:r>
            <a:r>
              <a:rPr lang="fr-FR" sz="2800" dirty="0" smtClean="0"/>
              <a:t>  </a:t>
            </a:r>
            <a:endParaRPr lang="fr-FR" sz="2800" dirty="0"/>
          </a:p>
        </p:txBody>
      </p:sp>
      <p:pic>
        <p:nvPicPr>
          <p:cNvPr id="1034" name="Picture 10" descr="Linkedin - Icônes des médias sociaux gratuite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1509" y="4356576"/>
            <a:ext cx="376983" cy="37698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acebook Brand Resourc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62023" y="4881673"/>
            <a:ext cx="343422" cy="3434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 Wikipéd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95890" y="5367986"/>
            <a:ext cx="514959" cy="41883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youtube-logo-icon-transparent-32 - Special Olympics Franc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1203" y="5874109"/>
            <a:ext cx="579646" cy="410046"/>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rotWithShape="1">
          <a:blip r:embed="rId12" cstate="print">
            <a:extLst>
              <a:ext uri="{28A0092B-C50C-407E-A947-70E740481C1C}">
                <a14:useLocalDpi xmlns:a14="http://schemas.microsoft.com/office/drawing/2010/main" val="0"/>
              </a:ext>
            </a:extLst>
          </a:blip>
          <a:srcRect l="5174" t="9112" r="50491" b="10613"/>
          <a:stretch/>
        </p:blipFill>
        <p:spPr>
          <a:xfrm>
            <a:off x="3284071" y="3774153"/>
            <a:ext cx="499326" cy="531030"/>
          </a:xfrm>
          <a:prstGeom prst="rect">
            <a:avLst/>
          </a:prstGeom>
        </p:spPr>
      </p:pic>
    </p:spTree>
    <p:extLst>
      <p:ext uri="{BB962C8B-B14F-4D97-AF65-F5344CB8AC3E}">
        <p14:creationId xmlns:p14="http://schemas.microsoft.com/office/powerpoint/2010/main" val="27135859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 name="Partners"/>
          <p:cNvSpPr txBox="1">
            <a:spLocks noGrp="1"/>
          </p:cNvSpPr>
          <p:nvPr>
            <p:ph type="body" idx="21"/>
          </p:nvPr>
        </p:nvSpPr>
        <p:spPr>
          <a:prstGeom prst="rect">
            <a:avLst/>
          </a:prstGeom>
        </p:spPr>
        <p:txBody>
          <a:bodyPr/>
          <a:lstStyle/>
          <a:p>
            <a:r>
              <a:t>Partners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ontact@ufoproject.eu"/>
          <p:cNvSpPr txBox="1">
            <a:spLocks noGrp="1"/>
          </p:cNvSpPr>
          <p:nvPr>
            <p:ph type="body" idx="21"/>
          </p:nvPr>
        </p:nvSpPr>
        <p:spPr>
          <a:prstGeom prst="rect">
            <a:avLst/>
          </a:prstGeom>
        </p:spPr>
        <p:txBody>
          <a:bodyPr/>
          <a:lstStyle>
            <a:lvl1pPr>
              <a:defRPr>
                <a:hlinkClick r:id="rId2"/>
              </a:defRPr>
            </a:lvl1pPr>
          </a:lstStyle>
          <a:p>
            <a:r>
              <a:rPr>
                <a:hlinkClick r:id="rId2"/>
              </a:rPr>
              <a:t>contact@ufoproject.eu</a:t>
            </a:r>
          </a:p>
        </p:txBody>
      </p:sp>
      <p:sp>
        <p:nvSpPr>
          <p:cNvPr id="177" name="www.ufoproject.eu"/>
          <p:cNvSpPr txBox="1">
            <a:spLocks noGrp="1"/>
          </p:cNvSpPr>
          <p:nvPr>
            <p:ph type="body" idx="22"/>
          </p:nvPr>
        </p:nvSpPr>
        <p:spPr>
          <a:prstGeom prst="rect">
            <a:avLst/>
          </a:prstGeom>
        </p:spPr>
        <p:txBody>
          <a:bodyPr/>
          <a:lstStyle/>
          <a:p>
            <a:r>
              <a:t>www.ufoproject.eu</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063875" y="4368800"/>
            <a:ext cx="21320125" cy="1527208"/>
          </a:xfrm>
        </p:spPr>
        <p:txBody>
          <a:bodyPr anchor="t"/>
          <a:lstStyle/>
          <a:p>
            <a:r>
              <a:rPr lang="en-CA" sz="8000" b="1" dirty="0" smtClean="0">
                <a:solidFill>
                  <a:schemeClr val="bg2">
                    <a:lumMod val="10000"/>
                  </a:schemeClr>
                </a:solidFill>
              </a:rPr>
              <a:t>Presentation : June 16 </a:t>
            </a:r>
            <a:endParaRPr lang="en-CA" b="1" dirty="0">
              <a:solidFill>
                <a:schemeClr val="bg2">
                  <a:lumMod val="10000"/>
                </a:schemeClr>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782" y="5896008"/>
            <a:ext cx="5412642" cy="3179150"/>
          </a:xfrm>
          <a:prstGeom prst="rect">
            <a:avLst/>
          </a:prstGeom>
        </p:spPr>
      </p:pic>
      <p:sp>
        <p:nvSpPr>
          <p:cNvPr id="7"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4430966" y="6658690"/>
            <a:ext cx="10032137" cy="217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Project UFO overview : </a:t>
            </a:r>
            <a:r>
              <a:rPr lang="en-CA" sz="2800" dirty="0" smtClean="0"/>
              <a:t>Thaddé Bouchard</a:t>
            </a:r>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Second Open Call : </a:t>
            </a:r>
            <a:r>
              <a:rPr lang="en-CA" sz="2800" dirty="0" smtClean="0"/>
              <a:t>Panagiotis Tsatsoulis</a:t>
            </a:r>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Matchmaking Event : </a:t>
            </a:r>
            <a:r>
              <a:rPr lang="en-CA" sz="2800" dirty="0" smtClean="0"/>
              <a:t>David Gal-Regniez</a:t>
            </a:r>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endParaRPr lang="en-CA" sz="2800" dirty="0"/>
          </a:p>
        </p:txBody>
      </p:sp>
    </p:spTree>
    <p:extLst>
      <p:ext uri="{BB962C8B-B14F-4D97-AF65-F5344CB8AC3E}">
        <p14:creationId xmlns:p14="http://schemas.microsoft.com/office/powerpoint/2010/main" val="327472942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idx="4294967295"/>
          </p:nvPr>
        </p:nvSpPr>
        <p:spPr>
          <a:xfrm>
            <a:off x="3063875" y="4368800"/>
            <a:ext cx="21320125" cy="3633788"/>
          </a:xfrm>
        </p:spPr>
        <p:txBody>
          <a:bodyPr anchor="t"/>
          <a:lstStyle/>
          <a:p>
            <a:r>
              <a:rPr lang="en-CA" sz="8000" b="1" dirty="0" smtClean="0">
                <a:solidFill>
                  <a:schemeClr val="bg2">
                    <a:lumMod val="10000"/>
                  </a:schemeClr>
                </a:solidFill>
              </a:rPr>
              <a:t>E</a:t>
            </a:r>
            <a:r>
              <a:rPr lang="en-CA" b="1" cap="none" dirty="0">
                <a:solidFill>
                  <a:schemeClr val="bg2">
                    <a:lumMod val="10000"/>
                  </a:schemeClr>
                </a:solidFill>
              </a:rPr>
              <a:t>u</a:t>
            </a:r>
            <a:r>
              <a:rPr lang="en-CA" sz="8000" b="1" cap="none" dirty="0" smtClean="0">
                <a:solidFill>
                  <a:schemeClr val="bg2">
                    <a:lumMod val="10000"/>
                  </a:schemeClr>
                </a:solidFill>
              </a:rPr>
              <a:t>ropean Project </a:t>
            </a:r>
            <a:r>
              <a:rPr lang="en-CA" sz="8000" b="1" dirty="0" smtClean="0">
                <a:solidFill>
                  <a:schemeClr val="bg2">
                    <a:lumMod val="10000"/>
                  </a:schemeClr>
                </a:solidFill>
              </a:rPr>
              <a:t>INNOSUP-01 </a:t>
            </a:r>
            <a:r>
              <a:rPr lang="en-CA" b="1" dirty="0" smtClean="0">
                <a:solidFill>
                  <a:schemeClr val="bg2">
                    <a:lumMod val="10000"/>
                  </a:schemeClr>
                </a:solidFill>
              </a:rPr>
              <a:t/>
            </a:r>
            <a:br>
              <a:rPr lang="en-CA" b="1" dirty="0" smtClean="0">
                <a:solidFill>
                  <a:schemeClr val="bg2">
                    <a:lumMod val="10000"/>
                  </a:schemeClr>
                </a:solidFill>
              </a:rPr>
            </a:br>
            <a:r>
              <a:rPr lang="en-CA" sz="5400" b="1" dirty="0" smtClean="0">
                <a:solidFill>
                  <a:schemeClr val="bg2">
                    <a:lumMod val="10000"/>
                  </a:schemeClr>
                </a:solidFill>
              </a:rPr>
              <a:t>AEROSPACE VALLEY</a:t>
            </a:r>
            <a:endParaRPr lang="en-CA" b="1" dirty="0">
              <a:solidFill>
                <a:schemeClr val="bg2">
                  <a:lumMod val="10000"/>
                </a:schemeClr>
              </a:solidFill>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56782" y="5896008"/>
            <a:ext cx="5412642" cy="3179150"/>
          </a:xfrm>
          <a:prstGeom prst="rect">
            <a:avLst/>
          </a:prstGeom>
        </p:spPr>
      </p:pic>
      <p:sp>
        <p:nvSpPr>
          <p:cNvPr id="7"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4430966" y="6658690"/>
            <a:ext cx="10032137" cy="217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Horizon 2020</a:t>
            </a:r>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Orientation </a:t>
            </a:r>
            <a:r>
              <a:rPr lang="en-CA" sz="2800" b="1" dirty="0" smtClean="0"/>
              <a:t>SMEs </a:t>
            </a:r>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Participation </a:t>
            </a:r>
            <a:r>
              <a:rPr lang="en-CA" sz="2800" b="1" dirty="0" smtClean="0"/>
              <a:t>of European </a:t>
            </a:r>
            <a:r>
              <a:rPr lang="en-CA" sz="2800" b="1" dirty="0" smtClean="0"/>
              <a:t>clusters</a:t>
            </a:r>
            <a:endParaRPr lang="en-CA" sz="2800" b="1" dirty="0" smtClean="0"/>
          </a:p>
          <a:p>
            <a:pPr marL="457200" indent="-457200">
              <a:buFont typeface="Arial" panose="020B0604020202020204" pitchFamily="34" charset="0"/>
              <a:buChar char="•"/>
              <a:defRPr sz="2000">
                <a:solidFill>
                  <a:srgbClr val="000000"/>
                </a:solidFill>
                <a:latin typeface="Helvetica"/>
                <a:ea typeface="Helvetica"/>
                <a:cs typeface="Helvetica"/>
                <a:sym typeface="Helvetica"/>
              </a:defRPr>
            </a:pPr>
            <a:r>
              <a:rPr lang="en-CA" sz="2800" b="1" dirty="0" smtClean="0"/>
              <a:t>Transnational cooperation</a:t>
            </a:r>
            <a:endParaRPr lang="en-CA" sz="2800" dirty="0"/>
          </a:p>
        </p:txBody>
      </p:sp>
    </p:spTree>
    <p:extLst>
      <p:ext uri="{BB962C8B-B14F-4D97-AF65-F5344CB8AC3E}">
        <p14:creationId xmlns:p14="http://schemas.microsoft.com/office/powerpoint/2010/main" val="253496100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Lorem Ipsum is simply dummy text of the printing and typesetting industry. Lorem Ipsum has been the industry's standard dummy text ever since the 1500sspecimen book"/>
          <p:cNvSpPr txBox="1"/>
          <p:nvPr/>
        </p:nvSpPr>
        <p:spPr>
          <a:xfrm>
            <a:off x="4506686" y="4180878"/>
            <a:ext cx="18451285" cy="4719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lnSpc>
                <a:spcPct val="120000"/>
              </a:lnSpc>
              <a:defRPr sz="5000" b="1">
                <a:solidFill>
                  <a:srgbClr val="FFFFFF"/>
                </a:solidFill>
                <a:latin typeface="Helvetica"/>
                <a:ea typeface="Helvetica"/>
                <a:cs typeface="Helvetica"/>
                <a:sym typeface="Helvetica"/>
              </a:defRPr>
            </a:lvl1pPr>
          </a:lstStyle>
          <a:p>
            <a:r>
              <a:rPr lang="en-CA" dirty="0" smtClean="0"/>
              <a:t>Objective</a:t>
            </a:r>
            <a:r>
              <a:rPr lang="fr-FR" dirty="0" smtClean="0"/>
              <a:t>:</a:t>
            </a:r>
          </a:p>
          <a:p>
            <a:pPr algn="just"/>
            <a:r>
              <a:rPr lang="fr-FR" dirty="0" err="1" smtClean="0"/>
              <a:t>Aim</a:t>
            </a:r>
            <a:r>
              <a:rPr lang="fr-FR" dirty="0" smtClean="0"/>
              <a:t> at </a:t>
            </a:r>
            <a:r>
              <a:rPr lang="en-CA" dirty="0" smtClean="0"/>
              <a:t>financing</a:t>
            </a:r>
            <a:r>
              <a:rPr lang="fr-FR" dirty="0" smtClean="0"/>
              <a:t> </a:t>
            </a:r>
            <a:r>
              <a:rPr lang="en-US" dirty="0"/>
              <a:t>European SMEs to develop innovative </a:t>
            </a:r>
            <a:r>
              <a:rPr lang="en-US" dirty="0" smtClean="0"/>
              <a:t>(products </a:t>
            </a:r>
            <a:r>
              <a:rPr lang="en-US" dirty="0"/>
              <a:t>and </a:t>
            </a:r>
            <a:r>
              <a:rPr lang="en-US" dirty="0" smtClean="0"/>
              <a:t>services) </a:t>
            </a:r>
            <a:r>
              <a:rPr lang="en-US" dirty="0"/>
              <a:t>by integrating new </a:t>
            </a:r>
            <a:r>
              <a:rPr lang="en-US" dirty="0" smtClean="0"/>
              <a:t>embedded technology </a:t>
            </a:r>
            <a:r>
              <a:rPr lang="en-US" dirty="0"/>
              <a:t>solutions </a:t>
            </a:r>
            <a:r>
              <a:rPr lang="en-US" dirty="0" smtClean="0"/>
              <a:t>in Small </a:t>
            </a:r>
            <a:r>
              <a:rPr lang="en-US" dirty="0"/>
              <a:t>Flying Objects (</a:t>
            </a:r>
            <a:r>
              <a:rPr lang="en-US" dirty="0" smtClean="0"/>
              <a:t>SFO): drones</a:t>
            </a:r>
            <a:r>
              <a:rPr lang="en-US" dirty="0"/>
              <a:t>, high altitude platforms systems, small </a:t>
            </a:r>
            <a:r>
              <a:rPr lang="en-US" dirty="0" smtClean="0"/>
              <a:t>satellites. </a:t>
            </a:r>
            <a:endParaRPr lang="fr-FR" dirty="0" smtClean="0"/>
          </a:p>
        </p:txBody>
      </p:sp>
    </p:spTree>
    <p:extLst>
      <p:ext uri="{BB962C8B-B14F-4D97-AF65-F5344CB8AC3E}">
        <p14:creationId xmlns:p14="http://schemas.microsoft.com/office/powerpoint/2010/main" val="2784397410"/>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orem Ipsum is simply dummy text of the printing and typesetting industry. Lorem Ipsum has been the industry's standard dummy text ever since the 1500s"/>
          <p:cNvSpPr txBox="1"/>
          <p:nvPr/>
        </p:nvSpPr>
        <p:spPr>
          <a:xfrm>
            <a:off x="975832" y="1906515"/>
            <a:ext cx="1739889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dirty="0" smtClean="0"/>
              <a:t>Use of the Small Flying Object targeted for 6 industries</a:t>
            </a:r>
            <a:endParaRPr lang="en-CA" dirty="0"/>
          </a:p>
        </p:txBody>
      </p:sp>
      <p:sp>
        <p:nvSpPr>
          <p:cNvPr id="83" name="Placeholder for the title of the slide"/>
          <p:cNvSpPr txBox="1"/>
          <p:nvPr/>
        </p:nvSpPr>
        <p:spPr>
          <a:xfrm>
            <a:off x="1797100" y="433793"/>
            <a:ext cx="17398899"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en-US" dirty="0" smtClean="0"/>
              <a:t>Scope of UFO activities </a:t>
            </a:r>
            <a:endParaRPr lang="en-US" dirty="0"/>
          </a:p>
        </p:txBody>
      </p:sp>
      <p:sp>
        <p:nvSpPr>
          <p:cNvPr id="85"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p:cNvSpPr txBox="1"/>
          <p:nvPr/>
        </p:nvSpPr>
        <p:spPr>
          <a:xfrm>
            <a:off x="14331154" y="4577266"/>
            <a:ext cx="9473132" cy="5420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342900" indent="-342900">
              <a:buFontTx/>
              <a:buChar char="-"/>
            </a:pPr>
            <a:endParaRPr lang="fr-FR" sz="3600" b="1" dirty="0"/>
          </a:p>
          <a:p>
            <a:pPr marL="342900" indent="-342900">
              <a:buFontTx/>
              <a:buChar char="-"/>
            </a:pPr>
            <a:endParaRPr lang="fr-FR" sz="3600" b="1" dirty="0" smtClean="0"/>
          </a:p>
          <a:p>
            <a:pPr marL="342900" indent="-342900">
              <a:buFontTx/>
              <a:buChar char="-"/>
            </a:pPr>
            <a:endParaRPr lang="fr-FR" sz="3600" b="1" dirty="0"/>
          </a:p>
          <a:p>
            <a:endParaRPr lang="fr-FR" sz="3600" b="1" dirty="0" smtClean="0"/>
          </a:p>
          <a:p>
            <a:endParaRPr lang="fr-FR" sz="3600" b="1" dirty="0" smtClean="0"/>
          </a:p>
          <a:p>
            <a:endParaRPr lang="fr-FR" sz="3600" b="1" dirty="0"/>
          </a:p>
          <a:p>
            <a:pPr marL="342900" indent="-342900">
              <a:buFontTx/>
              <a:buChar char="-"/>
            </a:pPr>
            <a:endParaRPr lang="fr-FR" sz="3600" b="1" dirty="0" smtClean="0"/>
          </a:p>
          <a:p>
            <a:pPr marL="342900" indent="-342900">
              <a:buFontTx/>
              <a:buChar char="-"/>
            </a:pPr>
            <a:endParaRPr lang="fr-FR" sz="3600" b="1" dirty="0" smtClean="0"/>
          </a:p>
        </p:txBody>
      </p:sp>
      <p:pic>
        <p:nvPicPr>
          <p:cNvPr id="6" name="Image 1"/>
          <p:cNvPicPr>
            <a:picLocks noChangeAspect="1"/>
          </p:cNvPicPr>
          <p:nvPr/>
        </p:nvPicPr>
        <p:blipFill>
          <a:blip r:embed="rId2"/>
          <a:stretch/>
        </p:blipFill>
        <p:spPr bwMode="auto">
          <a:xfrm>
            <a:off x="975832" y="4109554"/>
            <a:ext cx="10214102" cy="5713229"/>
          </a:xfrm>
          <a:prstGeom prst="rect">
            <a:avLst/>
          </a:prstGeom>
        </p:spPr>
      </p:pic>
      <p:graphicFrame>
        <p:nvGraphicFramePr>
          <p:cNvPr id="10" name="Tableau 9"/>
          <p:cNvGraphicFramePr>
            <a:graphicFrameLocks noGrp="1"/>
          </p:cNvGraphicFramePr>
          <p:nvPr>
            <p:extLst/>
          </p:nvPr>
        </p:nvGraphicFramePr>
        <p:xfrm>
          <a:off x="12591721" y="3918792"/>
          <a:ext cx="8252937" cy="8263470"/>
        </p:xfrm>
        <a:graphic>
          <a:graphicData uri="http://schemas.openxmlformats.org/drawingml/2006/table">
            <a:tbl>
              <a:tblPr firstRow="1" bandRow="1">
                <a:tableStyleId>{5940675A-B579-460E-94D1-54222C63F5DA}</a:tableStyleId>
              </a:tblPr>
              <a:tblGrid>
                <a:gridCol w="3107268"/>
                <a:gridCol w="5145669"/>
              </a:tblGrid>
              <a:tr h="1377245">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CA" sz="2800" b="1" noProof="0" dirty="0" smtClean="0"/>
                        <a:t>Mobility</a:t>
                      </a:r>
                      <a:endParaRPr lang="en-CA" sz="28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77245">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sz="2800" b="1" dirty="0" smtClean="0"/>
                        <a:t>Environnement</a:t>
                      </a:r>
                      <a:endParaRPr lang="fr-FR"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77245">
                <a:tc>
                  <a:txBody>
                    <a:bodyPr/>
                    <a:lstStyle/>
                    <a:p>
                      <a:endParaRPr lang="fr-F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fr-FR" sz="2800" b="1" dirty="0" smtClean="0"/>
                        <a:t>Blue</a:t>
                      </a:r>
                      <a:r>
                        <a:rPr lang="fr-FR" sz="2800" b="1" baseline="0" dirty="0" smtClean="0"/>
                        <a:t> </a:t>
                      </a:r>
                      <a:r>
                        <a:rPr lang="fr-FR" sz="2800" b="1" baseline="0" dirty="0" err="1" smtClean="0"/>
                        <a:t>Growth</a:t>
                      </a:r>
                      <a:endParaRPr lang="fr-FR" sz="2800" b="1" dirty="0" smtClean="0"/>
                    </a:p>
                    <a:p>
                      <a:pPr algn="l"/>
                      <a:endParaRPr lang="fr-FR"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77245">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en-AU" sz="2800" b="1" noProof="0" dirty="0" smtClean="0"/>
                        <a:t>Finance and Insurance</a:t>
                      </a:r>
                    </a:p>
                    <a:p>
                      <a:pPr algn="l"/>
                      <a:endParaRPr lang="fr-FR"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77245">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fr-FR" sz="2800" b="1" dirty="0" err="1" smtClean="0"/>
                        <a:t>Climate</a:t>
                      </a:r>
                      <a:endParaRPr lang="fr-FR"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1377245">
                <a:tc>
                  <a:txBody>
                    <a:bodyPr/>
                    <a:lstStyle/>
                    <a:p>
                      <a:endParaRPr lang="fr-FR"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fr-FR" sz="2800" b="1" dirty="0" smtClean="0"/>
                        <a:t>Digital and </a:t>
                      </a:r>
                      <a:r>
                        <a:rPr lang="fr-FR" sz="2800" b="1" dirty="0" err="1" smtClean="0"/>
                        <a:t>Creative</a:t>
                      </a:r>
                      <a:r>
                        <a:rPr lang="fr-FR" sz="2800" b="1" dirty="0" smtClean="0"/>
                        <a:t> / Gaming</a:t>
                      </a:r>
                    </a:p>
                    <a:p>
                      <a:pPr algn="l"/>
                      <a:endParaRPr lang="fr-FR" sz="28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grpSp>
        <p:nvGrpSpPr>
          <p:cNvPr id="11" name="Groupe 10"/>
          <p:cNvGrpSpPr/>
          <p:nvPr/>
        </p:nvGrpSpPr>
        <p:grpSpPr>
          <a:xfrm>
            <a:off x="13664404" y="3516565"/>
            <a:ext cx="1333500" cy="8220611"/>
            <a:chOff x="13751976" y="4481765"/>
            <a:chExt cx="1333500" cy="8220611"/>
          </a:xfrm>
        </p:grpSpPr>
        <p:pic>
          <p:nvPicPr>
            <p:cNvPr id="4" name="Image 3"/>
            <p:cNvPicPr>
              <a:picLocks noChangeAspect="1"/>
            </p:cNvPicPr>
            <p:nvPr/>
          </p:nvPicPr>
          <p:blipFill>
            <a:blip r:embed="rId3"/>
            <a:stretch>
              <a:fillRect/>
            </a:stretch>
          </p:blipFill>
          <p:spPr>
            <a:xfrm>
              <a:off x="13918664" y="5889100"/>
              <a:ext cx="1000125" cy="1123950"/>
            </a:xfrm>
            <a:prstGeom prst="rect">
              <a:avLst/>
            </a:prstGeom>
          </p:spPr>
        </p:pic>
        <p:pic>
          <p:nvPicPr>
            <p:cNvPr id="5" name="Image 4"/>
            <p:cNvPicPr>
              <a:picLocks noChangeAspect="1"/>
            </p:cNvPicPr>
            <p:nvPr/>
          </p:nvPicPr>
          <p:blipFill>
            <a:blip r:embed="rId4"/>
            <a:stretch>
              <a:fillRect/>
            </a:stretch>
          </p:blipFill>
          <p:spPr>
            <a:xfrm>
              <a:off x="13802516" y="7456362"/>
              <a:ext cx="1019175" cy="914400"/>
            </a:xfrm>
            <a:prstGeom prst="rect">
              <a:avLst/>
            </a:prstGeom>
          </p:spPr>
        </p:pic>
        <p:pic>
          <p:nvPicPr>
            <p:cNvPr id="7" name="Image 6"/>
            <p:cNvPicPr>
              <a:picLocks noChangeAspect="1"/>
            </p:cNvPicPr>
            <p:nvPr/>
          </p:nvPicPr>
          <p:blipFill>
            <a:blip r:embed="rId5"/>
            <a:stretch>
              <a:fillRect/>
            </a:stretch>
          </p:blipFill>
          <p:spPr>
            <a:xfrm>
              <a:off x="13802516" y="8852401"/>
              <a:ext cx="1057275" cy="1104900"/>
            </a:xfrm>
            <a:prstGeom prst="rect">
              <a:avLst/>
            </a:prstGeom>
          </p:spPr>
        </p:pic>
        <p:pic>
          <p:nvPicPr>
            <p:cNvPr id="8" name="Image 7"/>
            <p:cNvPicPr>
              <a:picLocks noChangeAspect="1"/>
            </p:cNvPicPr>
            <p:nvPr/>
          </p:nvPicPr>
          <p:blipFill>
            <a:blip r:embed="rId6"/>
            <a:stretch>
              <a:fillRect/>
            </a:stretch>
          </p:blipFill>
          <p:spPr>
            <a:xfrm>
              <a:off x="13751976" y="10154571"/>
              <a:ext cx="1333500" cy="1266825"/>
            </a:xfrm>
            <a:prstGeom prst="rect">
              <a:avLst/>
            </a:prstGeom>
          </p:spPr>
        </p:pic>
        <p:pic>
          <p:nvPicPr>
            <p:cNvPr id="9" name="Image 8"/>
            <p:cNvPicPr>
              <a:picLocks noChangeAspect="1"/>
            </p:cNvPicPr>
            <p:nvPr/>
          </p:nvPicPr>
          <p:blipFill>
            <a:blip r:embed="rId7"/>
            <a:stretch>
              <a:fillRect/>
            </a:stretch>
          </p:blipFill>
          <p:spPr>
            <a:xfrm>
              <a:off x="13918664" y="11587951"/>
              <a:ext cx="1038225" cy="1114425"/>
            </a:xfrm>
            <a:prstGeom prst="rect">
              <a:avLst/>
            </a:prstGeom>
          </p:spPr>
        </p:pic>
        <p:pic>
          <p:nvPicPr>
            <p:cNvPr id="15" name="Image 14"/>
            <p:cNvPicPr>
              <a:picLocks noChangeAspect="1"/>
            </p:cNvPicPr>
            <p:nvPr/>
          </p:nvPicPr>
          <p:blipFill>
            <a:blip r:embed="rId8"/>
            <a:stretch>
              <a:fillRect/>
            </a:stretch>
          </p:blipFill>
          <p:spPr>
            <a:xfrm>
              <a:off x="13802516" y="4481765"/>
              <a:ext cx="1057275" cy="990600"/>
            </a:xfrm>
            <a:prstGeom prst="rect">
              <a:avLst/>
            </a:prstGeom>
          </p:spPr>
        </p:pic>
      </p:grpSp>
    </p:spTree>
    <p:extLst>
      <p:ext uri="{BB962C8B-B14F-4D97-AF65-F5344CB8AC3E}">
        <p14:creationId xmlns:p14="http://schemas.microsoft.com/office/powerpoint/2010/main" val="378663547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Lorem Ipsum is simply dummy text of the printing and typesetting industry. Lorem Ipsum has been the industry's standard dummy text ever since the 1500s"/>
          <p:cNvSpPr txBox="1"/>
          <p:nvPr/>
        </p:nvSpPr>
        <p:spPr>
          <a:xfrm>
            <a:off x="975832" y="1906515"/>
            <a:ext cx="17398899" cy="1826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dirty="0" smtClean="0"/>
              <a:t>Example of embedded technologies </a:t>
            </a:r>
          </a:p>
          <a:p>
            <a:r>
              <a:rPr lang="en-CA" sz="3200" dirty="0" smtClean="0"/>
              <a:t>« Digital and </a:t>
            </a:r>
            <a:r>
              <a:rPr lang="en-CA" sz="3200" dirty="0" err="1" smtClean="0"/>
              <a:t>nano</a:t>
            </a:r>
            <a:r>
              <a:rPr lang="en-CA" sz="3200" dirty="0" smtClean="0"/>
              <a:t> technologies »</a:t>
            </a:r>
          </a:p>
          <a:p>
            <a:endParaRPr lang="en-CA" dirty="0"/>
          </a:p>
        </p:txBody>
      </p:sp>
      <p:sp>
        <p:nvSpPr>
          <p:cNvPr id="83" name="Placeholder for the title of the slide"/>
          <p:cNvSpPr txBox="1"/>
          <p:nvPr/>
        </p:nvSpPr>
        <p:spPr>
          <a:xfrm>
            <a:off x="1797100" y="433793"/>
            <a:ext cx="17398899"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en-CA" dirty="0" smtClean="0"/>
              <a:t>Embedded technology aimed </a:t>
            </a:r>
            <a:endParaRPr lang="en-CA" dirty="0"/>
          </a:p>
        </p:txBody>
      </p:sp>
      <p:sp>
        <p:nvSpPr>
          <p:cNvPr id="85"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p:cNvSpPr txBox="1"/>
          <p:nvPr/>
        </p:nvSpPr>
        <p:spPr>
          <a:xfrm>
            <a:off x="14331154" y="4577266"/>
            <a:ext cx="9473132" cy="5420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342900" indent="-342900">
              <a:buFontTx/>
              <a:buChar char="-"/>
            </a:pPr>
            <a:endParaRPr lang="fr-FR" sz="3600" b="1" dirty="0"/>
          </a:p>
          <a:p>
            <a:pPr marL="342900" indent="-342900">
              <a:buFontTx/>
              <a:buChar char="-"/>
            </a:pPr>
            <a:endParaRPr lang="fr-FR" sz="3600" b="1" dirty="0" smtClean="0"/>
          </a:p>
          <a:p>
            <a:pPr marL="342900" indent="-342900">
              <a:buFontTx/>
              <a:buChar char="-"/>
            </a:pPr>
            <a:endParaRPr lang="fr-FR" sz="3600" b="1" dirty="0"/>
          </a:p>
          <a:p>
            <a:endParaRPr lang="fr-FR" sz="3600" b="1" dirty="0" smtClean="0"/>
          </a:p>
          <a:p>
            <a:endParaRPr lang="fr-FR" sz="3600" b="1" dirty="0" smtClean="0"/>
          </a:p>
          <a:p>
            <a:endParaRPr lang="fr-FR" sz="3600" b="1" dirty="0"/>
          </a:p>
          <a:p>
            <a:pPr marL="342900" indent="-342900">
              <a:buFontTx/>
              <a:buChar char="-"/>
            </a:pPr>
            <a:endParaRPr lang="fr-FR" sz="3600" b="1" dirty="0" smtClean="0"/>
          </a:p>
          <a:p>
            <a:pPr marL="342900" indent="-342900">
              <a:buFontTx/>
              <a:buChar char="-"/>
            </a:pPr>
            <a:endParaRPr lang="fr-FR" sz="3600" b="1" dirty="0" smtClean="0"/>
          </a:p>
        </p:txBody>
      </p:sp>
      <p:pic>
        <p:nvPicPr>
          <p:cNvPr id="14" name="Image 13"/>
          <p:cNvPicPr/>
          <p:nvPr/>
        </p:nvPicPr>
        <p:blipFill>
          <a:blip r:embed="rId2" cstate="print">
            <a:extLst>
              <a:ext uri="{28A0092B-C50C-407E-A947-70E740481C1C}">
                <a14:useLocalDpi xmlns:a14="http://schemas.microsoft.com/office/drawing/2010/main" val="0"/>
              </a:ext>
            </a:extLst>
          </a:blip>
          <a:stretch>
            <a:fillRect/>
          </a:stretch>
        </p:blipFill>
        <p:spPr>
          <a:xfrm>
            <a:off x="11605846" y="3681711"/>
            <a:ext cx="11501969" cy="6199448"/>
          </a:xfrm>
          <a:prstGeom prst="rect">
            <a:avLst/>
          </a:prstGeom>
          <a:ln w="19050">
            <a:solidFill>
              <a:schemeClr val="tx1"/>
            </a:solidFill>
          </a:ln>
        </p:spPr>
      </p:pic>
      <p:sp>
        <p:nvSpPr>
          <p:cNvPr id="16"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975831" y="4144816"/>
            <a:ext cx="10403369" cy="52732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marL="342900" indent="-342900">
              <a:buFontTx/>
              <a:buChar char="-"/>
              <a:defRPr sz="2000">
                <a:solidFill>
                  <a:srgbClr val="000000"/>
                </a:solidFill>
                <a:latin typeface="Helvetica"/>
                <a:ea typeface="Helvetica"/>
                <a:cs typeface="Helvetica"/>
                <a:sym typeface="Helvetica"/>
              </a:defRPr>
            </a:pPr>
            <a:r>
              <a:rPr lang="en-CA" sz="2800" b="1" dirty="0" smtClean="0"/>
              <a:t>Data management</a:t>
            </a:r>
          </a:p>
          <a:p>
            <a:pPr>
              <a:defRPr sz="2000">
                <a:solidFill>
                  <a:srgbClr val="000000"/>
                </a:solidFill>
                <a:latin typeface="Helvetica"/>
                <a:ea typeface="Helvetica"/>
                <a:cs typeface="Helvetica"/>
                <a:sym typeface="Helvetica"/>
              </a:defRPr>
            </a:pPr>
            <a:r>
              <a:rPr lang="en-CA" sz="2800" dirty="0" smtClean="0"/>
              <a:t>(internal storage, down stream, processors, AI)</a:t>
            </a:r>
          </a:p>
          <a:p>
            <a:pPr>
              <a:defRPr sz="2000">
                <a:solidFill>
                  <a:srgbClr val="000000"/>
                </a:solidFill>
                <a:latin typeface="Helvetica"/>
                <a:ea typeface="Helvetica"/>
                <a:cs typeface="Helvetica"/>
                <a:sym typeface="Helvetica"/>
              </a:defRPr>
            </a:pPr>
            <a:endParaRPr lang="en-CA" sz="2800" dirty="0" smtClean="0"/>
          </a:p>
          <a:p>
            <a:pPr marL="342900" indent="-342900">
              <a:buFontTx/>
              <a:buChar char="-"/>
              <a:defRPr sz="2000">
                <a:solidFill>
                  <a:srgbClr val="000000"/>
                </a:solidFill>
                <a:latin typeface="Helvetica"/>
                <a:ea typeface="Helvetica"/>
                <a:cs typeface="Helvetica"/>
                <a:sym typeface="Helvetica"/>
              </a:defRPr>
            </a:pPr>
            <a:r>
              <a:rPr lang="en-CA" sz="2800" b="1" dirty="0" smtClean="0"/>
              <a:t>Embedded sensors</a:t>
            </a:r>
          </a:p>
          <a:p>
            <a:pPr>
              <a:defRPr sz="2000">
                <a:solidFill>
                  <a:srgbClr val="000000"/>
                </a:solidFill>
                <a:latin typeface="Helvetica"/>
                <a:ea typeface="Helvetica"/>
                <a:cs typeface="Helvetica"/>
                <a:sym typeface="Helvetica"/>
              </a:defRPr>
            </a:pPr>
            <a:r>
              <a:rPr lang="en-CA" sz="2800" dirty="0" smtClean="0"/>
              <a:t>(positioning, communication, sensors SAR / Optic)</a:t>
            </a:r>
          </a:p>
          <a:p>
            <a:pPr>
              <a:defRPr sz="2000">
                <a:solidFill>
                  <a:srgbClr val="000000"/>
                </a:solidFill>
                <a:latin typeface="Helvetica"/>
                <a:ea typeface="Helvetica"/>
                <a:cs typeface="Helvetica"/>
                <a:sym typeface="Helvetica"/>
              </a:defRPr>
            </a:pPr>
            <a:endParaRPr lang="en-CA" sz="2800" dirty="0" smtClean="0"/>
          </a:p>
          <a:p>
            <a:pPr marL="342900" indent="-342900">
              <a:buFontTx/>
              <a:buChar char="-"/>
              <a:defRPr sz="2000">
                <a:solidFill>
                  <a:srgbClr val="000000"/>
                </a:solidFill>
                <a:latin typeface="Helvetica"/>
                <a:ea typeface="Helvetica"/>
                <a:cs typeface="Helvetica"/>
                <a:sym typeface="Helvetica"/>
              </a:defRPr>
            </a:pPr>
            <a:r>
              <a:rPr lang="en-CA" sz="2800" b="1" dirty="0" smtClean="0"/>
              <a:t>Key Enabling Technologies (KETs)</a:t>
            </a:r>
          </a:p>
          <a:p>
            <a:pPr>
              <a:defRPr sz="2000">
                <a:solidFill>
                  <a:srgbClr val="000000"/>
                </a:solidFill>
                <a:latin typeface="Helvetica"/>
                <a:ea typeface="Helvetica"/>
                <a:cs typeface="Helvetica"/>
                <a:sym typeface="Helvetica"/>
              </a:defRPr>
            </a:pPr>
            <a:r>
              <a:rPr lang="en-CA" sz="2800" dirty="0" smtClean="0"/>
              <a:t>(KETs : </a:t>
            </a:r>
            <a:r>
              <a:rPr lang="en-CA" sz="2800" dirty="0" err="1" smtClean="0"/>
              <a:t>nano</a:t>
            </a:r>
            <a:r>
              <a:rPr lang="en-CA" sz="2800" dirty="0" smtClean="0"/>
              <a:t> et microelectronic / nanotechnologies / biotechnology / advance materials / spectroscopy / sustainable development</a:t>
            </a:r>
            <a:endParaRPr lang="en-CA" sz="2800" dirty="0"/>
          </a:p>
        </p:txBody>
      </p:sp>
    </p:spTree>
    <p:extLst>
      <p:ext uri="{BB962C8B-B14F-4D97-AF65-F5344CB8AC3E}">
        <p14:creationId xmlns:p14="http://schemas.microsoft.com/office/powerpoint/2010/main" val="2931201350"/>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orem Ipsum is simply dummy text of the printing and typesetting industry. Lorem Ipsum has been the industry's standard dummy text ever since the 1500s"/>
          <p:cNvSpPr txBox="1"/>
          <p:nvPr/>
        </p:nvSpPr>
        <p:spPr>
          <a:xfrm>
            <a:off x="16970011" y="5170520"/>
            <a:ext cx="843269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sz="3600" dirty="0" smtClean="0"/>
              <a:t>Collaboration between</a:t>
            </a:r>
          </a:p>
          <a:p>
            <a:r>
              <a:rPr lang="en-CA" sz="3600" dirty="0" smtClean="0"/>
              <a:t>2 SMES or</a:t>
            </a:r>
            <a:endParaRPr sz="3600" dirty="0"/>
          </a:p>
        </p:txBody>
      </p:sp>
      <p:sp>
        <p:nvSpPr>
          <p:cNvPr id="88" name="Placeholder for the title of the slide"/>
          <p:cNvSpPr txBox="1"/>
          <p:nvPr/>
        </p:nvSpPr>
        <p:spPr>
          <a:xfrm>
            <a:off x="1727734" y="348646"/>
            <a:ext cx="1739889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en-US" dirty="0"/>
              <a:t>Information </a:t>
            </a:r>
            <a:r>
              <a:rPr lang="en-US" dirty="0" smtClean="0"/>
              <a:t>on the </a:t>
            </a:r>
            <a:r>
              <a:rPr lang="en-US" dirty="0" err="1" smtClean="0"/>
              <a:t>projet</a:t>
            </a:r>
            <a:endParaRPr lang="en-US" dirty="0"/>
          </a:p>
        </p:txBody>
      </p:sp>
      <p:sp>
        <p:nvSpPr>
          <p:cNvPr id="3" name="Accolade fermante 2"/>
          <p:cNvSpPr/>
          <p:nvPr/>
        </p:nvSpPr>
        <p:spPr>
          <a:xfrm>
            <a:off x="15452766" y="1798934"/>
            <a:ext cx="1066800" cy="5695950"/>
          </a:xfrm>
          <a:prstGeom prst="rightBrace">
            <a:avLst>
              <a:gd name="adj1" fmla="val 8333"/>
              <a:gd name="adj2" fmla="val 66671"/>
            </a:avLst>
          </a:prstGeom>
          <a:noFill/>
          <a:ln w="381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37" name="Accolade fermante 36"/>
          <p:cNvSpPr/>
          <p:nvPr/>
        </p:nvSpPr>
        <p:spPr>
          <a:xfrm>
            <a:off x="15452766" y="7737795"/>
            <a:ext cx="1066800" cy="5521005"/>
          </a:xfrm>
          <a:prstGeom prst="rightBrace">
            <a:avLst>
              <a:gd name="adj1" fmla="val 8333"/>
              <a:gd name="adj2" fmla="val 50163"/>
            </a:avLst>
          </a:prstGeom>
          <a:noFill/>
          <a:ln w="38100" cap="flat">
            <a:solidFill>
              <a:schemeClr val="accent1">
                <a:lumMod val="75000"/>
              </a:schemeClr>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fr-FR" sz="1800" b="0" i="0" u="none" strike="noStrike" cap="none" spc="0" normalizeH="0" baseline="0">
              <a:ln>
                <a:noFill/>
              </a:ln>
              <a:solidFill>
                <a:srgbClr val="000000"/>
              </a:solidFill>
              <a:effectLst/>
              <a:uFillTx/>
            </a:endParaRPr>
          </a:p>
        </p:txBody>
      </p:sp>
      <p:sp>
        <p:nvSpPr>
          <p:cNvPr id="39" name="Lorem Ipsum is simply dummy text of the printing and typesetting industry. Lorem Ipsum has been the industry's standard dummy text ever since the 1500s"/>
          <p:cNvSpPr txBox="1"/>
          <p:nvPr/>
        </p:nvSpPr>
        <p:spPr>
          <a:xfrm>
            <a:off x="16934001" y="10458140"/>
            <a:ext cx="8432699" cy="121058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sz="3600" dirty="0" smtClean="0"/>
              <a:t>Industries &amp;</a:t>
            </a:r>
          </a:p>
          <a:p>
            <a:r>
              <a:rPr lang="en-CA" sz="3600" dirty="0" smtClean="0"/>
              <a:t>Examples of applications</a:t>
            </a:r>
            <a:endParaRPr lang="en-CA" sz="3600" dirty="0"/>
          </a:p>
        </p:txBody>
      </p:sp>
      <p:grpSp>
        <p:nvGrpSpPr>
          <p:cNvPr id="4" name="Groupe 3"/>
          <p:cNvGrpSpPr/>
          <p:nvPr/>
        </p:nvGrpSpPr>
        <p:grpSpPr>
          <a:xfrm>
            <a:off x="508012" y="2269469"/>
            <a:ext cx="14494309" cy="4754880"/>
            <a:chOff x="338242" y="1991565"/>
            <a:chExt cx="14494309" cy="4754880"/>
          </a:xfrm>
        </p:grpSpPr>
        <p:pic>
          <p:nvPicPr>
            <p:cNvPr id="2" name="Image 1"/>
            <p:cNvPicPr>
              <a:picLocks noChangeAspect="1"/>
            </p:cNvPicPr>
            <p:nvPr/>
          </p:nvPicPr>
          <p:blipFill rotWithShape="1">
            <a:blip r:embed="rId2"/>
            <a:srcRect l="2263" t="3433" r="4155" b="2910"/>
            <a:stretch/>
          </p:blipFill>
          <p:spPr>
            <a:xfrm>
              <a:off x="547591" y="1991565"/>
              <a:ext cx="14284960" cy="4754880"/>
            </a:xfrm>
            <a:prstGeom prst="rect">
              <a:avLst/>
            </a:prstGeom>
          </p:spPr>
        </p:pic>
        <p:pic>
          <p:nvPicPr>
            <p:cNvPr id="25" name="Picture 4" descr="CubeSat and SmallS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8036" y="2364245"/>
              <a:ext cx="1265720" cy="11689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ownload All The Same Drones Are A Big Part Of Our Lives Now - Drone Logo  Png - Full Size PNG Image - PNGki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0453" y="3806597"/>
              <a:ext cx="1771289" cy="58192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Mars Pathfinder — Wikipé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242" y="3578749"/>
              <a:ext cx="2171302" cy="1970457"/>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Image 11"/>
          <p:cNvPicPr>
            <a:picLocks noChangeAspect="1"/>
          </p:cNvPicPr>
          <p:nvPr/>
        </p:nvPicPr>
        <p:blipFill>
          <a:blip r:embed="rId6"/>
          <a:stretch>
            <a:fillRect/>
          </a:stretch>
        </p:blipFill>
        <p:spPr>
          <a:xfrm>
            <a:off x="1483177" y="7789886"/>
            <a:ext cx="13182600" cy="2209800"/>
          </a:xfrm>
          <a:prstGeom prst="rect">
            <a:avLst/>
          </a:prstGeom>
        </p:spPr>
      </p:pic>
      <p:pic>
        <p:nvPicPr>
          <p:cNvPr id="13" name="Image 12"/>
          <p:cNvPicPr>
            <a:picLocks noChangeAspect="1"/>
          </p:cNvPicPr>
          <p:nvPr/>
        </p:nvPicPr>
        <p:blipFill>
          <a:blip r:embed="rId7"/>
          <a:stretch>
            <a:fillRect/>
          </a:stretch>
        </p:blipFill>
        <p:spPr>
          <a:xfrm>
            <a:off x="6226303" y="7280595"/>
            <a:ext cx="3267075" cy="457200"/>
          </a:xfrm>
          <a:prstGeom prst="rect">
            <a:avLst/>
          </a:prstGeom>
        </p:spPr>
      </p:pic>
      <p:sp>
        <p:nvSpPr>
          <p:cNvPr id="14"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8130702" y="10186619"/>
            <a:ext cx="1818125" cy="26879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a:t>Combatting illegal, unlicensed and unreported (IUU) </a:t>
            </a:r>
            <a:r>
              <a:rPr lang="en-US" sz="1400" dirty="0" smtClean="0"/>
              <a:t>fishing</a:t>
            </a:r>
          </a:p>
          <a:p>
            <a:pPr lvl="0"/>
            <a:endParaRPr lang="fr-FR" sz="1400" dirty="0"/>
          </a:p>
          <a:p>
            <a:pPr lvl="0"/>
            <a:r>
              <a:rPr lang="en-US" sz="1400" dirty="0"/>
              <a:t>Managing coastal water </a:t>
            </a:r>
            <a:r>
              <a:rPr lang="en-US" sz="1400" dirty="0" smtClean="0"/>
              <a:t>quality</a:t>
            </a:r>
          </a:p>
          <a:p>
            <a:pPr lvl="0"/>
            <a:endParaRPr lang="fr-FR" sz="1400" dirty="0"/>
          </a:p>
          <a:p>
            <a:pPr lvl="0"/>
            <a:r>
              <a:rPr lang="nl-BE" sz="1400" dirty="0" err="1"/>
              <a:t>Metocean</a:t>
            </a:r>
            <a:r>
              <a:rPr lang="nl-BE" sz="1400" dirty="0"/>
              <a:t> monitoring </a:t>
            </a:r>
            <a:r>
              <a:rPr lang="nl-BE" sz="1400" dirty="0" err="1"/>
              <a:t>and</a:t>
            </a:r>
            <a:r>
              <a:rPr lang="nl-BE" sz="1400" dirty="0"/>
              <a:t> </a:t>
            </a:r>
            <a:r>
              <a:rPr lang="nl-BE" sz="1400" dirty="0" err="1"/>
              <a:t>forecasting</a:t>
            </a:r>
            <a:endParaRPr lang="fr-FR" sz="1400" dirty="0"/>
          </a:p>
        </p:txBody>
      </p:sp>
      <p:sp>
        <p:nvSpPr>
          <p:cNvPr id="15"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10571390" y="10186619"/>
            <a:ext cx="1818125" cy="294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smtClean="0"/>
              <a:t>Architecture </a:t>
            </a:r>
            <a:r>
              <a:rPr lang="en-US" sz="1400" dirty="0"/>
              <a:t>and Urban planning </a:t>
            </a:r>
            <a:endParaRPr lang="fr-FR" sz="1400" dirty="0"/>
          </a:p>
          <a:p>
            <a:pPr lvl="0"/>
            <a:endParaRPr lang="en-US" sz="1400" dirty="0" smtClean="0"/>
          </a:p>
          <a:p>
            <a:pPr lvl="0"/>
            <a:r>
              <a:rPr lang="en-US" sz="1400" dirty="0" smtClean="0"/>
              <a:t>Tourism </a:t>
            </a:r>
            <a:r>
              <a:rPr lang="en-US" sz="1400" dirty="0"/>
              <a:t>/ augmented and new touristic </a:t>
            </a:r>
            <a:r>
              <a:rPr lang="en-US" sz="1400" dirty="0" smtClean="0"/>
              <a:t>experiences</a:t>
            </a:r>
          </a:p>
          <a:p>
            <a:pPr lvl="0"/>
            <a:endParaRPr lang="fr-FR" sz="1400" dirty="0"/>
          </a:p>
          <a:p>
            <a:pPr lvl="0"/>
            <a:r>
              <a:rPr lang="en-US" sz="1400" dirty="0"/>
              <a:t>Gaming; realistic games, advanced virtual and augmented reality </a:t>
            </a:r>
            <a:endParaRPr lang="fr-FR" sz="1400" dirty="0"/>
          </a:p>
        </p:txBody>
      </p:sp>
      <p:sp>
        <p:nvSpPr>
          <p:cNvPr id="16"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1419738" y="10051777"/>
            <a:ext cx="1739754" cy="217085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a:t>Congestion, roadworks &amp; asset monitoring </a:t>
            </a:r>
            <a:endParaRPr lang="en-US" sz="1400" dirty="0" smtClean="0"/>
          </a:p>
          <a:p>
            <a:pPr lvl="0"/>
            <a:endParaRPr lang="fr-FR" sz="1400" dirty="0"/>
          </a:p>
          <a:p>
            <a:pPr lvl="0"/>
            <a:r>
              <a:rPr lang="en-US" sz="1400" dirty="0"/>
              <a:t>V2X (Vehicle to everything) </a:t>
            </a:r>
            <a:endParaRPr lang="en-US" sz="1400" dirty="0" smtClean="0"/>
          </a:p>
          <a:p>
            <a:pPr lvl="0"/>
            <a:endParaRPr lang="fr-FR" sz="1400" dirty="0"/>
          </a:p>
          <a:p>
            <a:pPr lvl="0"/>
            <a:r>
              <a:rPr lang="en-US" sz="1400" dirty="0"/>
              <a:t>Last mile deliveries</a:t>
            </a:r>
            <a:endParaRPr lang="fr-FR" sz="1400" dirty="0"/>
          </a:p>
        </p:txBody>
      </p:sp>
      <p:sp>
        <p:nvSpPr>
          <p:cNvPr id="17"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3485605" y="10186619"/>
            <a:ext cx="1739754" cy="1912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a:t>Crisis management </a:t>
            </a:r>
            <a:endParaRPr lang="fr-FR" sz="1400" dirty="0"/>
          </a:p>
          <a:p>
            <a:pPr lvl="0"/>
            <a:endParaRPr lang="en-US" sz="1400" dirty="0" smtClean="0"/>
          </a:p>
          <a:p>
            <a:pPr lvl="0"/>
            <a:r>
              <a:rPr lang="en-US" sz="1400" dirty="0" smtClean="0"/>
              <a:t>Energy </a:t>
            </a:r>
            <a:r>
              <a:rPr lang="en-US" sz="1400" dirty="0" err="1"/>
              <a:t>optimisation</a:t>
            </a:r>
            <a:r>
              <a:rPr lang="en-US" sz="1400" dirty="0"/>
              <a:t> </a:t>
            </a:r>
            <a:endParaRPr lang="fr-FR" sz="1400" dirty="0"/>
          </a:p>
          <a:p>
            <a:pPr lvl="0"/>
            <a:endParaRPr lang="en-US" sz="1400" dirty="0" smtClean="0"/>
          </a:p>
          <a:p>
            <a:pPr lvl="0"/>
            <a:r>
              <a:rPr lang="en-US" sz="1400" dirty="0" smtClean="0"/>
              <a:t>Renewable </a:t>
            </a:r>
            <a:r>
              <a:rPr lang="en-US" sz="1400" dirty="0"/>
              <a:t>Resources management</a:t>
            </a:r>
            <a:endParaRPr lang="fr-FR" sz="1400" dirty="0"/>
          </a:p>
        </p:txBody>
      </p:sp>
      <p:sp>
        <p:nvSpPr>
          <p:cNvPr id="18"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13319518" y="10186619"/>
            <a:ext cx="1739754" cy="2946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a:t>Insurance sector (flooding monitor</a:t>
            </a:r>
            <a:r>
              <a:rPr lang="en-US" sz="1400" dirty="0" smtClean="0"/>
              <a:t>)</a:t>
            </a:r>
          </a:p>
          <a:p>
            <a:pPr lvl="0"/>
            <a:endParaRPr lang="fr-FR" sz="1400" dirty="0"/>
          </a:p>
          <a:p>
            <a:pPr lvl="0"/>
            <a:r>
              <a:rPr lang="en-US" sz="1400" dirty="0"/>
              <a:t>Real State sector / new building construction </a:t>
            </a:r>
            <a:r>
              <a:rPr lang="en-US" sz="1400" dirty="0" smtClean="0"/>
              <a:t>areas</a:t>
            </a:r>
          </a:p>
          <a:p>
            <a:pPr lvl="0"/>
            <a:endParaRPr lang="fr-FR" sz="1400" dirty="0"/>
          </a:p>
          <a:p>
            <a:r>
              <a:rPr lang="en-US" sz="1400" dirty="0"/>
              <a:t>Economic development / </a:t>
            </a:r>
            <a:r>
              <a:rPr lang="en-US" sz="1400" dirty="0" err="1"/>
              <a:t>analyse</a:t>
            </a:r>
            <a:r>
              <a:rPr lang="en-US" sz="1400" dirty="0"/>
              <a:t> city development</a:t>
            </a:r>
            <a:endParaRPr lang="fr-FR" sz="1400" dirty="0"/>
          </a:p>
        </p:txBody>
      </p:sp>
      <p:sp>
        <p:nvSpPr>
          <p:cNvPr id="19"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nvSpPr>
        <p:spPr>
          <a:xfrm>
            <a:off x="5669652" y="10186619"/>
            <a:ext cx="1739754" cy="1395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lvl="0"/>
            <a:r>
              <a:rPr lang="en-US" sz="1400" dirty="0"/>
              <a:t>Air quality </a:t>
            </a:r>
            <a:endParaRPr lang="en-US" sz="1400" dirty="0" smtClean="0"/>
          </a:p>
          <a:p>
            <a:pPr lvl="0"/>
            <a:endParaRPr lang="en-US" sz="1400" dirty="0"/>
          </a:p>
          <a:p>
            <a:pPr lvl="0"/>
            <a:r>
              <a:rPr lang="en-US" sz="1400" dirty="0"/>
              <a:t>Land quality </a:t>
            </a:r>
            <a:endParaRPr lang="en-US" sz="1400" dirty="0" smtClean="0"/>
          </a:p>
          <a:p>
            <a:pPr lvl="0"/>
            <a:endParaRPr lang="en-US" sz="1400" dirty="0"/>
          </a:p>
          <a:p>
            <a:pPr lvl="0"/>
            <a:r>
              <a:rPr lang="en-US" sz="1400" dirty="0"/>
              <a:t>Fresh water quality </a:t>
            </a:r>
            <a:endParaRPr lang="fr-FR" sz="1400" dirty="0"/>
          </a:p>
        </p:txBody>
      </p:sp>
    </p:spTree>
    <p:extLst>
      <p:ext uri="{BB962C8B-B14F-4D97-AF65-F5344CB8AC3E}">
        <p14:creationId xmlns:p14="http://schemas.microsoft.com/office/powerpoint/2010/main" val="2867800811"/>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Lorem Ipsum is simply dummy text of the printing and typesetting industry. Lorem Ipsum has been the industry's standard dummy text ever since the 1500s"/>
          <p:cNvSpPr txBox="1"/>
          <p:nvPr/>
        </p:nvSpPr>
        <p:spPr>
          <a:xfrm>
            <a:off x="1256312" y="2462811"/>
            <a:ext cx="1238250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sz="3200" dirty="0" smtClean="0"/>
              <a:t>For a </a:t>
            </a:r>
            <a:r>
              <a:rPr lang="fr-FR" sz="3200" dirty="0" err="1" smtClean="0"/>
              <a:t>period</a:t>
            </a:r>
            <a:r>
              <a:rPr lang="fr-FR" sz="3200" dirty="0" smtClean="0"/>
              <a:t> of 33 </a:t>
            </a:r>
            <a:r>
              <a:rPr lang="fr-FR" sz="3200" dirty="0" err="1" smtClean="0"/>
              <a:t>months</a:t>
            </a:r>
            <a:r>
              <a:rPr lang="fr-FR" sz="3200" dirty="0" smtClean="0"/>
              <a:t>, </a:t>
            </a:r>
            <a:r>
              <a:rPr lang="fr-FR" sz="3200" dirty="0" err="1" smtClean="0"/>
              <a:t>we</a:t>
            </a:r>
            <a:r>
              <a:rPr lang="fr-FR" sz="3200" dirty="0" smtClean="0"/>
              <a:t> are </a:t>
            </a:r>
            <a:r>
              <a:rPr lang="fr-FR" sz="3200" dirty="0" err="1" smtClean="0"/>
              <a:t>offering</a:t>
            </a:r>
            <a:r>
              <a:rPr lang="fr-FR" sz="3200" dirty="0" smtClean="0"/>
              <a:t> : </a:t>
            </a:r>
          </a:p>
          <a:p>
            <a:pPr marL="571500" indent="-571500">
              <a:buFontTx/>
              <a:buChar char="-"/>
            </a:pPr>
            <a:r>
              <a:rPr lang="fr-FR" sz="3200" b="0" dirty="0" err="1" smtClean="0"/>
              <a:t>financial</a:t>
            </a:r>
            <a:r>
              <a:rPr lang="fr-FR" sz="3200" b="0" dirty="0" smtClean="0"/>
              <a:t> support up to a maximum of 60K € / SME </a:t>
            </a:r>
            <a:r>
              <a:rPr lang="fr-FR" sz="3200" b="0" dirty="0" err="1" smtClean="0"/>
              <a:t>under</a:t>
            </a:r>
            <a:r>
              <a:rPr lang="fr-FR" sz="3200" b="0" dirty="0" smtClean="0"/>
              <a:t> </a:t>
            </a:r>
            <a:r>
              <a:rPr lang="fr-FR" sz="3200" b="0" dirty="0" err="1" smtClean="0"/>
              <a:t>two</a:t>
            </a:r>
            <a:r>
              <a:rPr lang="fr-FR" sz="3200" b="0" dirty="0" smtClean="0"/>
              <a:t> Open Call</a:t>
            </a:r>
          </a:p>
          <a:p>
            <a:pPr marL="571500" indent="-571500">
              <a:buFontTx/>
              <a:buChar char="-"/>
            </a:pPr>
            <a:r>
              <a:rPr lang="fr-FR" sz="3200" b="0" dirty="0" err="1" smtClean="0"/>
              <a:t>Acceleration</a:t>
            </a:r>
            <a:r>
              <a:rPr lang="fr-FR" sz="3200" b="0" dirty="0" smtClean="0"/>
              <a:t> support for </a:t>
            </a:r>
            <a:r>
              <a:rPr lang="fr-FR" sz="3200" b="0" dirty="0" err="1" smtClean="0"/>
              <a:t>financed</a:t>
            </a:r>
            <a:r>
              <a:rPr lang="fr-FR" sz="3200" b="0" dirty="0" smtClean="0"/>
              <a:t> </a:t>
            </a:r>
            <a:r>
              <a:rPr lang="fr-FR" sz="3200" b="0" dirty="0" err="1" smtClean="0"/>
              <a:t>SMEs</a:t>
            </a:r>
            <a:endParaRPr sz="3200" b="0" dirty="0"/>
          </a:p>
        </p:txBody>
      </p:sp>
      <p:sp>
        <p:nvSpPr>
          <p:cNvPr id="88" name="Placeholder for the title of the slide"/>
          <p:cNvSpPr txBox="1"/>
          <p:nvPr/>
        </p:nvSpPr>
        <p:spPr>
          <a:xfrm>
            <a:off x="1797100" y="433793"/>
            <a:ext cx="17398899" cy="605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fr-FR" dirty="0" smtClean="0"/>
              <a:t>Support and Services</a:t>
            </a:r>
            <a:endParaRPr dirty="0"/>
          </a:p>
        </p:txBody>
      </p:sp>
      <p:graphicFrame>
        <p:nvGraphicFramePr>
          <p:cNvPr id="5" name="Tableau 1"/>
          <p:cNvGraphicFramePr>
            <a:graphicFrameLocks noGrp="1"/>
          </p:cNvGraphicFramePr>
          <p:nvPr>
            <p:extLst>
              <p:ext uri="{D42A27DB-BD31-4B8C-83A1-F6EECF244321}">
                <p14:modId xmlns:p14="http://schemas.microsoft.com/office/powerpoint/2010/main" val="414026775"/>
              </p:ext>
            </p:extLst>
          </p:nvPr>
        </p:nvGraphicFramePr>
        <p:xfrm>
          <a:off x="1403977" y="8622880"/>
          <a:ext cx="11414805" cy="2682240"/>
        </p:xfrm>
        <a:graphic>
          <a:graphicData uri="http://schemas.openxmlformats.org/drawingml/2006/table">
            <a:tbl>
              <a:tblPr firstRow="1" bandRow="1"/>
              <a:tblGrid>
                <a:gridCol w="5571163"/>
                <a:gridCol w="5843642"/>
              </a:tblGrid>
              <a:tr h="446630">
                <a:tc>
                  <a:txBody>
                    <a:bodyPr/>
                    <a:lstStyle/>
                    <a:p>
                      <a:pPr>
                        <a:defRPr/>
                      </a:pPr>
                      <a:r>
                        <a:rPr lang="fr-FR" sz="2400" b="1" dirty="0" smtClean="0"/>
                        <a:t>Financial support</a:t>
                      </a:r>
                      <a:endParaRPr lang="fr-FR" sz="2400" b="1" dirty="0"/>
                    </a:p>
                  </a:txBody>
                  <a:tcPr>
                    <a:solidFill>
                      <a:schemeClr val="bg2"/>
                    </a:solidFill>
                  </a:tcPr>
                </a:tc>
                <a:tc>
                  <a:txBody>
                    <a:bodyPr/>
                    <a:lstStyle/>
                    <a:p>
                      <a:pPr>
                        <a:defRPr/>
                      </a:pPr>
                      <a:r>
                        <a:rPr lang="fr-FR" sz="2400" b="1" dirty="0" err="1" smtClean="0"/>
                        <a:t>Acceleration</a:t>
                      </a:r>
                      <a:r>
                        <a:rPr lang="fr-FR" sz="2400" b="1" baseline="0" dirty="0" smtClean="0"/>
                        <a:t> support</a:t>
                      </a:r>
                      <a:endParaRPr lang="fr-FR" sz="2400" b="1" dirty="0"/>
                    </a:p>
                  </a:txBody>
                  <a:tcPr>
                    <a:solidFill>
                      <a:schemeClr val="bg2"/>
                    </a:solidFill>
                  </a:tcPr>
                </a:tc>
              </a:tr>
              <a:tr h="1943822">
                <a:tc>
                  <a:txBody>
                    <a:bodyPr/>
                    <a:lstStyle/>
                    <a:p>
                      <a:pPr marL="285750" indent="-285750" algn="l">
                        <a:buFontTx/>
                        <a:buChar char="-"/>
                        <a:defRPr/>
                      </a:pPr>
                      <a:r>
                        <a:rPr lang="en-AU" sz="2800" noProof="0" dirty="0" smtClean="0"/>
                        <a:t>Feasibility studies: </a:t>
                      </a:r>
                      <a:r>
                        <a:rPr lang="fr-FR" sz="2800" dirty="0" smtClean="0"/>
                        <a:t>10 </a:t>
                      </a:r>
                      <a:r>
                        <a:rPr lang="fr-FR" sz="2800" dirty="0"/>
                        <a:t>– 30 K€</a:t>
                      </a:r>
                      <a:endParaRPr sz="2800" dirty="0"/>
                    </a:p>
                    <a:p>
                      <a:pPr marL="285750" indent="-285750" algn="l">
                        <a:buFontTx/>
                        <a:buChar char="-"/>
                        <a:defRPr/>
                      </a:pPr>
                      <a:r>
                        <a:rPr lang="en-CA" sz="2800" noProof="0" dirty="0" smtClean="0"/>
                        <a:t>Demonstrator</a:t>
                      </a:r>
                      <a:r>
                        <a:rPr lang="fr-FR" sz="2800" dirty="0" smtClean="0"/>
                        <a:t> </a:t>
                      </a:r>
                      <a:r>
                        <a:rPr lang="fr-FR" sz="2800" dirty="0"/>
                        <a:t>: 60 K€ </a:t>
                      </a:r>
                      <a:endParaRPr sz="2800" dirty="0"/>
                    </a:p>
                    <a:p>
                      <a:pPr>
                        <a:defRPr/>
                      </a:pPr>
                      <a:endParaRPr lang="fr-FR" sz="2400" dirty="0"/>
                    </a:p>
                  </a:txBody>
                  <a:tcPr/>
                </a:tc>
                <a:tc>
                  <a:txBody>
                    <a:bodyPr/>
                    <a:lstStyle/>
                    <a:p>
                      <a:pPr marL="285750" indent="-285750" algn="l">
                        <a:buFontTx/>
                        <a:buChar char="-"/>
                        <a:defRPr/>
                      </a:pPr>
                      <a:r>
                        <a:rPr lang="fr-FR" sz="2800" dirty="0" smtClean="0"/>
                        <a:t>Relations </a:t>
                      </a:r>
                      <a:r>
                        <a:rPr lang="fr-FR" sz="2800" dirty="0"/>
                        <a:t>inter-cluster</a:t>
                      </a:r>
                      <a:endParaRPr sz="2800" dirty="0"/>
                    </a:p>
                    <a:p>
                      <a:pPr marL="285750" indent="-285750" algn="l">
                        <a:buFontTx/>
                        <a:buChar char="-"/>
                        <a:defRPr/>
                      </a:pPr>
                      <a:r>
                        <a:rPr lang="en-CA" sz="2800" noProof="0" dirty="0" smtClean="0"/>
                        <a:t>Cross-fertilization</a:t>
                      </a:r>
                      <a:r>
                        <a:rPr lang="en-CA" sz="2800" baseline="0" noProof="0" dirty="0" smtClean="0"/>
                        <a:t> sessions (B2B)</a:t>
                      </a:r>
                      <a:endParaRPr lang="en-CA" sz="2800" noProof="0" dirty="0" smtClean="0"/>
                    </a:p>
                    <a:p>
                      <a:pPr marL="285750" indent="-285750" algn="l">
                        <a:buFontTx/>
                        <a:buChar char="-"/>
                        <a:defRPr/>
                      </a:pPr>
                      <a:r>
                        <a:rPr lang="en-CA" sz="2800" noProof="0" dirty="0" smtClean="0"/>
                        <a:t>Perennation of</a:t>
                      </a:r>
                      <a:r>
                        <a:rPr lang="en-CA" sz="2800" baseline="0" noProof="0" dirty="0" smtClean="0"/>
                        <a:t> the projects with support to Private / Public additional opportunities</a:t>
                      </a:r>
                      <a:endParaRPr lang="en-CA" sz="2800" noProof="0" dirty="0"/>
                    </a:p>
                  </a:txBody>
                  <a:tcPr/>
                </a:tc>
              </a:tr>
            </a:tbl>
          </a:graphicData>
        </a:graphic>
      </p:graphicFrame>
      <p:sp>
        <p:nvSpPr>
          <p:cNvPr id="6" name="Lorem Ipsum is simply dummy text of the printing and typesetting industry. Lorem Ipsum has been the industry's standard dummy text ever since the 1500s"/>
          <p:cNvSpPr txBox="1"/>
          <p:nvPr/>
        </p:nvSpPr>
        <p:spPr>
          <a:xfrm>
            <a:off x="1256312" y="5808982"/>
            <a:ext cx="9748145"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sz="3200" dirty="0" err="1" smtClean="0"/>
              <a:t>With</a:t>
            </a:r>
            <a:r>
              <a:rPr lang="fr-FR" sz="3200" dirty="0" smtClean="0"/>
              <a:t> a budget of 4 300 000 €</a:t>
            </a:r>
          </a:p>
          <a:p>
            <a:r>
              <a:rPr lang="en-AU" sz="3200" b="0" dirty="0" smtClean="0"/>
              <a:t>75 % in Financial Support to Third Parties (FSTP): 3 000 000 €</a:t>
            </a:r>
          </a:p>
          <a:p>
            <a:r>
              <a:rPr lang="en-AU" sz="3200" b="0" dirty="0" smtClean="0"/>
              <a:t>To distribute: </a:t>
            </a:r>
            <a:endParaRPr lang="en-AU" sz="3200" b="0" dirty="0"/>
          </a:p>
        </p:txBody>
      </p:sp>
      <p:grpSp>
        <p:nvGrpSpPr>
          <p:cNvPr id="3" name="Groupe 2"/>
          <p:cNvGrpSpPr/>
          <p:nvPr/>
        </p:nvGrpSpPr>
        <p:grpSpPr>
          <a:xfrm>
            <a:off x="14838449" y="4535173"/>
            <a:ext cx="9172921" cy="5015225"/>
            <a:chOff x="14838449" y="4535173"/>
            <a:chExt cx="9172921" cy="5015225"/>
          </a:xfrm>
        </p:grpSpPr>
        <p:sp>
          <p:nvSpPr>
            <p:cNvPr id="8" name="Espace réservé du contenu 2"/>
            <p:cNvSpPr>
              <a:spLocks/>
            </p:cNvSpPr>
            <p:nvPr/>
          </p:nvSpPr>
          <p:spPr bwMode="auto">
            <a:xfrm>
              <a:off x="14838449" y="4535173"/>
              <a:ext cx="7480172" cy="5015225"/>
            </a:xfrm>
            <a:prstGeom prst="rect">
              <a:avLst/>
            </a:prstGeom>
            <a:solidFill>
              <a:schemeClr val="accent4">
                <a:lumMod val="40000"/>
                <a:lumOff val="60000"/>
              </a:schemeClr>
            </a:solidFill>
          </p:spPr>
          <p:txBody>
            <a:bodyPr anchor="ctr"/>
            <a:lstStyle>
              <a:lvl1pPr marL="228600" indent="-228600" algn="l" defTabSz="914400">
                <a:lnSpc>
                  <a:spcPct val="90000"/>
                </a:lnSpc>
                <a:spcBef>
                  <a:spcPts val="1000"/>
                </a:spcBef>
                <a:buFont typeface="Arial"/>
                <a:buChar char="•"/>
                <a:defRPr sz="2800">
                  <a:solidFill>
                    <a:schemeClr val="tx1">
                      <a:lumMod val="75000"/>
                      <a:lumOff val="25000"/>
                    </a:schemeClr>
                  </a:solidFill>
                  <a:latin typeface="Trebuchet MS"/>
                  <a:ea typeface="+mn-ea"/>
                  <a:cs typeface="+mn-cs"/>
                </a:defRPr>
              </a:lvl1pPr>
              <a:lvl2pPr marL="685800" indent="-228600" algn="l" defTabSz="914400">
                <a:lnSpc>
                  <a:spcPct val="90000"/>
                </a:lnSpc>
                <a:spcBef>
                  <a:spcPts val="500"/>
                </a:spcBef>
                <a:buFont typeface="Arial"/>
                <a:buChar char="•"/>
                <a:defRPr sz="2400">
                  <a:solidFill>
                    <a:schemeClr val="tx1">
                      <a:lumMod val="75000"/>
                      <a:lumOff val="25000"/>
                    </a:schemeClr>
                  </a:solidFill>
                  <a:latin typeface="Trebuchet MS"/>
                  <a:ea typeface="+mn-ea"/>
                  <a:cs typeface="+mn-cs"/>
                </a:defRPr>
              </a:lvl2pPr>
              <a:lvl3pPr marL="1143000" indent="-228600" algn="l" defTabSz="914400">
                <a:lnSpc>
                  <a:spcPct val="90000"/>
                </a:lnSpc>
                <a:spcBef>
                  <a:spcPts val="500"/>
                </a:spcBef>
                <a:buFont typeface="Arial"/>
                <a:buChar char="•"/>
                <a:defRPr sz="2000">
                  <a:solidFill>
                    <a:schemeClr val="tx1">
                      <a:lumMod val="75000"/>
                      <a:lumOff val="25000"/>
                    </a:schemeClr>
                  </a:solidFill>
                  <a:latin typeface="Trebuchet MS"/>
                  <a:ea typeface="+mn-ea"/>
                  <a:cs typeface="+mn-cs"/>
                </a:defRPr>
              </a:lvl3pPr>
              <a:lvl4pPr marL="1600200" indent="-228600" algn="l" defTabSz="914400">
                <a:lnSpc>
                  <a:spcPct val="90000"/>
                </a:lnSpc>
                <a:spcBef>
                  <a:spcPts val="500"/>
                </a:spcBef>
                <a:buFont typeface="Arial"/>
                <a:buChar char="•"/>
                <a:defRPr sz="1800">
                  <a:solidFill>
                    <a:schemeClr val="tx1">
                      <a:lumMod val="75000"/>
                      <a:lumOff val="25000"/>
                    </a:schemeClr>
                  </a:solidFill>
                  <a:latin typeface="Trebuchet MS"/>
                  <a:ea typeface="+mn-ea"/>
                  <a:cs typeface="+mn-cs"/>
                </a:defRPr>
              </a:lvl4pPr>
              <a:lvl5pPr marL="2057400" indent="-228600" algn="l" defTabSz="914400">
                <a:lnSpc>
                  <a:spcPct val="90000"/>
                </a:lnSpc>
                <a:spcBef>
                  <a:spcPts val="500"/>
                </a:spcBef>
                <a:buFont typeface="Arial"/>
                <a:buChar char="•"/>
                <a:defRPr sz="1800">
                  <a:solidFill>
                    <a:schemeClr val="tx1">
                      <a:lumMod val="75000"/>
                      <a:lumOff val="25000"/>
                    </a:schemeClr>
                  </a:solidFill>
                  <a:latin typeface="Trebuchet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a:lnSpc>
                  <a:spcPct val="100000"/>
                </a:lnSpc>
                <a:defRPr/>
              </a:pPr>
              <a:r>
                <a:rPr lang="en-US" sz="2400" b="1" dirty="0">
                  <a:solidFill>
                    <a:srgbClr val="1BA1D3"/>
                  </a:solidFill>
                </a:rPr>
                <a:t>Aerospace Valley (coordinator – FR) </a:t>
              </a:r>
              <a:endParaRPr lang="en-US" sz="2400" dirty="0"/>
            </a:p>
            <a:p>
              <a:pPr>
                <a:lnSpc>
                  <a:spcPct val="100000"/>
                </a:lnSpc>
                <a:defRPr/>
              </a:pPr>
              <a:r>
                <a:rPr lang="en-US" sz="2400" dirty="0">
                  <a:solidFill>
                    <a:srgbClr val="1BA1D3"/>
                  </a:solidFill>
                </a:rPr>
                <a:t>Minalogic (FR)</a:t>
              </a:r>
              <a:endParaRPr lang="en-US" sz="2400" dirty="0"/>
            </a:p>
            <a:p>
              <a:pPr>
                <a:lnSpc>
                  <a:spcPct val="100000"/>
                </a:lnSpc>
                <a:defRPr/>
              </a:pPr>
              <a:r>
                <a:rPr lang="en-US" sz="2400" dirty="0">
                  <a:solidFill>
                    <a:srgbClr val="1BA1D3"/>
                  </a:solidFill>
                </a:rPr>
                <a:t>Finance Innovation (FR) </a:t>
              </a:r>
              <a:endParaRPr lang="en-US" sz="2400" dirty="0"/>
            </a:p>
            <a:p>
              <a:pPr>
                <a:lnSpc>
                  <a:spcPct val="100000"/>
                </a:lnSpc>
                <a:defRPr/>
              </a:pPr>
              <a:r>
                <a:rPr lang="en-US" sz="2400" dirty="0">
                  <a:solidFill>
                    <a:srgbClr val="1BA1D3"/>
                  </a:solidFill>
                </a:rPr>
                <a:t>ICT Cluster (BG)</a:t>
              </a:r>
              <a:endParaRPr lang="en-US" sz="2400" dirty="0"/>
            </a:p>
            <a:p>
              <a:pPr>
                <a:lnSpc>
                  <a:spcPct val="100000"/>
                </a:lnSpc>
                <a:defRPr/>
              </a:pPr>
              <a:r>
                <a:rPr lang="en-US" sz="2400" dirty="0">
                  <a:solidFill>
                    <a:srgbClr val="1BA1D3"/>
                  </a:solidFill>
                </a:rPr>
                <a:t>CLUJ IT (RO)</a:t>
              </a:r>
              <a:endParaRPr lang="en-US" sz="2400" dirty="0"/>
            </a:p>
            <a:p>
              <a:pPr>
                <a:lnSpc>
                  <a:spcPct val="100000"/>
                </a:lnSpc>
                <a:defRPr/>
              </a:pPr>
              <a:r>
                <a:rPr lang="en-US" sz="2400" dirty="0">
                  <a:solidFill>
                    <a:srgbClr val="1BA1D3"/>
                  </a:solidFill>
                </a:rPr>
                <a:t>Corallia (GR)</a:t>
              </a:r>
              <a:endParaRPr lang="en-US" sz="2400" dirty="0"/>
            </a:p>
            <a:p>
              <a:pPr>
                <a:lnSpc>
                  <a:spcPct val="100000"/>
                </a:lnSpc>
                <a:defRPr/>
              </a:pPr>
              <a:r>
                <a:rPr lang="en-US" sz="2400" dirty="0">
                  <a:solidFill>
                    <a:srgbClr val="1BA1D3"/>
                  </a:solidFill>
                </a:rPr>
                <a:t>MSE (GB)</a:t>
              </a:r>
              <a:endParaRPr lang="en-US" sz="2400" dirty="0"/>
            </a:p>
            <a:p>
              <a:pPr>
                <a:lnSpc>
                  <a:spcPct val="100000"/>
                </a:lnSpc>
                <a:defRPr/>
              </a:pPr>
              <a:r>
                <a:rPr lang="en-US" sz="2400" dirty="0">
                  <a:solidFill>
                    <a:srgbClr val="1BA1D3"/>
                  </a:solidFill>
                </a:rPr>
                <a:t>KTN (GB)</a:t>
              </a:r>
              <a:endParaRPr lang="en-US" sz="2400" dirty="0"/>
            </a:p>
            <a:p>
              <a:pPr>
                <a:lnSpc>
                  <a:spcPct val="100000"/>
                </a:lnSpc>
                <a:defRPr/>
              </a:pPr>
              <a:r>
                <a:rPr lang="en-US" sz="2400" dirty="0">
                  <a:solidFill>
                    <a:srgbClr val="1BA1D3"/>
                  </a:solidFill>
                </a:rPr>
                <a:t>Climate – KIC (associate partner - FR</a:t>
              </a:r>
              <a:r>
                <a:rPr lang="en-US" sz="2400" dirty="0" smtClean="0">
                  <a:solidFill>
                    <a:srgbClr val="1BA1D3"/>
                  </a:solidFill>
                </a:rPr>
                <a:t>)</a:t>
              </a:r>
              <a:endParaRPr sz="2400" dirty="0"/>
            </a:p>
          </p:txBody>
        </p:sp>
        <p:pic>
          <p:nvPicPr>
            <p:cNvPr id="10" name="Image 11"/>
            <p:cNvPicPr>
              <a:picLocks noChangeAspect="1"/>
            </p:cNvPicPr>
            <p:nvPr/>
          </p:nvPicPr>
          <p:blipFill>
            <a:blip r:embed="rId2"/>
            <a:srcRect l="12251" t="30268" r="30037" b="1760"/>
            <a:stretch/>
          </p:blipFill>
          <p:spPr bwMode="auto">
            <a:xfrm>
              <a:off x="18877782" y="4674321"/>
              <a:ext cx="5133588" cy="435912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64876737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6869" y="4155105"/>
            <a:ext cx="18430240" cy="8055480"/>
          </a:xfrm>
          <a:prstGeom prst="rect">
            <a:avLst/>
          </a:prstGeom>
          <a:solidFill>
            <a:schemeClr val="bg1">
              <a:lumMod val="95000"/>
            </a:schemeClr>
          </a:solid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4" name="Rectangle 43"/>
          <p:cNvSpPr/>
          <p:nvPr/>
        </p:nvSpPr>
        <p:spPr>
          <a:xfrm>
            <a:off x="1663064" y="10228531"/>
            <a:ext cx="18394045" cy="19644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Rectangle 3"/>
          <p:cNvSpPr/>
          <p:nvPr/>
        </p:nvSpPr>
        <p:spPr>
          <a:xfrm>
            <a:off x="1699259" y="6217920"/>
            <a:ext cx="18357850" cy="2323542"/>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8" name="Placeholder for the title of the slide"/>
          <p:cNvSpPr txBox="1"/>
          <p:nvPr/>
        </p:nvSpPr>
        <p:spPr>
          <a:xfrm>
            <a:off x="1797100" y="408306"/>
            <a:ext cx="17398899"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lnSpc>
                <a:spcPct val="120000"/>
              </a:lnSpc>
              <a:defRPr sz="3000" b="1">
                <a:solidFill>
                  <a:srgbClr val="073699"/>
                </a:solidFill>
                <a:latin typeface="Helvetica"/>
                <a:ea typeface="Helvetica"/>
                <a:cs typeface="Helvetica"/>
                <a:sym typeface="Helvetica"/>
              </a:defRPr>
            </a:lvl1pPr>
          </a:lstStyle>
          <a:p>
            <a:r>
              <a:rPr lang="fr-FR" dirty="0" err="1" smtClean="0"/>
              <a:t>Methodology</a:t>
            </a:r>
            <a:endParaRPr dirty="0"/>
          </a:p>
        </p:txBody>
      </p:sp>
      <p:sp>
        <p:nvSpPr>
          <p:cNvPr id="43" name="Lorem Ipsum is simply dummy text of the printing and typesetting industry. Lorem Ipsum has been the industry's standard dummy text ever since the 1500s"/>
          <p:cNvSpPr txBox="1"/>
          <p:nvPr/>
        </p:nvSpPr>
        <p:spPr>
          <a:xfrm>
            <a:off x="1797104" y="4155105"/>
            <a:ext cx="1454486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Phase 1 – </a:t>
            </a:r>
            <a:r>
              <a:rPr lang="fr-FR" dirty="0" smtClean="0"/>
              <a:t>1st Open Call</a:t>
            </a:r>
            <a:endParaRPr dirty="0"/>
          </a:p>
        </p:txBody>
      </p:sp>
      <p:sp>
        <p:nvSpPr>
          <p:cNvPr id="29"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custDataLst>
              <p:tags r:id="rId1"/>
            </p:custDataLst>
          </p:nvPr>
        </p:nvSpPr>
        <p:spPr>
          <a:xfrm>
            <a:off x="2611124" y="5127222"/>
            <a:ext cx="19842480"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3600" dirty="0" err="1" smtClean="0"/>
              <a:t>From</a:t>
            </a:r>
            <a:r>
              <a:rPr lang="fr-FR" sz="3600" dirty="0" smtClean="0"/>
              <a:t> </a:t>
            </a:r>
            <a:r>
              <a:rPr lang="fr-FR" sz="3600" dirty="0" err="1" smtClean="0"/>
              <a:t>November</a:t>
            </a:r>
            <a:r>
              <a:rPr lang="fr-FR" sz="3600" dirty="0" smtClean="0"/>
              <a:t> 27 to </a:t>
            </a:r>
            <a:r>
              <a:rPr lang="fr-FR" sz="3600" dirty="0" err="1" smtClean="0"/>
              <a:t>February</a:t>
            </a:r>
            <a:r>
              <a:rPr lang="fr-FR" sz="3600" dirty="0" smtClean="0"/>
              <a:t> 18, 2021 (</a:t>
            </a:r>
            <a:r>
              <a:rPr lang="fr-FR" sz="3600" dirty="0" err="1" smtClean="0"/>
              <a:t>closed</a:t>
            </a:r>
            <a:r>
              <a:rPr lang="fr-FR" sz="3600" dirty="0" smtClean="0"/>
              <a:t>)</a:t>
            </a:r>
            <a:endParaRPr lang="fr-FR" sz="3600" dirty="0"/>
          </a:p>
        </p:txBody>
      </p:sp>
      <p:sp>
        <p:nvSpPr>
          <p:cNvPr id="31" name="Lorem Ipsum is simply dummy text of the printing and typesetting industry. Lorem Ipsum has been the industry's standard dummy text ever since the 1500s"/>
          <p:cNvSpPr txBox="1"/>
          <p:nvPr/>
        </p:nvSpPr>
        <p:spPr>
          <a:xfrm>
            <a:off x="1797101" y="6451491"/>
            <a:ext cx="1454486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en-CA" dirty="0" smtClean="0"/>
              <a:t>Phase 2 – First Implementation of the financed projects</a:t>
            </a:r>
            <a:endParaRPr lang="en-CA" dirty="0"/>
          </a:p>
        </p:txBody>
      </p:sp>
      <p:sp>
        <p:nvSpPr>
          <p:cNvPr id="32" name="Lorem Ipsum is simply dummy text of the printing and typesetting industry. Lorem Ipsum has been the industry's standard dummy text ever since the 1500s"/>
          <p:cNvSpPr txBox="1"/>
          <p:nvPr/>
        </p:nvSpPr>
        <p:spPr>
          <a:xfrm>
            <a:off x="1797100" y="8541462"/>
            <a:ext cx="1454486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Phase 3 – </a:t>
            </a:r>
            <a:r>
              <a:rPr lang="fr-FR" dirty="0" smtClean="0"/>
              <a:t>2</a:t>
            </a:r>
            <a:r>
              <a:rPr lang="fr-FR" baseline="30000" dirty="0" smtClean="0"/>
              <a:t>nd</a:t>
            </a:r>
            <a:r>
              <a:rPr lang="fr-FR" dirty="0" smtClean="0"/>
              <a:t> Open Call</a:t>
            </a:r>
            <a:endParaRPr dirty="0"/>
          </a:p>
        </p:txBody>
      </p:sp>
      <p:sp>
        <p:nvSpPr>
          <p:cNvPr id="33" name="Lorem Ipsum is simply dummy text of the printing and typesetting industry. Lorem Ipsum has been the industry's standard dummy text ever since the 1500s"/>
          <p:cNvSpPr txBox="1"/>
          <p:nvPr/>
        </p:nvSpPr>
        <p:spPr>
          <a:xfrm>
            <a:off x="1797100" y="10420842"/>
            <a:ext cx="14544869"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4000" b="1">
                <a:solidFill>
                  <a:srgbClr val="073699"/>
                </a:solidFill>
                <a:latin typeface="Helvetica"/>
                <a:ea typeface="Helvetica"/>
                <a:cs typeface="Helvetica"/>
                <a:sym typeface="Helvetica"/>
              </a:defRPr>
            </a:lvl1pPr>
          </a:lstStyle>
          <a:p>
            <a:r>
              <a:rPr lang="fr-FR" dirty="0" smtClean="0"/>
              <a:t>Phase 4 – </a:t>
            </a:r>
            <a:r>
              <a:rPr lang="fr-FR" dirty="0" smtClean="0"/>
              <a:t>Second </a:t>
            </a:r>
            <a:r>
              <a:rPr lang="en-CA" dirty="0" smtClean="0"/>
              <a:t>Implementation </a:t>
            </a:r>
            <a:r>
              <a:rPr lang="en-CA" dirty="0"/>
              <a:t>of the </a:t>
            </a:r>
            <a:r>
              <a:rPr lang="en-CA" dirty="0" smtClean="0"/>
              <a:t>financed </a:t>
            </a:r>
            <a:r>
              <a:rPr lang="en-CA" dirty="0"/>
              <a:t>projects</a:t>
            </a:r>
            <a:endParaRPr dirty="0"/>
          </a:p>
        </p:txBody>
      </p:sp>
      <p:sp>
        <p:nvSpPr>
          <p:cNvPr id="34"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custDataLst>
              <p:tags r:id="rId2"/>
            </p:custDataLst>
          </p:nvPr>
        </p:nvSpPr>
        <p:spPr>
          <a:xfrm>
            <a:off x="2611124" y="7305362"/>
            <a:ext cx="19842480"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3600" dirty="0" err="1" smtClean="0"/>
              <a:t>From</a:t>
            </a:r>
            <a:r>
              <a:rPr lang="fr-FR" sz="3600" dirty="0" smtClean="0"/>
              <a:t> May 1st to a </a:t>
            </a:r>
            <a:r>
              <a:rPr lang="fr-FR" sz="3600" dirty="0" smtClean="0"/>
              <a:t>maximum </a:t>
            </a:r>
            <a:r>
              <a:rPr lang="fr-FR" sz="3600" dirty="0" smtClean="0"/>
              <a:t>of 12 </a:t>
            </a:r>
            <a:r>
              <a:rPr lang="fr-FR" sz="3600" dirty="0" err="1" smtClean="0"/>
              <a:t>months</a:t>
            </a:r>
            <a:endParaRPr lang="fr-FR" sz="3600" dirty="0"/>
          </a:p>
        </p:txBody>
      </p:sp>
      <p:sp>
        <p:nvSpPr>
          <p:cNvPr id="36"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custDataLst>
              <p:tags r:id="rId3"/>
            </p:custDataLst>
          </p:nvPr>
        </p:nvSpPr>
        <p:spPr>
          <a:xfrm>
            <a:off x="2611124" y="9402972"/>
            <a:ext cx="13373291"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3600" dirty="0" err="1" smtClean="0"/>
              <a:t>From</a:t>
            </a:r>
            <a:r>
              <a:rPr lang="fr-FR" sz="3600" dirty="0" smtClean="0"/>
              <a:t> 15 </a:t>
            </a:r>
            <a:r>
              <a:rPr lang="fr-FR" sz="3600" dirty="0" err="1" smtClean="0"/>
              <a:t>June</a:t>
            </a:r>
            <a:r>
              <a:rPr lang="fr-FR" sz="3600" dirty="0" smtClean="0"/>
              <a:t> to 22 </a:t>
            </a:r>
            <a:r>
              <a:rPr lang="fr-FR" sz="3600" dirty="0" err="1" smtClean="0"/>
              <a:t>September</a:t>
            </a:r>
            <a:r>
              <a:rPr lang="fr-FR" sz="3600" dirty="0" smtClean="0"/>
              <a:t>, 2021  </a:t>
            </a:r>
            <a:endParaRPr lang="fr-FR" sz="3600" dirty="0"/>
          </a:p>
        </p:txBody>
      </p:sp>
      <p:sp>
        <p:nvSpPr>
          <p:cNvPr id="39"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custDataLst>
              <p:tags r:id="rId4"/>
            </p:custDataLst>
          </p:nvPr>
        </p:nvSpPr>
        <p:spPr>
          <a:xfrm>
            <a:off x="2611124" y="11138987"/>
            <a:ext cx="14041507" cy="7673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fr-FR" sz="3600" dirty="0" err="1" smtClean="0"/>
              <a:t>From</a:t>
            </a:r>
            <a:r>
              <a:rPr lang="fr-FR" sz="3600" dirty="0" smtClean="0"/>
              <a:t> </a:t>
            </a:r>
            <a:r>
              <a:rPr lang="fr-FR" sz="3600" dirty="0" err="1" smtClean="0"/>
              <a:t>December</a:t>
            </a:r>
            <a:r>
              <a:rPr lang="fr-FR" sz="3600" dirty="0" smtClean="0"/>
              <a:t> 2021 to a maximum of 11 </a:t>
            </a:r>
            <a:r>
              <a:rPr lang="fr-FR" sz="3600" dirty="0" err="1" smtClean="0"/>
              <a:t>months</a:t>
            </a:r>
            <a:endParaRPr lang="fr-FR" sz="3600" dirty="0"/>
          </a:p>
        </p:txBody>
      </p:sp>
      <p:sp>
        <p:nvSpPr>
          <p:cNvPr id="42" name="There are many variations of passages of Lorem Ipsum available, but the majority have suffered alteration in some form, by injected humour, or randomised words which don't look even slightly believable. If you are going to use a passage of Lorem Ipsum, you need to be sure there isn't anything embarrassing hidden in the middle of text. All the Lorem Ipsum generators on the Internet tend to repeat predefined chunks as necessary, making this the first true generator on the Internet. It uses a dictionary of over 200 Latin words, combined with a handful of model sentence structures, to generate Lorem Ipsum which looks reasonable. The generated Lorem Ipsum is therefore always free from repetition, injected humour, or non-characteristic words etc."/>
          <p:cNvSpPr txBox="1"/>
          <p:nvPr>
            <p:custDataLst>
              <p:tags r:id="rId5"/>
            </p:custDataLst>
          </p:nvPr>
        </p:nvSpPr>
        <p:spPr>
          <a:xfrm>
            <a:off x="1797100" y="1705601"/>
            <a:ext cx="20147280" cy="12844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lnSpc>
                <a:spcPct val="120000"/>
              </a:lnSpc>
              <a:defRPr sz="2000">
                <a:solidFill>
                  <a:srgbClr val="000000"/>
                </a:solidFill>
                <a:latin typeface="Helvetica"/>
                <a:ea typeface="Helvetica"/>
                <a:cs typeface="Helvetica"/>
                <a:sym typeface="Helvetica"/>
              </a:defRPr>
            </a:lvl1pPr>
          </a:lstStyle>
          <a:p>
            <a:pPr>
              <a:defRPr sz="2000">
                <a:solidFill>
                  <a:srgbClr val="000000"/>
                </a:solidFill>
                <a:latin typeface="Helvetica"/>
                <a:ea typeface="Helvetica"/>
                <a:cs typeface="Helvetica"/>
                <a:sym typeface="Helvetica"/>
              </a:defRPr>
            </a:pPr>
            <a:r>
              <a:rPr lang="en-US" sz="3200" dirty="0"/>
              <a:t>The project consists of </a:t>
            </a:r>
            <a:r>
              <a:rPr lang="en-US" sz="3200" dirty="0" smtClean="0"/>
              <a:t>2 Open Calls, and support to SMEs </a:t>
            </a:r>
            <a:endParaRPr lang="en-US" sz="3200" dirty="0"/>
          </a:p>
          <a:p>
            <a:pPr>
              <a:defRPr sz="2000">
                <a:solidFill>
                  <a:srgbClr val="000000"/>
                </a:solidFill>
                <a:latin typeface="Helvetica"/>
                <a:ea typeface="Helvetica"/>
                <a:cs typeface="Helvetica"/>
                <a:sym typeface="Helvetica"/>
              </a:defRPr>
            </a:pPr>
            <a:r>
              <a:rPr lang="en-US" sz="3200" dirty="0"/>
              <a:t>From 1 June 2021, the first funded projects </a:t>
            </a:r>
            <a:r>
              <a:rPr lang="en-US" sz="3200" dirty="0" smtClean="0"/>
              <a:t>started to </a:t>
            </a:r>
            <a:r>
              <a:rPr lang="en-US" sz="3200" dirty="0"/>
              <a:t>emerge</a:t>
            </a:r>
            <a:endParaRPr lang="fr-FR" sz="3200" dirty="0"/>
          </a:p>
        </p:txBody>
      </p:sp>
    </p:spTree>
    <p:extLst>
      <p:ext uri="{BB962C8B-B14F-4D97-AF65-F5344CB8AC3E}">
        <p14:creationId xmlns:p14="http://schemas.microsoft.com/office/powerpoint/2010/main" val="1309178990"/>
      </p:ext>
    </p:extLst>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a:ea typeface="Helvetica"/>
        <a:cs typeface="Helvetica"/>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TotalTime>
  <Words>565</Words>
  <Application>Microsoft Office PowerPoint</Application>
  <PresentationFormat>Personnalisé</PresentationFormat>
  <Paragraphs>131</Paragraphs>
  <Slides>13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Helvetica</vt:lpstr>
      <vt:lpstr>Helvetica Neue</vt:lpstr>
      <vt:lpstr>Helvetica Neue Medium</vt:lpstr>
      <vt:lpstr>Trebuchet MS</vt:lpstr>
      <vt:lpstr>21_BasicWhite</vt:lpstr>
      <vt:lpstr>Présentation PowerPoint</vt:lpstr>
      <vt:lpstr>Presentation : June 16 </vt:lpstr>
      <vt:lpstr>European Project INNOSUP-01  AEROSPACE VALLEY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BOUCHARD</dc:creator>
  <cp:lastModifiedBy>Compte Microsoft</cp:lastModifiedBy>
  <cp:revision>38</cp:revision>
  <dcterms:modified xsi:type="dcterms:W3CDTF">2021-06-11T09:28:05Z</dcterms:modified>
</cp:coreProperties>
</file>