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80" r:id="rId2"/>
    <p:sldId id="278" r:id="rId3"/>
    <p:sldId id="257" r:id="rId4"/>
    <p:sldId id="281" r:id="rId5"/>
    <p:sldId id="282" r:id="rId6"/>
    <p:sldId id="283" r:id="rId7"/>
    <p:sldId id="284" r:id="rId8"/>
    <p:sldId id="285" r:id="rId9"/>
    <p:sldId id="286" r:id="rId10"/>
    <p:sldId id="287" r:id="rId11"/>
    <p:sldId id="289" r:id="rId12"/>
    <p:sldId id="290" r:id="rId13"/>
    <p:sldId id="266"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0" d="100"/>
          <a:sy n="40" d="100"/>
        </p:scale>
        <p:origin x="138" y="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xfrm>
            <a:off x="1143000" y="685800"/>
            <a:ext cx="4572000" cy="3429000"/>
          </a:xfrm>
          <a:prstGeom prst="rect">
            <a:avLst/>
          </a:prstGeom>
        </p:spPr>
        <p:txBody>
          <a:bodyPr/>
          <a:lstStyle/>
          <a:p>
            <a:endParaRPr/>
          </a:p>
        </p:txBody>
      </p:sp>
      <p:sp>
        <p:nvSpPr>
          <p:cNvPr id="145" name="Shape 14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86582313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60510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mailto:contact@ufoproject.eu" TargetMode="External"/><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p:spTree>
      <p:nvGrpSpPr>
        <p:cNvPr id="1" name=""/>
        <p:cNvGrpSpPr/>
        <p:nvPr/>
      </p:nvGrpSpPr>
      <p:grpSpPr>
        <a:xfrm>
          <a:off x="0" y="0"/>
          <a:ext cx="0" cy="0"/>
          <a:chOff x="0" y="0"/>
          <a:chExt cx="0" cy="0"/>
        </a:xfrm>
      </p:grpSpPr>
      <p:pic>
        <p:nvPicPr>
          <p:cNvPr id="32" name="Asset 4.jpg" descr="Asset 4.jpg"/>
          <p:cNvPicPr>
            <a:picLocks noChangeAspect="1"/>
          </p:cNvPicPr>
          <p:nvPr/>
        </p:nvPicPr>
        <p:blipFill>
          <a:blip r:embed="rId2"/>
          <a:stretch>
            <a:fillRect/>
          </a:stretch>
        </p:blipFill>
        <p:spPr>
          <a:xfrm>
            <a:off x="-32206" y="-30917"/>
            <a:ext cx="24448412" cy="13828634"/>
          </a:xfrm>
          <a:prstGeom prst="rect">
            <a:avLst/>
          </a:prstGeom>
          <a:ln w="12700">
            <a:miter lim="400000"/>
          </a:ln>
        </p:spPr>
      </p:pic>
      <p:pic>
        <p:nvPicPr>
          <p:cNvPr id="33" name="Asset 2@300x.png" descr="Asset 2@300x.png"/>
          <p:cNvPicPr>
            <a:picLocks noChangeAspect="1"/>
          </p:cNvPicPr>
          <p:nvPr/>
        </p:nvPicPr>
        <p:blipFill>
          <a:blip r:embed="rId3"/>
          <a:stretch>
            <a:fillRect/>
          </a:stretch>
        </p:blipFill>
        <p:spPr>
          <a:xfrm>
            <a:off x="-16515" y="2993869"/>
            <a:ext cx="3868430" cy="7728262"/>
          </a:xfrm>
          <a:prstGeom prst="rect">
            <a:avLst/>
          </a:prstGeom>
          <a:ln w="12700">
            <a:miter lim="400000"/>
          </a:ln>
        </p:spPr>
      </p:pic>
      <p:sp>
        <p:nvSpPr>
          <p:cNvPr id="34" name="There are many variations of passages of Lorem Ipsum available, but the majority have suffered alteration in some form, by injected humour, or randomised words which don't look even slightly believable. If you are going to use a passage of Lorem Ipsum."/>
          <p:cNvSpPr txBox="1">
            <a:spLocks noGrp="1"/>
          </p:cNvSpPr>
          <p:nvPr>
            <p:ph type="body" sz="half" idx="21"/>
          </p:nvPr>
        </p:nvSpPr>
        <p:spPr>
          <a:xfrm>
            <a:off x="5125642" y="3962400"/>
            <a:ext cx="16865601" cy="5791200"/>
          </a:xfrm>
          <a:prstGeom prst="rect">
            <a:avLst/>
          </a:prstGeom>
        </p:spPr>
        <p:txBody>
          <a:bodyPr anchor="ctr"/>
          <a:lstStyle>
            <a:lvl1pPr defTabSz="2438338">
              <a:defRPr sz="5000" spc="-100">
                <a:solidFill>
                  <a:srgbClr val="FFFFFF"/>
                </a:solidFill>
              </a:defRPr>
            </a:lvl1pPr>
          </a:lstStyle>
          <a:p>
            <a:r>
              <a:t>There are many variations of passages of Lorem Ipsum available, but the majority have suffered alteration in some form, by injected humour, or randomised words which don't look even slightly believable. If you are going to use a passage of Lorem Ipsum.</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copy 1">
    <p:spTree>
      <p:nvGrpSpPr>
        <p:cNvPr id="1" name=""/>
        <p:cNvGrpSpPr/>
        <p:nvPr/>
      </p:nvGrpSpPr>
      <p:grpSpPr>
        <a:xfrm>
          <a:off x="0" y="0"/>
          <a:ext cx="0" cy="0"/>
          <a:chOff x="0" y="0"/>
          <a:chExt cx="0" cy="0"/>
        </a:xfrm>
      </p:grpSpPr>
      <p:pic>
        <p:nvPicPr>
          <p:cNvPr id="42" name="Asset 7@300x.png" descr="Asset 7@300x.png"/>
          <p:cNvPicPr>
            <a:picLocks noChangeAspect="1"/>
          </p:cNvPicPr>
          <p:nvPr/>
        </p:nvPicPr>
        <p:blipFill>
          <a:blip r:embed="rId2"/>
          <a:stretch>
            <a:fillRect/>
          </a:stretch>
        </p:blipFill>
        <p:spPr>
          <a:xfrm>
            <a:off x="450850" y="-10725"/>
            <a:ext cx="1079981" cy="1075181"/>
          </a:xfrm>
          <a:prstGeom prst="rect">
            <a:avLst/>
          </a:prstGeom>
          <a:ln w="12700">
            <a:miter lim="400000"/>
          </a:ln>
        </p:spPr>
      </p:pic>
      <p:pic>
        <p:nvPicPr>
          <p:cNvPr id="43" name="Asset 4.png" descr="Asset 4.png"/>
          <p:cNvPicPr>
            <a:picLocks noChangeAspect="1"/>
          </p:cNvPicPr>
          <p:nvPr/>
        </p:nvPicPr>
        <p:blipFill>
          <a:blip r:embed="rId3"/>
          <a:stretch>
            <a:fillRect/>
          </a:stretch>
        </p:blipFill>
        <p:spPr>
          <a:xfrm>
            <a:off x="14281798" y="0"/>
            <a:ext cx="10105324" cy="13716000"/>
          </a:xfrm>
          <a:prstGeom prst="rect">
            <a:avLst/>
          </a:prstGeom>
          <a:ln w="12700">
            <a:miter lim="400000"/>
          </a:ln>
        </p:spPr>
      </p:pic>
      <p:sp>
        <p:nvSpPr>
          <p:cNvPr id="44" name="Title Text"/>
          <p:cNvSpPr txBox="1">
            <a:spLocks noGrp="1"/>
          </p:cNvSpPr>
          <p:nvPr>
            <p:ph type="title"/>
          </p:nvPr>
        </p:nvSpPr>
        <p:spPr>
          <a:xfrm>
            <a:off x="1777998" y="200091"/>
            <a:ext cx="21018504" cy="1075181"/>
          </a:xfrm>
          <a:prstGeom prst="rect">
            <a:avLst/>
          </a:prstGeom>
        </p:spPr>
        <p:txBody>
          <a:bodyPr anchor="ctr"/>
          <a:lstStyle>
            <a:lvl1pPr>
              <a:defRPr sz="3000" b="1" cap="none" spc="-59">
                <a:solidFill>
                  <a:srgbClr val="073699"/>
                </a:solidFill>
              </a:defRPr>
            </a:lvl1pPr>
          </a:lstStyle>
          <a:p>
            <a:r>
              <a:t>Title Text</a:t>
            </a:r>
          </a:p>
        </p:txBody>
      </p:sp>
      <p:sp>
        <p:nvSpPr>
          <p:cNvPr id="45" name="There are many variations of passages of Lorem Ipsum available, but the majority have suffered alteration in some form, by injected humour, or randomised words which don't look even slightly believable. If you are going to use a passage of Lorem Ipsum, y"/>
          <p:cNvSpPr txBox="1">
            <a:spLocks noGrp="1"/>
          </p:cNvSpPr>
          <p:nvPr>
            <p:ph type="body" sz="quarter" idx="21"/>
          </p:nvPr>
        </p:nvSpPr>
        <p:spPr>
          <a:xfrm>
            <a:off x="3728642" y="7032690"/>
            <a:ext cx="16799716" cy="3416301"/>
          </a:xfrm>
          <a:prstGeom prst="rect">
            <a:avLst/>
          </a:prstGeom>
        </p:spPr>
        <p:txBody>
          <a:bodyPr/>
          <a:lstStyle>
            <a:lvl1pPr>
              <a:defRPr sz="2000" b="0">
                <a:latin typeface="+mj-lt"/>
                <a:ea typeface="+mj-ea"/>
                <a:cs typeface="+mj-cs"/>
                <a:sym typeface="Helvetica"/>
              </a:defRPr>
            </a:lvl1pPr>
          </a:lstStyle>
          <a:p>
            <a:r>
              <a:t>There are many variations of passages of Lorem Ipsum available, but the majority have suffered alteration in some form, by injected humour, or randomised words which don't look even slightly believable. If you are going to use a passage of Lorem Ipsum, you need to be sure there isn't anything embarrassing hidden in the middle of text. All the Lorem Ipsum generators on the Internet tend to repeat predefined chunks as necessary, making this the first true generator on the Internet. It uses a dictionary of over 200 Latin words, combined with a handful of model sentence structures, to generate Lorem Ipsum which looks reasonable. The generated Lorem Ipsum is therefore always free from repetition, injected humour, or non-characteristic words etc.</a:t>
            </a:r>
          </a:p>
        </p:txBody>
      </p:sp>
      <p:sp>
        <p:nvSpPr>
          <p:cNvPr id="46" name="Lorem Ipsum is simply dummy text of the printing and typesetting industry. Lorem Ipsum has been the industry's standard dummy text ever since the 1500s"/>
          <p:cNvSpPr txBox="1">
            <a:spLocks noGrp="1"/>
          </p:cNvSpPr>
          <p:nvPr>
            <p:ph type="body" sz="quarter" idx="22"/>
          </p:nvPr>
        </p:nvSpPr>
        <p:spPr>
          <a:xfrm>
            <a:off x="3728642" y="4225990"/>
            <a:ext cx="16799716" cy="2628901"/>
          </a:xfrm>
          <a:prstGeom prst="rect">
            <a:avLst/>
          </a:prstGeom>
        </p:spPr>
        <p:txBody>
          <a:bodyPr/>
          <a:lstStyle/>
          <a:p>
            <a:pPr>
              <a:defRPr sz="4000">
                <a:solidFill>
                  <a:srgbClr val="073699"/>
                </a:solidFill>
                <a:latin typeface="+mj-lt"/>
                <a:ea typeface="+mj-ea"/>
                <a:cs typeface="+mj-cs"/>
                <a:sym typeface="Helvetica"/>
              </a:defRPr>
            </a:pPr>
            <a:r>
              <a:t>Lorem Ipsum is simply dummy text of the printing and typesetting industry. Lorem Ipsum has been the industry's standard dummy text ever since the 1500s</a:t>
            </a:r>
          </a:p>
        </p:txBody>
      </p:sp>
      <p:sp>
        <p:nvSpPr>
          <p:cNvPr id="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3048000" y="2244726"/>
            <a:ext cx="18288000" cy="4775200"/>
          </a:xfrm>
        </p:spPr>
        <p:txBody>
          <a:bodyPr anchor="b"/>
          <a:lstStyle>
            <a:lvl1pPr algn="ctr">
              <a:defRPr sz="12000"/>
            </a:lvl1pPr>
          </a:lstStyle>
          <a:p>
            <a:r>
              <a:rPr lang="fr-FR"/>
              <a:t>Modifiez le style du titre</a:t>
            </a:r>
          </a:p>
        </p:txBody>
      </p:sp>
      <p:sp>
        <p:nvSpPr>
          <p:cNvPr id="3" name="Sous-titr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fr-FR"/>
              <a:t>Modifiez le style des sous-titres du masque</a:t>
            </a:r>
          </a:p>
        </p:txBody>
      </p:sp>
      <p:sp>
        <p:nvSpPr>
          <p:cNvPr id="4" name="Espace réservé de la date 3"/>
          <p:cNvSpPr>
            <a:spLocks noGrp="1"/>
          </p:cNvSpPr>
          <p:nvPr>
            <p:ph type="dt" sz="half" idx="10"/>
          </p:nvPr>
        </p:nvSpPr>
        <p:spPr>
          <a:xfrm>
            <a:off x="1676400" y="12712701"/>
            <a:ext cx="5486400" cy="730250"/>
          </a:xfrm>
          <a:prstGeom prst="rect">
            <a:avLst/>
          </a:prstGeom>
        </p:spPr>
        <p:txBody>
          <a:bodyPr/>
          <a:lstStyle/>
          <a:p>
            <a:fld id="{31FE5291-2DD7-481D-9FDD-0D89FFF0D298}" type="datetimeFigureOut">
              <a:rPr lang="fr-FR" smtClean="0"/>
              <a:t>16/06/2021</a:t>
            </a:fld>
            <a:endParaRPr lang="fr-FR"/>
          </a:p>
        </p:txBody>
      </p:sp>
      <p:sp>
        <p:nvSpPr>
          <p:cNvPr id="5" name="Espace réservé du pied de page 4"/>
          <p:cNvSpPr>
            <a:spLocks noGrp="1"/>
          </p:cNvSpPr>
          <p:nvPr>
            <p:ph type="ftr" sz="quarter" idx="11"/>
          </p:nvPr>
        </p:nvSpPr>
        <p:spPr>
          <a:xfrm>
            <a:off x="8077200" y="12712701"/>
            <a:ext cx="8229600" cy="730250"/>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11927668" y="13076008"/>
            <a:ext cx="516168" cy="379591"/>
          </a:xfrm>
        </p:spPr>
        <p:txBody>
          <a:bodyPr/>
          <a:lstStyle/>
          <a:p>
            <a:fld id="{1B2768B0-D340-4B01-BA54-5926437F9C38}" type="slidenum">
              <a:rPr lang="fr-FR" smtClean="0"/>
              <a:t>‹#›</a:t>
            </a:fld>
            <a:endParaRPr lang="fr-FR"/>
          </a:p>
        </p:txBody>
      </p:sp>
    </p:spTree>
    <p:extLst>
      <p:ext uri="{BB962C8B-B14F-4D97-AF65-F5344CB8AC3E}">
        <p14:creationId xmlns:p14="http://schemas.microsoft.com/office/powerpoint/2010/main" val="1218549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copy 4">
    <p:spTree>
      <p:nvGrpSpPr>
        <p:cNvPr id="1" name=""/>
        <p:cNvGrpSpPr/>
        <p:nvPr/>
      </p:nvGrpSpPr>
      <p:grpSpPr>
        <a:xfrm>
          <a:off x="0" y="0"/>
          <a:ext cx="0" cy="0"/>
          <a:chOff x="0" y="0"/>
          <a:chExt cx="0" cy="0"/>
        </a:xfrm>
      </p:grpSpPr>
      <p:pic>
        <p:nvPicPr>
          <p:cNvPr id="129" name="Asset 5.jpg" descr="Asset 5.jpg"/>
          <p:cNvPicPr>
            <a:picLocks noChangeAspect="1"/>
          </p:cNvPicPr>
          <p:nvPr/>
        </p:nvPicPr>
        <p:blipFill>
          <a:blip r:embed="rId2"/>
          <a:stretch>
            <a:fillRect/>
          </a:stretch>
        </p:blipFill>
        <p:spPr>
          <a:xfrm>
            <a:off x="6594730" y="0"/>
            <a:ext cx="17798540" cy="13716000"/>
          </a:xfrm>
          <a:prstGeom prst="rect">
            <a:avLst/>
          </a:prstGeom>
          <a:ln w="12700">
            <a:miter lim="400000"/>
          </a:ln>
        </p:spPr>
      </p:pic>
      <p:pic>
        <p:nvPicPr>
          <p:cNvPr id="130" name="Asset 5@300x.png" descr="Asset 5@300x.png"/>
          <p:cNvPicPr>
            <a:picLocks noChangeAspect="1"/>
          </p:cNvPicPr>
          <p:nvPr/>
        </p:nvPicPr>
        <p:blipFill>
          <a:blip r:embed="rId3"/>
          <a:stretch>
            <a:fillRect/>
          </a:stretch>
        </p:blipFill>
        <p:spPr>
          <a:xfrm>
            <a:off x="0" y="12397228"/>
            <a:ext cx="7516076" cy="1318773"/>
          </a:xfrm>
          <a:prstGeom prst="rect">
            <a:avLst/>
          </a:prstGeom>
          <a:ln w="12700">
            <a:miter lim="400000"/>
          </a:ln>
        </p:spPr>
      </p:pic>
      <p:grpSp>
        <p:nvGrpSpPr>
          <p:cNvPr id="134" name="Group"/>
          <p:cNvGrpSpPr/>
          <p:nvPr/>
        </p:nvGrpSpPr>
        <p:grpSpPr>
          <a:xfrm>
            <a:off x="3054349" y="7367986"/>
            <a:ext cx="2994762" cy="792479"/>
            <a:chOff x="0" y="0"/>
            <a:chExt cx="2994760" cy="792477"/>
          </a:xfrm>
        </p:grpSpPr>
        <p:pic>
          <p:nvPicPr>
            <p:cNvPr id="131" name="Asset 9@300x.png" descr="Asset 9@300x.png"/>
            <p:cNvPicPr>
              <a:picLocks noChangeAspect="1"/>
            </p:cNvPicPr>
            <p:nvPr/>
          </p:nvPicPr>
          <p:blipFill>
            <a:blip r:embed="rId4"/>
            <a:stretch>
              <a:fillRect/>
            </a:stretch>
          </p:blipFill>
          <p:spPr>
            <a:xfrm>
              <a:off x="0" y="0"/>
              <a:ext cx="401982" cy="792478"/>
            </a:xfrm>
            <a:prstGeom prst="rect">
              <a:avLst/>
            </a:prstGeom>
            <a:ln w="12700" cap="flat">
              <a:noFill/>
              <a:miter lim="400000"/>
            </a:ln>
            <a:effectLst/>
          </p:spPr>
        </p:pic>
        <p:pic>
          <p:nvPicPr>
            <p:cNvPr id="132" name="Asset 10@300x.png" descr="Asset 10@300x.png"/>
            <p:cNvPicPr>
              <a:picLocks noChangeAspect="1"/>
            </p:cNvPicPr>
            <p:nvPr/>
          </p:nvPicPr>
          <p:blipFill>
            <a:blip r:embed="rId5"/>
            <a:stretch>
              <a:fillRect/>
            </a:stretch>
          </p:blipFill>
          <p:spPr>
            <a:xfrm>
              <a:off x="945650" y="63168"/>
              <a:ext cx="815448" cy="666141"/>
            </a:xfrm>
            <a:prstGeom prst="rect">
              <a:avLst/>
            </a:prstGeom>
            <a:ln w="12700" cap="flat">
              <a:noFill/>
              <a:miter lim="400000"/>
            </a:ln>
            <a:effectLst/>
          </p:spPr>
        </p:pic>
        <p:pic>
          <p:nvPicPr>
            <p:cNvPr id="133" name="Asset 11@300x.png" descr="Asset 11@300x.png"/>
            <p:cNvPicPr>
              <a:picLocks noChangeAspect="1"/>
            </p:cNvPicPr>
            <p:nvPr/>
          </p:nvPicPr>
          <p:blipFill>
            <a:blip r:embed="rId6"/>
            <a:stretch>
              <a:fillRect/>
            </a:stretch>
          </p:blipFill>
          <p:spPr>
            <a:xfrm>
              <a:off x="2253966" y="22970"/>
              <a:ext cx="740795" cy="746538"/>
            </a:xfrm>
            <a:prstGeom prst="rect">
              <a:avLst/>
            </a:prstGeom>
            <a:ln w="12700" cap="flat">
              <a:noFill/>
              <a:miter lim="400000"/>
            </a:ln>
            <a:effectLst/>
          </p:spPr>
        </p:pic>
      </p:grpSp>
      <p:sp>
        <p:nvSpPr>
          <p:cNvPr id="135" name="Thank you for your attention!"/>
          <p:cNvSpPr txBox="1"/>
          <p:nvPr/>
        </p:nvSpPr>
        <p:spPr>
          <a:xfrm>
            <a:off x="3073396" y="3209991"/>
            <a:ext cx="18402304" cy="175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lgn="l">
              <a:defRPr sz="8000" cap="all" spc="-159">
                <a:solidFill>
                  <a:srgbClr val="04DD3D"/>
                </a:solidFill>
                <a:latin typeface="+mj-lt"/>
                <a:ea typeface="+mj-ea"/>
                <a:cs typeface="+mj-cs"/>
                <a:sym typeface="Helvetica"/>
              </a:defRPr>
            </a:lvl1pPr>
          </a:lstStyle>
          <a:p>
            <a:r>
              <a:t>Thank you for your attention!</a:t>
            </a:r>
          </a:p>
        </p:txBody>
      </p:sp>
      <p:sp>
        <p:nvSpPr>
          <p:cNvPr id="136" name="contact@ufoproject.eu"/>
          <p:cNvSpPr txBox="1">
            <a:spLocks noGrp="1"/>
          </p:cNvSpPr>
          <p:nvPr>
            <p:ph type="body" sz="quarter" idx="21"/>
          </p:nvPr>
        </p:nvSpPr>
        <p:spPr>
          <a:xfrm>
            <a:off x="3073396" y="5457890"/>
            <a:ext cx="5257804" cy="1066801"/>
          </a:xfrm>
          <a:prstGeom prst="rect">
            <a:avLst/>
          </a:prstGeom>
        </p:spPr>
        <p:txBody>
          <a:bodyPr anchor="ctr"/>
          <a:lstStyle>
            <a:lvl1pPr defTabSz="2438338">
              <a:defRPr sz="2000" b="0" u="sng" spc="-39">
                <a:latin typeface="+mj-lt"/>
                <a:ea typeface="+mj-ea"/>
                <a:cs typeface="+mj-cs"/>
                <a:sym typeface="Helvetica"/>
                <a:hlinkClick r:id="" action="ppaction://noaction"/>
              </a:defRPr>
            </a:lvl1pPr>
          </a:lstStyle>
          <a:p>
            <a:r>
              <a:rPr>
                <a:hlinkClick r:id="rId7"/>
              </a:rPr>
              <a:t>contact@ufoproject.eu</a:t>
            </a:r>
          </a:p>
        </p:txBody>
      </p:sp>
      <p:sp>
        <p:nvSpPr>
          <p:cNvPr id="137" name="www.ufoproject.eu"/>
          <p:cNvSpPr txBox="1">
            <a:spLocks noGrp="1"/>
          </p:cNvSpPr>
          <p:nvPr>
            <p:ph type="body" sz="quarter" idx="22"/>
          </p:nvPr>
        </p:nvSpPr>
        <p:spPr>
          <a:xfrm>
            <a:off x="3073396" y="8927559"/>
            <a:ext cx="5257804" cy="1066801"/>
          </a:xfrm>
          <a:prstGeom prst="rect">
            <a:avLst/>
          </a:prstGeom>
        </p:spPr>
        <p:txBody>
          <a:bodyPr anchor="ctr"/>
          <a:lstStyle>
            <a:lvl1pPr defTabSz="2438338">
              <a:defRPr sz="2500" spc="-50">
                <a:solidFill>
                  <a:srgbClr val="073699"/>
                </a:solidFill>
                <a:latin typeface="+mj-lt"/>
                <a:ea typeface="+mj-ea"/>
                <a:cs typeface="+mj-cs"/>
                <a:sym typeface="Helvetica"/>
              </a:defRPr>
            </a:lvl1pPr>
          </a:lstStyle>
          <a:p>
            <a:r>
              <a:t>www.ufoproject.eu</a:t>
            </a:r>
          </a:p>
        </p:txBody>
      </p:sp>
      <p:sp>
        <p:nvSpPr>
          <p:cNvPr id="1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8135608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1_Title copy 1">
    <p:spTree>
      <p:nvGrpSpPr>
        <p:cNvPr id="1" name=""/>
        <p:cNvGrpSpPr/>
        <p:nvPr/>
      </p:nvGrpSpPr>
      <p:grpSpPr>
        <a:xfrm>
          <a:off x="0" y="0"/>
          <a:ext cx="0" cy="0"/>
          <a:chOff x="0" y="0"/>
          <a:chExt cx="0" cy="0"/>
        </a:xfrm>
      </p:grpSpPr>
      <p:pic>
        <p:nvPicPr>
          <p:cNvPr id="30" name="Asset 6@300x.png" descr="Asset 6@300x.png"/>
          <p:cNvPicPr>
            <a:picLocks noChangeAspect="1"/>
          </p:cNvPicPr>
          <p:nvPr/>
        </p:nvPicPr>
        <p:blipFill>
          <a:blip r:embed="rId2"/>
          <a:stretch>
            <a:fillRect/>
          </a:stretch>
        </p:blipFill>
        <p:spPr>
          <a:xfrm>
            <a:off x="14276737" y="0"/>
            <a:ext cx="10105325" cy="13716000"/>
          </a:xfrm>
          <a:prstGeom prst="rect">
            <a:avLst/>
          </a:prstGeom>
          <a:ln w="12700">
            <a:miter lim="400000"/>
          </a:ln>
        </p:spPr>
      </p:pic>
      <p:pic>
        <p:nvPicPr>
          <p:cNvPr id="31" name="Asset 7@300x.png" descr="Asset 7@300x.png"/>
          <p:cNvPicPr>
            <a:picLocks noChangeAspect="1"/>
          </p:cNvPicPr>
          <p:nvPr/>
        </p:nvPicPr>
        <p:blipFill>
          <a:blip r:embed="rId3"/>
          <a:stretch>
            <a:fillRect/>
          </a:stretch>
        </p:blipFill>
        <p:spPr>
          <a:xfrm>
            <a:off x="450850" y="-10725"/>
            <a:ext cx="1079981" cy="1075181"/>
          </a:xfrm>
          <a:prstGeom prst="rect">
            <a:avLst/>
          </a:prstGeom>
          <a:ln w="12700">
            <a:miter lim="400000"/>
          </a:ln>
        </p:spPr>
      </p:pic>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0685404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Asset 7@300x.png" descr="Asset 7@300x.png"/>
          <p:cNvPicPr>
            <a:picLocks noChangeAspect="1"/>
          </p:cNvPicPr>
          <p:nvPr/>
        </p:nvPicPr>
        <p:blipFill>
          <a:blip r:embed="rId7"/>
          <a:stretch>
            <a:fillRect/>
          </a:stretch>
        </p:blipFill>
        <p:spPr>
          <a:xfrm>
            <a:off x="450850" y="-10725"/>
            <a:ext cx="1079981" cy="1075181"/>
          </a:xfrm>
          <a:prstGeom prst="rect">
            <a:avLst/>
          </a:prstGeom>
          <a:ln w="12700">
            <a:miter lim="400000"/>
          </a:ln>
        </p:spPr>
      </p:pic>
      <p:pic>
        <p:nvPicPr>
          <p:cNvPr id="3" name="Asset 6.png" descr="Asset 6.png"/>
          <p:cNvPicPr>
            <a:picLocks noChangeAspect="1"/>
          </p:cNvPicPr>
          <p:nvPr/>
        </p:nvPicPr>
        <p:blipFill>
          <a:blip r:embed="rId8"/>
          <a:stretch>
            <a:fillRect/>
          </a:stretch>
        </p:blipFill>
        <p:spPr>
          <a:xfrm>
            <a:off x="11268327" y="9204025"/>
            <a:ext cx="1380012" cy="1366347"/>
          </a:xfrm>
          <a:prstGeom prst="rect">
            <a:avLst/>
          </a:prstGeom>
          <a:ln w="12700">
            <a:miter lim="400000"/>
          </a:ln>
        </p:spPr>
      </p:pic>
      <p:pic>
        <p:nvPicPr>
          <p:cNvPr id="4" name="Asset 7.png" descr="Asset 7.png"/>
          <p:cNvPicPr>
            <a:picLocks noChangeAspect="1"/>
          </p:cNvPicPr>
          <p:nvPr/>
        </p:nvPicPr>
        <p:blipFill>
          <a:blip r:embed="rId9"/>
          <a:stretch>
            <a:fillRect/>
          </a:stretch>
        </p:blipFill>
        <p:spPr>
          <a:xfrm>
            <a:off x="10054556" y="2271567"/>
            <a:ext cx="3807554" cy="3306560"/>
          </a:xfrm>
          <a:prstGeom prst="rect">
            <a:avLst/>
          </a:prstGeom>
          <a:ln w="12700">
            <a:miter lim="400000"/>
          </a:ln>
        </p:spPr>
      </p:pic>
      <p:pic>
        <p:nvPicPr>
          <p:cNvPr id="5" name="Asset 8.png" descr="Asset 8.png"/>
          <p:cNvPicPr>
            <a:picLocks noChangeAspect="1"/>
          </p:cNvPicPr>
          <p:nvPr/>
        </p:nvPicPr>
        <p:blipFill>
          <a:blip r:embed="rId10"/>
          <a:stretch>
            <a:fillRect/>
          </a:stretch>
        </p:blipFill>
        <p:spPr>
          <a:xfrm>
            <a:off x="10714957" y="5949427"/>
            <a:ext cx="2486752" cy="1944768"/>
          </a:xfrm>
          <a:prstGeom prst="rect">
            <a:avLst/>
          </a:prstGeom>
          <a:ln w="12700">
            <a:miter lim="400000"/>
          </a:ln>
        </p:spPr>
      </p:pic>
      <p:pic>
        <p:nvPicPr>
          <p:cNvPr id="6" name="Asset 9.png" descr="Asset 9.png"/>
          <p:cNvPicPr>
            <a:picLocks noChangeAspect="1"/>
          </p:cNvPicPr>
          <p:nvPr/>
        </p:nvPicPr>
        <p:blipFill>
          <a:blip r:embed="rId11"/>
          <a:stretch>
            <a:fillRect/>
          </a:stretch>
        </p:blipFill>
        <p:spPr>
          <a:xfrm>
            <a:off x="4291248" y="2968404"/>
            <a:ext cx="2960419" cy="1912886"/>
          </a:xfrm>
          <a:prstGeom prst="rect">
            <a:avLst/>
          </a:prstGeom>
          <a:ln w="12700">
            <a:miter lim="400000"/>
          </a:ln>
        </p:spPr>
      </p:pic>
      <p:pic>
        <p:nvPicPr>
          <p:cNvPr id="7" name="Asset 10.png" descr="Asset 10.png"/>
          <p:cNvPicPr>
            <a:picLocks noChangeAspect="1"/>
          </p:cNvPicPr>
          <p:nvPr/>
        </p:nvPicPr>
        <p:blipFill>
          <a:blip r:embed="rId12"/>
          <a:stretch>
            <a:fillRect/>
          </a:stretch>
        </p:blipFill>
        <p:spPr>
          <a:xfrm>
            <a:off x="4304911" y="6445867"/>
            <a:ext cx="2933092" cy="951889"/>
          </a:xfrm>
          <a:prstGeom prst="rect">
            <a:avLst/>
          </a:prstGeom>
          <a:ln w="12700">
            <a:miter lim="400000"/>
          </a:ln>
        </p:spPr>
      </p:pic>
      <p:pic>
        <p:nvPicPr>
          <p:cNvPr id="8" name="Asset 11.png" descr="Asset 11.png"/>
          <p:cNvPicPr>
            <a:picLocks noChangeAspect="1"/>
          </p:cNvPicPr>
          <p:nvPr/>
        </p:nvPicPr>
        <p:blipFill>
          <a:blip r:embed="rId13"/>
          <a:stretch>
            <a:fillRect/>
          </a:stretch>
        </p:blipFill>
        <p:spPr>
          <a:xfrm>
            <a:off x="4011147" y="9374819"/>
            <a:ext cx="3520621" cy="1024761"/>
          </a:xfrm>
          <a:prstGeom prst="rect">
            <a:avLst/>
          </a:prstGeom>
          <a:ln w="12700">
            <a:miter lim="400000"/>
          </a:ln>
        </p:spPr>
      </p:pic>
      <p:pic>
        <p:nvPicPr>
          <p:cNvPr id="9" name="Asset 12.png" descr="Asset 12.png"/>
          <p:cNvPicPr>
            <a:picLocks noChangeAspect="1"/>
          </p:cNvPicPr>
          <p:nvPr/>
        </p:nvPicPr>
        <p:blipFill>
          <a:blip r:embed="rId14"/>
          <a:stretch>
            <a:fillRect/>
          </a:stretch>
        </p:blipFill>
        <p:spPr>
          <a:xfrm>
            <a:off x="16635395" y="9388482"/>
            <a:ext cx="3374878" cy="997434"/>
          </a:xfrm>
          <a:prstGeom prst="rect">
            <a:avLst/>
          </a:prstGeom>
          <a:ln w="12700">
            <a:miter lim="400000"/>
          </a:ln>
        </p:spPr>
      </p:pic>
      <p:pic>
        <p:nvPicPr>
          <p:cNvPr id="10" name="Asset 13.png" descr="Asset 13.png"/>
          <p:cNvPicPr>
            <a:picLocks noChangeAspect="1"/>
          </p:cNvPicPr>
          <p:nvPr/>
        </p:nvPicPr>
        <p:blipFill>
          <a:blip r:embed="rId15"/>
          <a:stretch>
            <a:fillRect/>
          </a:stretch>
        </p:blipFill>
        <p:spPr>
          <a:xfrm>
            <a:off x="16384899" y="6213588"/>
            <a:ext cx="3875871" cy="1416447"/>
          </a:xfrm>
          <a:prstGeom prst="rect">
            <a:avLst/>
          </a:prstGeom>
          <a:ln w="12700">
            <a:miter lim="400000"/>
          </a:ln>
        </p:spPr>
      </p:pic>
      <p:pic>
        <p:nvPicPr>
          <p:cNvPr id="11" name="logo-white.png" descr="logo-white.png"/>
          <p:cNvPicPr>
            <a:picLocks noChangeAspect="1"/>
          </p:cNvPicPr>
          <p:nvPr/>
        </p:nvPicPr>
        <p:blipFill>
          <a:blip r:embed="rId16"/>
          <a:stretch>
            <a:fillRect/>
          </a:stretch>
        </p:blipFill>
        <p:spPr>
          <a:xfrm>
            <a:off x="16485097" y="3355535"/>
            <a:ext cx="3675474" cy="1138624"/>
          </a:xfrm>
          <a:prstGeom prst="rect">
            <a:avLst/>
          </a:prstGeom>
          <a:ln w="12700">
            <a:miter lim="400000"/>
          </a:ln>
        </p:spPr>
      </p:pic>
      <p:sp>
        <p:nvSpPr>
          <p:cNvPr id="12" name="Presentation Title"/>
          <p:cNvSpPr txBox="1">
            <a:spLocks noGrp="1"/>
          </p:cNvSpPr>
          <p:nvPr>
            <p:ph type="title" hasCustomPrompt="1"/>
          </p:nvPr>
        </p:nvSpPr>
        <p:spPr>
          <a:xfrm>
            <a:off x="1206496" y="2574991"/>
            <a:ext cx="21971004" cy="4648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r>
              <a:t>Presentation Title</a:t>
            </a:r>
          </a:p>
        </p:txBody>
      </p:sp>
      <p:sp>
        <p:nvSpPr>
          <p:cNvPr id="13" name="Body Level One…"/>
          <p:cNvSpPr txBox="1">
            <a:spLocks noGrp="1"/>
          </p:cNvSpPr>
          <p:nvPr>
            <p:ph type="body" idx="1" hasCustomPrompt="1"/>
          </p:nvPr>
        </p:nvSpPr>
        <p:spPr>
          <a:xfrm>
            <a:off x="1201342" y="7223190"/>
            <a:ext cx="21971001" cy="190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61" r:id="rId3"/>
    <p:sldLayoutId id="2147483662" r:id="rId4"/>
    <p:sldLayoutId id="2147483663" r:id="rId5"/>
  </p:sldLayoutIdLst>
  <p:transition spd="med"/>
  <p:txStyles>
    <p:titleStyle>
      <a:lvl1pPr marL="0" marR="0" indent="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1pPr>
      <a:lvl2pPr marL="0" marR="0" indent="4572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2pPr>
      <a:lvl3pPr marL="0" marR="0" indent="9144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3pPr>
      <a:lvl4pPr marL="0" marR="0" indent="13716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4pPr>
      <a:lvl5pPr marL="0" marR="0" indent="18288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5pPr>
      <a:lvl6pPr marL="0" marR="0" indent="22860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6pPr>
      <a:lvl7pPr marL="0" marR="0" indent="27432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7pPr>
      <a:lvl8pPr marL="0" marR="0" indent="32004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8pPr>
      <a:lvl9pPr marL="0" marR="0" indent="36576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9pPr>
    </p:titleStyle>
    <p:bodyStyle>
      <a:lvl1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1pPr>
      <a:lvl2pPr marL="0" marR="0" indent="4572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2pPr>
      <a:lvl3pPr marL="0" marR="0" indent="9144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3pPr>
      <a:lvl4pPr marL="0" marR="0" indent="1371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4pPr>
      <a:lvl5pPr marL="0" marR="0" indent="18288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5pPr>
      <a:lvl6pPr marL="0" marR="0" indent="22860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6pPr>
      <a:lvl7pPr marL="0" marR="0" indent="27432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7pPr>
      <a:lvl8pPr marL="0" marR="0" indent="32004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contact@ufoproject.eu"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ufoproject.e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0" y="6442502"/>
            <a:ext cx="12192000" cy="830997"/>
          </a:xfrm>
          <a:prstGeom prst="rect">
            <a:avLst/>
          </a:prstGeom>
        </p:spPr>
        <p:txBody>
          <a:bodyPr>
            <a:spAutoFit/>
          </a:bodyPr>
          <a:lstStyle/>
          <a:p>
            <a:br>
              <a:rPr lang="fr-FR" dirty="0"/>
            </a:br>
            <a:endParaRPr lang="fr-FR" dirty="0"/>
          </a:p>
        </p:txBody>
      </p:sp>
      <p:sp>
        <p:nvSpPr>
          <p:cNvPr id="8" name="Lorem Ipsum is simply dummy text of the printing and typesetting industry. Lorem Ipsum has been the industry's standard dummy text ever since the 1500s"/>
          <p:cNvSpPr txBox="1"/>
          <p:nvPr/>
        </p:nvSpPr>
        <p:spPr>
          <a:xfrm>
            <a:off x="6539950" y="5144059"/>
            <a:ext cx="13514505"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defRPr sz="4000" b="1">
                <a:solidFill>
                  <a:srgbClr val="073699"/>
                </a:solidFill>
                <a:latin typeface="Helvetica"/>
                <a:ea typeface="Helvetica"/>
                <a:cs typeface="Helvetica"/>
                <a:sym typeface="Helvetica"/>
              </a:defRPr>
            </a:lvl1pPr>
          </a:lstStyle>
          <a:p>
            <a:r>
              <a:rPr lang="en-CA" sz="4800" dirty="0"/>
              <a:t>Section 2 - Specificities of the 2</a:t>
            </a:r>
            <a:r>
              <a:rPr lang="en-CA" sz="4800" baseline="30000" dirty="0"/>
              <a:t>nd</a:t>
            </a:r>
            <a:r>
              <a:rPr lang="en-CA" sz="4800" dirty="0"/>
              <a:t> Open Call</a:t>
            </a:r>
          </a:p>
        </p:txBody>
      </p:sp>
      <p:sp>
        <p:nvSpPr>
          <p:cNvPr id="10" name="Titre 1"/>
          <p:cNvSpPr txBox="1">
            <a:spLocks/>
          </p:cNvSpPr>
          <p:nvPr/>
        </p:nvSpPr>
        <p:spPr>
          <a:xfrm>
            <a:off x="1890642" y="213344"/>
            <a:ext cx="21018504" cy="10751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marL="0" marR="0" indent="0" algn="l" defTabSz="2438338" rtl="0" latinLnBrk="0">
              <a:lnSpc>
                <a:spcPct val="80000"/>
              </a:lnSpc>
              <a:spcBef>
                <a:spcPts val="0"/>
              </a:spcBef>
              <a:spcAft>
                <a:spcPts val="0"/>
              </a:spcAft>
              <a:buClrTx/>
              <a:buSzTx/>
              <a:buFontTx/>
              <a:buNone/>
              <a:tabLst/>
              <a:defRPr sz="3000" b="1" i="0" u="none" strike="noStrike" cap="none" spc="-59" baseline="0">
                <a:solidFill>
                  <a:srgbClr val="073699"/>
                </a:solidFill>
                <a:uFillTx/>
                <a:latin typeface="+mj-lt"/>
                <a:ea typeface="+mj-ea"/>
                <a:cs typeface="+mj-cs"/>
                <a:sym typeface="Helvetica"/>
              </a:defRPr>
            </a:lvl1pPr>
            <a:lvl2pPr marL="0" marR="0" indent="4572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2pPr>
            <a:lvl3pPr marL="0" marR="0" indent="9144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3pPr>
            <a:lvl4pPr marL="0" marR="0" indent="13716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4pPr>
            <a:lvl5pPr marL="0" marR="0" indent="18288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5pPr>
            <a:lvl6pPr marL="0" marR="0" indent="22860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6pPr>
            <a:lvl7pPr marL="0" marR="0" indent="27432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7pPr>
            <a:lvl8pPr marL="0" marR="0" indent="32004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8pPr>
            <a:lvl9pPr marL="0" marR="0" indent="36576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9pPr>
          </a:lstStyle>
          <a:p>
            <a:pPr hangingPunct="1"/>
            <a:r>
              <a:rPr lang="fr-FR" dirty="0"/>
              <a:t>UFO 2</a:t>
            </a:r>
            <a:r>
              <a:rPr lang="fr-FR" baseline="30000" dirty="0"/>
              <a:t>nd</a:t>
            </a:r>
            <a:r>
              <a:rPr lang="fr-FR" dirty="0"/>
              <a:t> Open Call info</a:t>
            </a:r>
          </a:p>
        </p:txBody>
      </p:sp>
    </p:spTree>
    <p:extLst>
      <p:ext uri="{BB962C8B-B14F-4D97-AF65-F5344CB8AC3E}">
        <p14:creationId xmlns:p14="http://schemas.microsoft.com/office/powerpoint/2010/main" val="1129851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0" y="6442502"/>
            <a:ext cx="12192000" cy="830997"/>
          </a:xfrm>
          <a:prstGeom prst="rect">
            <a:avLst/>
          </a:prstGeom>
        </p:spPr>
        <p:txBody>
          <a:bodyPr>
            <a:spAutoFit/>
          </a:bodyPr>
          <a:lstStyle/>
          <a:p>
            <a:br>
              <a:rPr lang="fr-FR" dirty="0"/>
            </a:br>
            <a:endParaRPr lang="fr-FR" dirty="0"/>
          </a:p>
        </p:txBody>
      </p:sp>
      <p:sp>
        <p:nvSpPr>
          <p:cNvPr id="8" name="Lorem Ipsum is simply dummy text of the printing and typesetting industry. Lorem Ipsum has been the industry's standard dummy text ever since the 1500s"/>
          <p:cNvSpPr txBox="1"/>
          <p:nvPr/>
        </p:nvSpPr>
        <p:spPr>
          <a:xfrm>
            <a:off x="834812" y="1046414"/>
            <a:ext cx="23130163" cy="77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defRPr sz="4000" b="1">
                <a:solidFill>
                  <a:srgbClr val="073699"/>
                </a:solidFill>
                <a:latin typeface="Helvetica"/>
                <a:ea typeface="Helvetica"/>
                <a:cs typeface="Helvetica"/>
                <a:sym typeface="Helvetica"/>
              </a:defRPr>
            </a:lvl1pPr>
          </a:lstStyle>
          <a:p>
            <a:pPr algn="ctr"/>
            <a:r>
              <a:rPr lang="en-US" sz="4400" dirty="0"/>
              <a:t>EVALUATION CRITERIA</a:t>
            </a:r>
          </a:p>
        </p:txBody>
      </p:sp>
      <p:sp>
        <p:nvSpPr>
          <p:cNvPr id="10" name="Titre 1"/>
          <p:cNvSpPr txBox="1">
            <a:spLocks/>
          </p:cNvSpPr>
          <p:nvPr/>
        </p:nvSpPr>
        <p:spPr>
          <a:xfrm>
            <a:off x="1890642" y="213344"/>
            <a:ext cx="21018504" cy="10751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0" marR="0" indent="0" algn="l" defTabSz="2438338" rtl="0" latinLnBrk="0">
              <a:lnSpc>
                <a:spcPct val="80000"/>
              </a:lnSpc>
              <a:spcBef>
                <a:spcPts val="0"/>
              </a:spcBef>
              <a:spcAft>
                <a:spcPts val="0"/>
              </a:spcAft>
              <a:buClrTx/>
              <a:buSzTx/>
              <a:buFontTx/>
              <a:buNone/>
              <a:tabLst/>
              <a:defRPr sz="3000" b="1" i="0" u="none" strike="noStrike" cap="none" spc="-59" baseline="0">
                <a:solidFill>
                  <a:srgbClr val="073699"/>
                </a:solidFill>
                <a:uFillTx/>
                <a:latin typeface="+mj-lt"/>
                <a:ea typeface="+mj-ea"/>
                <a:cs typeface="+mj-cs"/>
                <a:sym typeface="Helvetica"/>
              </a:defRPr>
            </a:lvl1pPr>
            <a:lvl2pPr marL="0" marR="0" indent="4572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2pPr>
            <a:lvl3pPr marL="0" marR="0" indent="9144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3pPr>
            <a:lvl4pPr marL="0" marR="0" indent="13716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4pPr>
            <a:lvl5pPr marL="0" marR="0" indent="18288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5pPr>
            <a:lvl6pPr marL="0" marR="0" indent="22860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6pPr>
            <a:lvl7pPr marL="0" marR="0" indent="27432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7pPr>
            <a:lvl8pPr marL="0" marR="0" indent="32004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8pPr>
            <a:lvl9pPr marL="0" marR="0" indent="36576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9pPr>
          </a:lstStyle>
          <a:p>
            <a:pPr hangingPunct="1"/>
            <a:r>
              <a:rPr lang="fr-FR" dirty="0"/>
              <a:t>Open Call info</a:t>
            </a:r>
          </a:p>
        </p:txBody>
      </p:sp>
      <p:graphicFrame>
        <p:nvGraphicFramePr>
          <p:cNvPr id="3" name="Table 2">
            <a:extLst>
              <a:ext uri="{FF2B5EF4-FFF2-40B4-BE49-F238E27FC236}">
                <a16:creationId xmlns:a16="http://schemas.microsoft.com/office/drawing/2014/main" id="{CB13A6D7-95CB-45A8-99F6-2659F9A6330E}"/>
              </a:ext>
            </a:extLst>
          </p:cNvPr>
          <p:cNvGraphicFramePr>
            <a:graphicFrameLocks noGrp="1"/>
          </p:cNvGraphicFramePr>
          <p:nvPr>
            <p:extLst>
              <p:ext uri="{D42A27DB-BD31-4B8C-83A1-F6EECF244321}">
                <p14:modId xmlns:p14="http://schemas.microsoft.com/office/powerpoint/2010/main" val="728554041"/>
              </p:ext>
            </p:extLst>
          </p:nvPr>
        </p:nvGraphicFramePr>
        <p:xfrm>
          <a:off x="2722419" y="2363706"/>
          <a:ext cx="19701163" cy="10841889"/>
        </p:xfrm>
        <a:graphic>
          <a:graphicData uri="http://schemas.openxmlformats.org/drawingml/2006/table">
            <a:tbl>
              <a:tblPr firstRow="1" firstCol="1" bandRow="1">
                <a:tableStyleId>{5940675A-B579-460E-94D1-54222C63F5DA}</a:tableStyleId>
              </a:tblPr>
              <a:tblGrid>
                <a:gridCol w="7772400">
                  <a:extLst>
                    <a:ext uri="{9D8B030D-6E8A-4147-A177-3AD203B41FA5}">
                      <a16:colId xmlns:a16="http://schemas.microsoft.com/office/drawing/2014/main" val="2419351167"/>
                    </a:ext>
                  </a:extLst>
                </a:gridCol>
                <a:gridCol w="11928763">
                  <a:extLst>
                    <a:ext uri="{9D8B030D-6E8A-4147-A177-3AD203B41FA5}">
                      <a16:colId xmlns:a16="http://schemas.microsoft.com/office/drawing/2014/main" val="577239179"/>
                    </a:ext>
                  </a:extLst>
                </a:gridCol>
              </a:tblGrid>
              <a:tr h="1039091">
                <a:tc gridSpan="2">
                  <a:txBody>
                    <a:bodyPr/>
                    <a:lstStyle/>
                    <a:p>
                      <a:pPr marL="0" marR="0">
                        <a:lnSpc>
                          <a:spcPct val="107000"/>
                        </a:lnSpc>
                        <a:spcBef>
                          <a:spcPts val="0"/>
                        </a:spcBef>
                        <a:spcAft>
                          <a:spcPts val="0"/>
                        </a:spcAft>
                      </a:pPr>
                      <a:r>
                        <a:rPr lang="en-GB" sz="3600" b="1" dirty="0">
                          <a:solidFill>
                            <a:srgbClr val="000000"/>
                          </a:solidFill>
                          <a:effectLst/>
                        </a:rPr>
                        <a:t>Evaluation criteria (For Feasibility and Demonstration Projects)</a:t>
                      </a:r>
                      <a:endParaRPr lang="en-US" sz="3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8321" marR="18321" marT="3983" marB="0" anchor="ctr"/>
                </a:tc>
                <a:tc hMerge="1">
                  <a:txBody>
                    <a:bodyPr/>
                    <a:lstStyle/>
                    <a:p>
                      <a:endParaRPr lang="en-US"/>
                    </a:p>
                  </a:txBody>
                  <a:tcPr/>
                </a:tc>
                <a:extLst>
                  <a:ext uri="{0D108BD9-81ED-4DB2-BD59-A6C34878D82A}">
                    <a16:rowId xmlns:a16="http://schemas.microsoft.com/office/drawing/2014/main" val="2135136889"/>
                  </a:ext>
                </a:extLst>
              </a:tr>
              <a:tr h="502749">
                <a:tc>
                  <a:txBody>
                    <a:bodyPr/>
                    <a:lstStyle/>
                    <a:p>
                      <a:pPr marL="0" marR="0">
                        <a:lnSpc>
                          <a:spcPct val="107000"/>
                        </a:lnSpc>
                        <a:spcBef>
                          <a:spcPts val="0"/>
                        </a:spcBef>
                        <a:spcAft>
                          <a:spcPts val="0"/>
                        </a:spcAft>
                      </a:pPr>
                      <a:r>
                        <a:rPr lang="en-GB" sz="3200" b="1" dirty="0">
                          <a:solidFill>
                            <a:srgbClr val="000000"/>
                          </a:solidFill>
                          <a:effectLst/>
                        </a:rPr>
                        <a:t>Criteria</a:t>
                      </a:r>
                      <a:endParaRPr lang="en-US" sz="3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8321" marR="18321" marT="3983" marB="0" anchor="ctr"/>
                </a:tc>
                <a:tc>
                  <a:txBody>
                    <a:bodyPr/>
                    <a:lstStyle/>
                    <a:p>
                      <a:pPr marL="0" marR="0" algn="ctr">
                        <a:lnSpc>
                          <a:spcPct val="107000"/>
                        </a:lnSpc>
                        <a:spcBef>
                          <a:spcPts val="0"/>
                        </a:spcBef>
                        <a:spcAft>
                          <a:spcPts val="0"/>
                        </a:spcAft>
                      </a:pPr>
                      <a:r>
                        <a:rPr lang="en-GB" sz="3200" b="1" dirty="0">
                          <a:solidFill>
                            <a:srgbClr val="000000"/>
                          </a:solidFill>
                          <a:effectLst/>
                        </a:rPr>
                        <a:t>Sub-criteria</a:t>
                      </a:r>
                      <a:endParaRPr lang="en-US" sz="3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8321" marR="18321" marT="3983" marB="0" anchor="ctr"/>
                </a:tc>
                <a:extLst>
                  <a:ext uri="{0D108BD9-81ED-4DB2-BD59-A6C34878D82A}">
                    <a16:rowId xmlns:a16="http://schemas.microsoft.com/office/drawing/2014/main" val="1302564061"/>
                  </a:ext>
                </a:extLst>
              </a:tr>
              <a:tr h="1110334">
                <a:tc rowSpan="3">
                  <a:txBody>
                    <a:bodyPr/>
                    <a:lstStyle/>
                    <a:p>
                      <a:pPr marL="0" marR="0" algn="l">
                        <a:lnSpc>
                          <a:spcPct val="107000"/>
                        </a:lnSpc>
                        <a:spcBef>
                          <a:spcPts val="0"/>
                        </a:spcBef>
                        <a:spcAft>
                          <a:spcPts val="0"/>
                        </a:spcAft>
                      </a:pPr>
                      <a:r>
                        <a:rPr lang="en-GB" sz="3200" b="1" dirty="0">
                          <a:solidFill>
                            <a:srgbClr val="000000"/>
                          </a:solidFill>
                          <a:effectLst/>
                        </a:rPr>
                        <a:t>1. Scientific and/or technological excellence</a:t>
                      </a:r>
                      <a:endParaRPr lang="en-US" sz="3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8321" marR="18321" marT="3983" marB="0" anchor="ctr"/>
                </a:tc>
                <a:tc>
                  <a:txBody>
                    <a:bodyPr/>
                    <a:lstStyle/>
                    <a:p>
                      <a:pPr marL="0" marR="0" algn="l">
                        <a:lnSpc>
                          <a:spcPct val="107000"/>
                        </a:lnSpc>
                        <a:spcBef>
                          <a:spcPts val="0"/>
                        </a:spcBef>
                        <a:spcAft>
                          <a:spcPts val="0"/>
                        </a:spcAft>
                      </a:pPr>
                      <a:r>
                        <a:rPr lang="en-GB" sz="3000" dirty="0">
                          <a:solidFill>
                            <a:srgbClr val="000000"/>
                          </a:solidFill>
                          <a:effectLst/>
                        </a:rPr>
                        <a:t>1.1 </a:t>
                      </a:r>
                      <a:r>
                        <a:rPr lang="en-US" sz="3000" dirty="0">
                          <a:solidFill>
                            <a:srgbClr val="000000"/>
                          </a:solidFill>
                          <a:effectLst/>
                        </a:rPr>
                        <a:t>Scientific and technical quality, business need and market opportunity</a:t>
                      </a:r>
                      <a:endParaRPr lang="en-US" sz="3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8321" marR="18321" marT="3983" marB="0" anchor="ctr"/>
                </a:tc>
                <a:extLst>
                  <a:ext uri="{0D108BD9-81ED-4DB2-BD59-A6C34878D82A}">
                    <a16:rowId xmlns:a16="http://schemas.microsoft.com/office/drawing/2014/main" val="3456272762"/>
                  </a:ext>
                </a:extLst>
              </a:tr>
              <a:tr h="667137">
                <a:tc vMerge="1">
                  <a:txBody>
                    <a:bodyPr/>
                    <a:lstStyle/>
                    <a:p>
                      <a:endParaRPr lang="en-US"/>
                    </a:p>
                  </a:txBody>
                  <a:tcPr/>
                </a:tc>
                <a:tc>
                  <a:txBody>
                    <a:bodyPr/>
                    <a:lstStyle/>
                    <a:p>
                      <a:pPr marL="0" marR="0" algn="l">
                        <a:lnSpc>
                          <a:spcPct val="107000"/>
                        </a:lnSpc>
                        <a:spcBef>
                          <a:spcPts val="0"/>
                        </a:spcBef>
                        <a:spcAft>
                          <a:spcPts val="0"/>
                        </a:spcAft>
                      </a:pPr>
                      <a:r>
                        <a:rPr lang="en-GB" sz="3000" dirty="0">
                          <a:solidFill>
                            <a:srgbClr val="000000"/>
                          </a:solidFill>
                          <a:effectLst/>
                        </a:rPr>
                        <a:t>1.2 Innovative potential, novelty, originality</a:t>
                      </a:r>
                      <a:endParaRPr lang="en-US" sz="3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8321" marR="18321" marT="3983" marB="0" anchor="ctr"/>
                </a:tc>
                <a:extLst>
                  <a:ext uri="{0D108BD9-81ED-4DB2-BD59-A6C34878D82A}">
                    <a16:rowId xmlns:a16="http://schemas.microsoft.com/office/drawing/2014/main" val="795260690"/>
                  </a:ext>
                </a:extLst>
              </a:tr>
              <a:tr h="715501">
                <a:tc vMerge="1">
                  <a:txBody>
                    <a:bodyPr/>
                    <a:lstStyle/>
                    <a:p>
                      <a:endParaRPr lang="en-US"/>
                    </a:p>
                  </a:txBody>
                  <a:tcPr/>
                </a:tc>
                <a:tc>
                  <a:txBody>
                    <a:bodyPr/>
                    <a:lstStyle/>
                    <a:p>
                      <a:pPr marL="0" marR="0" algn="l">
                        <a:lnSpc>
                          <a:spcPct val="107000"/>
                        </a:lnSpc>
                        <a:spcBef>
                          <a:spcPts val="0"/>
                        </a:spcBef>
                        <a:spcAft>
                          <a:spcPts val="0"/>
                        </a:spcAft>
                      </a:pPr>
                      <a:r>
                        <a:rPr lang="en-GB" sz="3000" dirty="0">
                          <a:solidFill>
                            <a:srgbClr val="000000"/>
                          </a:solidFill>
                          <a:effectLst/>
                        </a:rPr>
                        <a:t>1.3 Feasibility of the proposal as described by work plan</a:t>
                      </a:r>
                      <a:endParaRPr lang="en-US" sz="3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8321" marR="18321" marT="3983" marB="0" anchor="ctr"/>
                </a:tc>
                <a:extLst>
                  <a:ext uri="{0D108BD9-81ED-4DB2-BD59-A6C34878D82A}">
                    <a16:rowId xmlns:a16="http://schemas.microsoft.com/office/drawing/2014/main" val="2032596609"/>
                  </a:ext>
                </a:extLst>
              </a:tr>
              <a:tr h="1287642">
                <a:tc rowSpan="3">
                  <a:txBody>
                    <a:bodyPr/>
                    <a:lstStyle/>
                    <a:p>
                      <a:pPr marL="0" marR="0" algn="l">
                        <a:lnSpc>
                          <a:spcPct val="107000"/>
                        </a:lnSpc>
                        <a:spcBef>
                          <a:spcPts val="0"/>
                        </a:spcBef>
                        <a:spcAft>
                          <a:spcPts val="0"/>
                        </a:spcAft>
                      </a:pPr>
                      <a:r>
                        <a:rPr lang="en-GB" sz="3200" b="1" dirty="0">
                          <a:solidFill>
                            <a:srgbClr val="000000"/>
                          </a:solidFill>
                          <a:effectLst/>
                        </a:rPr>
                        <a:t>2. Quality and efficiency of the implementation</a:t>
                      </a:r>
                      <a:endParaRPr lang="en-US" sz="3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8321" marR="18321" marT="3983" marB="0" anchor="ctr"/>
                </a:tc>
                <a:tc>
                  <a:txBody>
                    <a:bodyPr/>
                    <a:lstStyle/>
                    <a:p>
                      <a:pPr marL="0" marR="0" algn="l">
                        <a:lnSpc>
                          <a:spcPct val="107000"/>
                        </a:lnSpc>
                        <a:spcBef>
                          <a:spcPts val="0"/>
                        </a:spcBef>
                        <a:spcAft>
                          <a:spcPts val="0"/>
                        </a:spcAft>
                      </a:pPr>
                      <a:r>
                        <a:rPr lang="en-GB" sz="3000" dirty="0">
                          <a:solidFill>
                            <a:srgbClr val="000000"/>
                          </a:solidFill>
                          <a:effectLst/>
                        </a:rPr>
                        <a:t>2.1 Quality, complementarity and relevant experience of the individual participants  </a:t>
                      </a:r>
                      <a:endParaRPr lang="en-US" sz="3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8321" marR="18321" marT="3983" marB="0" anchor="ctr"/>
                </a:tc>
                <a:extLst>
                  <a:ext uri="{0D108BD9-81ED-4DB2-BD59-A6C34878D82A}">
                    <a16:rowId xmlns:a16="http://schemas.microsoft.com/office/drawing/2014/main" val="2966581375"/>
                  </a:ext>
                </a:extLst>
              </a:tr>
              <a:tr h="1220726">
                <a:tc vMerge="1">
                  <a:txBody>
                    <a:bodyPr/>
                    <a:lstStyle/>
                    <a:p>
                      <a:endParaRPr lang="en-US"/>
                    </a:p>
                  </a:txBody>
                  <a:tcPr/>
                </a:tc>
                <a:tc>
                  <a:txBody>
                    <a:bodyPr/>
                    <a:lstStyle/>
                    <a:p>
                      <a:pPr marL="0" marR="0" algn="l">
                        <a:lnSpc>
                          <a:spcPct val="107000"/>
                        </a:lnSpc>
                        <a:spcBef>
                          <a:spcPts val="0"/>
                        </a:spcBef>
                        <a:spcAft>
                          <a:spcPts val="0"/>
                        </a:spcAft>
                      </a:pPr>
                      <a:r>
                        <a:rPr lang="en-GB" sz="3000" dirty="0">
                          <a:solidFill>
                            <a:srgbClr val="000000"/>
                          </a:solidFill>
                          <a:effectLst/>
                        </a:rPr>
                        <a:t>2.2 Appropriateness of the management structures and procedures, including risk and innovation management</a:t>
                      </a:r>
                      <a:endParaRPr lang="en-US" sz="3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8321" marR="18321" marT="3983" marB="0" anchor="ctr"/>
                </a:tc>
                <a:extLst>
                  <a:ext uri="{0D108BD9-81ED-4DB2-BD59-A6C34878D82A}">
                    <a16:rowId xmlns:a16="http://schemas.microsoft.com/office/drawing/2014/main" val="4227832384"/>
                  </a:ext>
                </a:extLst>
              </a:tr>
              <a:tr h="1222219">
                <a:tc vMerge="1">
                  <a:txBody>
                    <a:bodyPr/>
                    <a:lstStyle/>
                    <a:p>
                      <a:endParaRPr lang="en-US"/>
                    </a:p>
                  </a:txBody>
                  <a:tcPr/>
                </a:tc>
                <a:tc>
                  <a:txBody>
                    <a:bodyPr/>
                    <a:lstStyle/>
                    <a:p>
                      <a:pPr marL="0" marR="0" algn="l">
                        <a:lnSpc>
                          <a:spcPct val="107000"/>
                        </a:lnSpc>
                        <a:spcBef>
                          <a:spcPts val="0"/>
                        </a:spcBef>
                        <a:spcAft>
                          <a:spcPts val="0"/>
                        </a:spcAft>
                      </a:pPr>
                      <a:r>
                        <a:rPr lang="en-GB" sz="3000" dirty="0">
                          <a:solidFill>
                            <a:srgbClr val="000000"/>
                          </a:solidFill>
                          <a:effectLst/>
                        </a:rPr>
                        <a:t>2.3 Coherence and effectiveness of the work plan, including appropriateness of the allocation of tasks and resources</a:t>
                      </a:r>
                      <a:endParaRPr lang="en-US" sz="3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8321" marR="18321" marT="3983" marB="0" anchor="ctr"/>
                </a:tc>
                <a:extLst>
                  <a:ext uri="{0D108BD9-81ED-4DB2-BD59-A6C34878D82A}">
                    <a16:rowId xmlns:a16="http://schemas.microsoft.com/office/drawing/2014/main" val="500371277"/>
                  </a:ext>
                </a:extLst>
              </a:tr>
              <a:tr h="502749">
                <a:tc rowSpan="3">
                  <a:txBody>
                    <a:bodyPr/>
                    <a:lstStyle/>
                    <a:p>
                      <a:pPr marL="0" marR="0" algn="l">
                        <a:lnSpc>
                          <a:spcPct val="107000"/>
                        </a:lnSpc>
                        <a:spcBef>
                          <a:spcPts val="0"/>
                        </a:spcBef>
                        <a:spcAft>
                          <a:spcPts val="0"/>
                        </a:spcAft>
                      </a:pPr>
                      <a:r>
                        <a:rPr lang="en-GB" sz="3200" b="1" dirty="0">
                          <a:solidFill>
                            <a:srgbClr val="000000"/>
                          </a:solidFill>
                          <a:effectLst/>
                        </a:rPr>
                        <a:t>3. Potential impact</a:t>
                      </a:r>
                      <a:endParaRPr lang="en-US" sz="3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8321" marR="18321" marT="3983" marB="0" anchor="ctr"/>
                </a:tc>
                <a:tc>
                  <a:txBody>
                    <a:bodyPr/>
                    <a:lstStyle/>
                    <a:p>
                      <a:pPr marL="0" marR="0" algn="l">
                        <a:lnSpc>
                          <a:spcPct val="107000"/>
                        </a:lnSpc>
                        <a:spcBef>
                          <a:spcPts val="0"/>
                        </a:spcBef>
                        <a:spcAft>
                          <a:spcPts val="0"/>
                        </a:spcAft>
                      </a:pPr>
                      <a:r>
                        <a:rPr lang="en-GB" sz="3000" dirty="0">
                          <a:solidFill>
                            <a:srgbClr val="000000"/>
                          </a:solidFill>
                          <a:effectLst/>
                        </a:rPr>
                        <a:t>3.1 Economic impact</a:t>
                      </a:r>
                      <a:endParaRPr lang="en-US" sz="3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8321" marR="18321" marT="3983" marB="0" anchor="ctr"/>
                </a:tc>
                <a:extLst>
                  <a:ext uri="{0D108BD9-81ED-4DB2-BD59-A6C34878D82A}">
                    <a16:rowId xmlns:a16="http://schemas.microsoft.com/office/drawing/2014/main" val="2393800484"/>
                  </a:ext>
                </a:extLst>
              </a:tr>
              <a:tr h="816812">
                <a:tc vMerge="1">
                  <a:txBody>
                    <a:bodyPr/>
                    <a:lstStyle/>
                    <a:p>
                      <a:endParaRPr lang="en-US"/>
                    </a:p>
                  </a:txBody>
                  <a:tcPr/>
                </a:tc>
                <a:tc>
                  <a:txBody>
                    <a:bodyPr/>
                    <a:lstStyle/>
                    <a:p>
                      <a:pPr marL="0" marR="0" algn="l">
                        <a:lnSpc>
                          <a:spcPct val="107000"/>
                        </a:lnSpc>
                        <a:spcBef>
                          <a:spcPts val="0"/>
                        </a:spcBef>
                        <a:spcAft>
                          <a:spcPts val="0"/>
                        </a:spcAft>
                      </a:pPr>
                      <a:r>
                        <a:rPr lang="en-GB" sz="3000" dirty="0">
                          <a:solidFill>
                            <a:srgbClr val="000000"/>
                          </a:solidFill>
                          <a:effectLst/>
                        </a:rPr>
                        <a:t>3.2 Social and Environmental impact</a:t>
                      </a:r>
                      <a:endParaRPr lang="en-US" sz="3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8321" marR="18321" marT="3983" marB="0" anchor="ctr"/>
                </a:tc>
                <a:extLst>
                  <a:ext uri="{0D108BD9-81ED-4DB2-BD59-A6C34878D82A}">
                    <a16:rowId xmlns:a16="http://schemas.microsoft.com/office/drawing/2014/main" val="1416644188"/>
                  </a:ext>
                </a:extLst>
              </a:tr>
              <a:tr h="799239">
                <a:tc vMerge="1">
                  <a:txBody>
                    <a:bodyPr/>
                    <a:lstStyle/>
                    <a:p>
                      <a:endParaRPr lang="en-US"/>
                    </a:p>
                  </a:txBody>
                  <a:tcPr/>
                </a:tc>
                <a:tc>
                  <a:txBody>
                    <a:bodyPr/>
                    <a:lstStyle/>
                    <a:p>
                      <a:pPr marL="0" marR="0" algn="l">
                        <a:lnSpc>
                          <a:spcPct val="107000"/>
                        </a:lnSpc>
                        <a:spcBef>
                          <a:spcPts val="0"/>
                        </a:spcBef>
                        <a:spcAft>
                          <a:spcPts val="0"/>
                        </a:spcAft>
                      </a:pPr>
                      <a:r>
                        <a:rPr lang="en-GB" sz="3000" dirty="0">
                          <a:solidFill>
                            <a:srgbClr val="000000"/>
                          </a:solidFill>
                          <a:effectLst/>
                        </a:rPr>
                        <a:t>3.3 </a:t>
                      </a:r>
                      <a:r>
                        <a:rPr lang="en-US" sz="3000" dirty="0">
                          <a:solidFill>
                            <a:srgbClr val="000000"/>
                          </a:solidFill>
                          <a:effectLst/>
                        </a:rPr>
                        <a:t>Market and value chain impact</a:t>
                      </a:r>
                      <a:endParaRPr lang="en-US" sz="3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8321" marR="18321" marT="3983" marB="0" anchor="ctr"/>
                </a:tc>
                <a:extLst>
                  <a:ext uri="{0D108BD9-81ED-4DB2-BD59-A6C34878D82A}">
                    <a16:rowId xmlns:a16="http://schemas.microsoft.com/office/drawing/2014/main" val="1697391228"/>
                  </a:ext>
                </a:extLst>
              </a:tr>
              <a:tr h="776072">
                <a:tc>
                  <a:txBody>
                    <a:bodyPr/>
                    <a:lstStyle/>
                    <a:p>
                      <a:pPr marL="0" marR="0" algn="l">
                        <a:lnSpc>
                          <a:spcPct val="107000"/>
                        </a:lnSpc>
                        <a:spcBef>
                          <a:spcPts val="0"/>
                        </a:spcBef>
                        <a:spcAft>
                          <a:spcPts val="0"/>
                        </a:spcAft>
                      </a:pPr>
                      <a:r>
                        <a:rPr lang="en-GB" sz="3200" b="1" dirty="0">
                          <a:solidFill>
                            <a:srgbClr val="000000"/>
                          </a:solidFill>
                          <a:effectLst/>
                        </a:rPr>
                        <a:t>4. Cross-border partnership</a:t>
                      </a:r>
                      <a:endParaRPr lang="en-US" sz="3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8321" marR="18321" marT="3983" marB="0" anchor="ctr"/>
                </a:tc>
                <a:tc>
                  <a:txBody>
                    <a:bodyPr/>
                    <a:lstStyle/>
                    <a:p>
                      <a:pPr marL="0" marR="0" algn="l">
                        <a:lnSpc>
                          <a:spcPct val="107000"/>
                        </a:lnSpc>
                        <a:spcBef>
                          <a:spcPts val="0"/>
                        </a:spcBef>
                        <a:spcAft>
                          <a:spcPts val="0"/>
                        </a:spcAft>
                      </a:pPr>
                      <a:r>
                        <a:rPr lang="en-GB" sz="3000" dirty="0">
                          <a:solidFill>
                            <a:srgbClr val="000000"/>
                          </a:solidFill>
                          <a:effectLst/>
                        </a:rPr>
                        <a:t>4.1 </a:t>
                      </a:r>
                      <a:r>
                        <a:rPr lang="en-US" sz="3000" dirty="0">
                          <a:solidFill>
                            <a:srgbClr val="000000"/>
                          </a:solidFill>
                          <a:effectLst/>
                        </a:rPr>
                        <a:t>At least 2 SMEs partners in the consortium to be from different EU countries of the territorial scope of UFO</a:t>
                      </a:r>
                      <a:endParaRPr lang="en-US" sz="3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8321" marR="18321" marT="3983" marB="0" anchor="ctr"/>
                </a:tc>
                <a:extLst>
                  <a:ext uri="{0D108BD9-81ED-4DB2-BD59-A6C34878D82A}">
                    <a16:rowId xmlns:a16="http://schemas.microsoft.com/office/drawing/2014/main" val="3037004493"/>
                  </a:ext>
                </a:extLst>
              </a:tr>
            </a:tbl>
          </a:graphicData>
        </a:graphic>
      </p:graphicFrame>
    </p:spTree>
    <p:extLst>
      <p:ext uri="{BB962C8B-B14F-4D97-AF65-F5344CB8AC3E}">
        <p14:creationId xmlns:p14="http://schemas.microsoft.com/office/powerpoint/2010/main" val="92554618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0" y="6442502"/>
            <a:ext cx="12192000" cy="830997"/>
          </a:xfrm>
          <a:prstGeom prst="rect">
            <a:avLst/>
          </a:prstGeom>
        </p:spPr>
        <p:txBody>
          <a:bodyPr>
            <a:spAutoFit/>
          </a:bodyPr>
          <a:lstStyle/>
          <a:p>
            <a:br>
              <a:rPr lang="fr-FR" dirty="0"/>
            </a:br>
            <a:endParaRPr lang="fr-FR" dirty="0"/>
          </a:p>
        </p:txBody>
      </p:sp>
      <p:sp>
        <p:nvSpPr>
          <p:cNvPr id="8" name="Lorem Ipsum is simply dummy text of the printing and typesetting industry. Lorem Ipsum has been the industry's standard dummy text ever since the 1500s"/>
          <p:cNvSpPr txBox="1"/>
          <p:nvPr/>
        </p:nvSpPr>
        <p:spPr>
          <a:xfrm>
            <a:off x="834812" y="1288525"/>
            <a:ext cx="23130163" cy="77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defRPr sz="4000" b="1">
                <a:solidFill>
                  <a:srgbClr val="073699"/>
                </a:solidFill>
                <a:latin typeface="Helvetica"/>
                <a:ea typeface="Helvetica"/>
                <a:cs typeface="Helvetica"/>
                <a:sym typeface="Helvetica"/>
              </a:defRPr>
            </a:lvl1pPr>
          </a:lstStyle>
          <a:p>
            <a:pPr algn="ctr"/>
            <a:r>
              <a:rPr lang="en-US" sz="4400" dirty="0"/>
              <a:t>SCORING MECHANISM</a:t>
            </a:r>
          </a:p>
        </p:txBody>
      </p:sp>
      <p:sp>
        <p:nvSpPr>
          <p:cNvPr id="9" name="TextBox 8">
            <a:extLst>
              <a:ext uri="{FF2B5EF4-FFF2-40B4-BE49-F238E27FC236}">
                <a16:creationId xmlns:a16="http://schemas.microsoft.com/office/drawing/2014/main" id="{68C7BC21-2E46-41A1-8B13-A9B9790AFBE5}"/>
              </a:ext>
            </a:extLst>
          </p:cNvPr>
          <p:cNvSpPr txBox="1"/>
          <p:nvPr/>
        </p:nvSpPr>
        <p:spPr>
          <a:xfrm>
            <a:off x="2542964" y="2732541"/>
            <a:ext cx="20366182" cy="84012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marR="0" indent="-457200" algn="l" eaLnBrk="0" fontAlgn="base" hangingPunct="0">
              <a:lnSpc>
                <a:spcPct val="130000"/>
              </a:lnSpc>
              <a:spcBef>
                <a:spcPts val="600"/>
              </a:spcBef>
              <a:spcAft>
                <a:spcPts val="600"/>
              </a:spcAft>
              <a:buFont typeface="Arial" panose="020B0604020202020204" pitchFamily="34" charset="0"/>
              <a:buChar char="•"/>
            </a:pPr>
            <a:r>
              <a:rPr lang="en-GB" sz="3600" b="1" kern="1200" dirty="0">
                <a:solidFill>
                  <a:srgbClr val="000000"/>
                </a:solidFill>
                <a:effectLst/>
                <a:latin typeface="+mj-lt"/>
                <a:ea typeface="Geneva"/>
                <a:cs typeface="Geneva"/>
              </a:rPr>
              <a:t>Each sub-criterion is rated from 1 to 5 points</a:t>
            </a:r>
            <a:r>
              <a:rPr lang="en-GB" sz="3600" kern="1200" dirty="0">
                <a:solidFill>
                  <a:srgbClr val="000000"/>
                </a:solidFill>
                <a:effectLst/>
                <a:latin typeface="+mj-lt"/>
                <a:ea typeface="Geneva"/>
                <a:cs typeface="Geneva"/>
              </a:rPr>
              <a:t>; score per criterion is the sum of the individual sub-criteria scores (adjusted by the weighting factors) </a:t>
            </a:r>
            <a:r>
              <a:rPr lang="en-GB" sz="3600" kern="1200" dirty="0">
                <a:solidFill>
                  <a:srgbClr val="000000"/>
                </a:solidFill>
                <a:latin typeface="+mj-lt"/>
                <a:ea typeface="Geneva"/>
                <a:cs typeface="Geneva"/>
              </a:rPr>
              <a:t>; total proposal score is the sum of the scores of the criteria and </a:t>
            </a:r>
            <a:r>
              <a:rPr lang="en-GB" sz="3600" b="1" kern="1200" dirty="0">
                <a:solidFill>
                  <a:srgbClr val="000000"/>
                </a:solidFill>
                <a:latin typeface="+mj-lt"/>
                <a:ea typeface="Geneva"/>
                <a:cs typeface="Geneva"/>
              </a:rPr>
              <a:t>normalised to 100 points.</a:t>
            </a:r>
            <a:r>
              <a:rPr lang="en-GB" sz="3600" b="1" kern="1200" dirty="0">
                <a:solidFill>
                  <a:srgbClr val="000000"/>
                </a:solidFill>
                <a:effectLst/>
                <a:latin typeface="+mj-lt"/>
                <a:ea typeface="Geneva"/>
                <a:cs typeface="Geneva"/>
              </a:rPr>
              <a:t> </a:t>
            </a:r>
            <a:endParaRPr lang="en-US" sz="3600" b="1" dirty="0">
              <a:solidFill>
                <a:srgbClr val="000000"/>
              </a:solidFill>
              <a:effectLst/>
              <a:latin typeface="+mj-lt"/>
              <a:ea typeface="Times New Roman" panose="02020603050405020304" pitchFamily="18" charset="0"/>
              <a:cs typeface="Arial" panose="020B0604020202020204" pitchFamily="34" charset="0"/>
            </a:endParaRPr>
          </a:p>
          <a:p>
            <a:pPr marL="457200" marR="0" indent="-457200" algn="l">
              <a:lnSpc>
                <a:spcPct val="130000"/>
              </a:lnSpc>
              <a:spcBef>
                <a:spcPts val="600"/>
              </a:spcBef>
              <a:spcAft>
                <a:spcPts val="600"/>
              </a:spcAft>
              <a:buFont typeface="Arial" panose="020B0604020202020204" pitchFamily="34" charset="0"/>
              <a:buChar char="•"/>
            </a:pPr>
            <a:r>
              <a:rPr lang="en-GB" sz="3600" b="1" kern="1200" dirty="0">
                <a:solidFill>
                  <a:srgbClr val="000000"/>
                </a:solidFill>
                <a:effectLst/>
                <a:latin typeface="+mj-lt"/>
                <a:ea typeface="Geneva"/>
                <a:cs typeface="Geneva"/>
              </a:rPr>
              <a:t>Criteria Weighting:</a:t>
            </a:r>
            <a:r>
              <a:rPr lang="en-GB" sz="3600" kern="1200" dirty="0">
                <a:solidFill>
                  <a:srgbClr val="000000"/>
                </a:solidFill>
                <a:effectLst/>
                <a:latin typeface="+mj-lt"/>
                <a:ea typeface="Geneva"/>
                <a:cs typeface="Geneva"/>
              </a:rPr>
              <a:t> </a:t>
            </a:r>
            <a:r>
              <a:rPr lang="en-GB" sz="3600" u="sng" kern="1200" dirty="0">
                <a:solidFill>
                  <a:srgbClr val="000000"/>
                </a:solidFill>
                <a:effectLst/>
                <a:latin typeface="+mj-lt"/>
                <a:ea typeface="Geneva"/>
                <a:cs typeface="Geneva"/>
              </a:rPr>
              <a:t>“Scientific and/or technological excellence” </a:t>
            </a:r>
            <a:r>
              <a:rPr lang="en-GB" sz="3600" b="1" u="sng" kern="1200" dirty="0">
                <a:solidFill>
                  <a:srgbClr val="000000"/>
                </a:solidFill>
                <a:effectLst/>
                <a:latin typeface="+mj-lt"/>
                <a:ea typeface="Geneva"/>
                <a:cs typeface="Geneva"/>
              </a:rPr>
              <a:t>35 points </a:t>
            </a:r>
            <a:r>
              <a:rPr lang="en-GB" sz="3600" u="sng" kern="1200" dirty="0">
                <a:solidFill>
                  <a:srgbClr val="000000"/>
                </a:solidFill>
                <a:effectLst/>
                <a:latin typeface="+mj-lt"/>
                <a:ea typeface="Geneva"/>
                <a:cs typeface="Geneva"/>
              </a:rPr>
              <a:t>max</a:t>
            </a:r>
            <a:r>
              <a:rPr lang="en-GB" sz="3600" kern="1200" dirty="0">
                <a:solidFill>
                  <a:srgbClr val="000000"/>
                </a:solidFill>
                <a:effectLst/>
                <a:latin typeface="+mj-lt"/>
                <a:ea typeface="Geneva"/>
                <a:cs typeface="Geneva"/>
              </a:rPr>
              <a:t>, </a:t>
            </a:r>
            <a:r>
              <a:rPr lang="en-GB" sz="3600" u="sng" kern="1200" dirty="0">
                <a:solidFill>
                  <a:srgbClr val="000000"/>
                </a:solidFill>
                <a:effectLst/>
                <a:latin typeface="+mj-lt"/>
                <a:ea typeface="Geneva"/>
                <a:cs typeface="Geneva"/>
              </a:rPr>
              <a:t>“Quality and Efficiency of Implementation” </a:t>
            </a:r>
            <a:r>
              <a:rPr lang="en-GB" sz="3600" b="1" u="sng" kern="1200" dirty="0">
                <a:solidFill>
                  <a:srgbClr val="000000"/>
                </a:solidFill>
                <a:effectLst/>
                <a:latin typeface="+mj-lt"/>
                <a:ea typeface="Geneva"/>
                <a:cs typeface="Geneva"/>
              </a:rPr>
              <a:t>25 point</a:t>
            </a:r>
            <a:r>
              <a:rPr lang="en-GB" sz="3600" b="1" u="sng" kern="1200" dirty="0">
                <a:solidFill>
                  <a:srgbClr val="000000"/>
                </a:solidFill>
                <a:latin typeface="+mj-lt"/>
                <a:ea typeface="Geneva"/>
                <a:cs typeface="Geneva"/>
              </a:rPr>
              <a:t>s</a:t>
            </a:r>
            <a:r>
              <a:rPr lang="en-GB" sz="3600" u="sng" kern="1200" dirty="0">
                <a:solidFill>
                  <a:srgbClr val="000000"/>
                </a:solidFill>
                <a:latin typeface="+mj-lt"/>
                <a:ea typeface="Geneva"/>
                <a:cs typeface="Geneva"/>
              </a:rPr>
              <a:t> </a:t>
            </a:r>
            <a:r>
              <a:rPr lang="en-GB" sz="3600" u="sng" kern="1200" dirty="0">
                <a:solidFill>
                  <a:srgbClr val="000000"/>
                </a:solidFill>
                <a:effectLst/>
                <a:latin typeface="+mj-lt"/>
                <a:ea typeface="Geneva"/>
                <a:cs typeface="Geneva"/>
              </a:rPr>
              <a:t>max </a:t>
            </a:r>
            <a:r>
              <a:rPr lang="en-GB" sz="3600" kern="1200" dirty="0">
                <a:solidFill>
                  <a:srgbClr val="000000"/>
                </a:solidFill>
                <a:effectLst/>
                <a:latin typeface="+mj-lt"/>
                <a:ea typeface="Geneva"/>
                <a:cs typeface="Geneva"/>
              </a:rPr>
              <a:t>and </a:t>
            </a:r>
            <a:r>
              <a:rPr lang="en-GB" sz="3600" u="sng" kern="1200" dirty="0">
                <a:solidFill>
                  <a:srgbClr val="000000"/>
                </a:solidFill>
                <a:effectLst/>
                <a:latin typeface="+mj-lt"/>
                <a:ea typeface="Geneva"/>
                <a:cs typeface="Geneva"/>
              </a:rPr>
              <a:t>“Potential Impact” </a:t>
            </a:r>
            <a:r>
              <a:rPr lang="en-GB" sz="3600" b="1" u="sng" kern="1200" dirty="0">
                <a:solidFill>
                  <a:srgbClr val="000000"/>
                </a:solidFill>
                <a:effectLst/>
                <a:latin typeface="+mj-lt"/>
                <a:ea typeface="Geneva"/>
                <a:cs typeface="Geneva"/>
              </a:rPr>
              <a:t>40 points </a:t>
            </a:r>
            <a:r>
              <a:rPr lang="en-GB" sz="3600" u="sng" kern="1200" dirty="0">
                <a:solidFill>
                  <a:srgbClr val="000000"/>
                </a:solidFill>
                <a:effectLst/>
                <a:latin typeface="+mj-lt"/>
                <a:ea typeface="Geneva"/>
                <a:cs typeface="Geneva"/>
              </a:rPr>
              <a:t>max.</a:t>
            </a:r>
            <a:r>
              <a:rPr lang="en-GB" sz="3600" kern="1200" dirty="0">
                <a:solidFill>
                  <a:srgbClr val="000000"/>
                </a:solidFill>
                <a:effectLst/>
                <a:latin typeface="+mj-lt"/>
                <a:ea typeface="Geneva"/>
                <a:cs typeface="Geneva"/>
              </a:rPr>
              <a:t> </a:t>
            </a:r>
            <a:endParaRPr lang="en-US" sz="3600" dirty="0">
              <a:solidFill>
                <a:srgbClr val="000000"/>
              </a:solidFill>
              <a:effectLst/>
              <a:latin typeface="+mj-lt"/>
              <a:ea typeface="Times New Roman" panose="02020603050405020304" pitchFamily="18" charset="0"/>
              <a:cs typeface="Arial" panose="020B0604020202020204" pitchFamily="34" charset="0"/>
            </a:endParaRPr>
          </a:p>
          <a:p>
            <a:pPr marL="457200" marR="0" indent="-457200" algn="l">
              <a:lnSpc>
                <a:spcPct val="130000"/>
              </a:lnSpc>
              <a:spcBef>
                <a:spcPts val="600"/>
              </a:spcBef>
              <a:spcAft>
                <a:spcPts val="600"/>
              </a:spcAft>
              <a:buFont typeface="Arial" panose="020B0604020202020204" pitchFamily="34" charset="0"/>
              <a:buChar char="•"/>
            </a:pPr>
            <a:r>
              <a:rPr lang="en-GB" sz="3600" kern="1200" dirty="0">
                <a:solidFill>
                  <a:srgbClr val="000000"/>
                </a:solidFill>
                <a:effectLst/>
                <a:latin typeface="+mj-lt"/>
                <a:ea typeface="Geneva"/>
                <a:cs typeface="Geneva"/>
              </a:rPr>
              <a:t>The “pass” threshold for the individual criteria is 60% of the maximum score of each criterion. The “pass” threshold for the overall score is 70% of the maximum score. </a:t>
            </a:r>
            <a:r>
              <a:rPr lang="pt-PT" sz="3600" dirty="0">
                <a:solidFill>
                  <a:srgbClr val="000000"/>
                </a:solidFill>
                <a:effectLst/>
                <a:latin typeface="+mj-lt"/>
                <a:ea typeface="Times New Roman" panose="02020603050405020304" pitchFamily="18" charset="0"/>
                <a:cs typeface="Arial" panose="020B0604020202020204" pitchFamily="34" charset="0"/>
              </a:rPr>
              <a:t>Proposals where in one of the three individual criteria the score is below 60% or the overall score is below 70% will not be recommended for funding.</a:t>
            </a:r>
            <a:endParaRPr lang="en-US" sz="3600" dirty="0">
              <a:solidFill>
                <a:srgbClr val="000000"/>
              </a:solidFill>
              <a:effectLst/>
              <a:latin typeface="+mj-lt"/>
              <a:ea typeface="Times New Roman" panose="02020603050405020304" pitchFamily="18" charset="0"/>
              <a:cs typeface="Arial" panose="020B0604020202020204" pitchFamily="34" charset="0"/>
            </a:endParaRPr>
          </a:p>
          <a:p>
            <a:pPr marL="457200" marR="0" indent="-457200" algn="l">
              <a:lnSpc>
                <a:spcPct val="130000"/>
              </a:lnSpc>
              <a:spcBef>
                <a:spcPts val="600"/>
              </a:spcBef>
              <a:spcAft>
                <a:spcPts val="600"/>
              </a:spcAft>
              <a:buFont typeface="Arial" panose="020B0604020202020204" pitchFamily="34" charset="0"/>
              <a:buChar char="•"/>
            </a:pPr>
            <a:r>
              <a:rPr lang="pt-PT" sz="3600" b="1" dirty="0">
                <a:solidFill>
                  <a:srgbClr val="000000"/>
                </a:solidFill>
                <a:effectLst/>
                <a:latin typeface="+mj-lt"/>
                <a:ea typeface="Times New Roman" panose="02020603050405020304" pitchFamily="18" charset="0"/>
                <a:cs typeface="Arial" panose="020B0604020202020204" pitchFamily="34" charset="0"/>
              </a:rPr>
              <a:t>Cross-border partnership </a:t>
            </a:r>
            <a:r>
              <a:rPr lang="pt-PT" sz="3600" dirty="0">
                <a:solidFill>
                  <a:srgbClr val="000000"/>
                </a:solidFill>
                <a:effectLst/>
                <a:latin typeface="+mj-lt"/>
                <a:ea typeface="Times New Roman" panose="02020603050405020304" pitchFamily="18" charset="0"/>
                <a:cs typeface="Arial" panose="020B0604020202020204" pitchFamily="34" charset="0"/>
              </a:rPr>
              <a:t>criterion (if such a partnerhip exists) will give a </a:t>
            </a:r>
            <a:r>
              <a:rPr lang="pt-PT" sz="3600" b="1" dirty="0">
                <a:solidFill>
                  <a:srgbClr val="000000"/>
                </a:solidFill>
                <a:effectLst/>
                <a:latin typeface="+mj-lt"/>
                <a:ea typeface="Times New Roman" panose="02020603050405020304" pitchFamily="18" charset="0"/>
                <a:cs typeface="Arial" panose="020B0604020202020204" pitchFamily="34" charset="0"/>
              </a:rPr>
              <a:t>“push” of 5% up</a:t>
            </a:r>
            <a:r>
              <a:rPr lang="pt-PT" sz="3600" dirty="0">
                <a:solidFill>
                  <a:srgbClr val="000000"/>
                </a:solidFill>
                <a:effectLst/>
                <a:latin typeface="+mj-lt"/>
                <a:ea typeface="Times New Roman" panose="02020603050405020304" pitchFamily="18" charset="0"/>
                <a:cs typeface="Arial" panose="020B0604020202020204" pitchFamily="34" charset="0"/>
              </a:rPr>
              <a:t> in the final score. </a:t>
            </a:r>
            <a:endParaRPr lang="en-US" sz="3600" dirty="0">
              <a:solidFill>
                <a:srgbClr val="000000"/>
              </a:solidFill>
              <a:effectLst/>
              <a:latin typeface="+mj-lt"/>
              <a:ea typeface="Times New Roman" panose="02020603050405020304" pitchFamily="18" charset="0"/>
              <a:cs typeface="Arial" panose="020B0604020202020204" pitchFamily="34" charset="0"/>
            </a:endParaRPr>
          </a:p>
        </p:txBody>
      </p:sp>
      <p:sp>
        <p:nvSpPr>
          <p:cNvPr id="6" name="Titre 1">
            <a:extLst>
              <a:ext uri="{FF2B5EF4-FFF2-40B4-BE49-F238E27FC236}">
                <a16:creationId xmlns:a16="http://schemas.microsoft.com/office/drawing/2014/main" id="{F156F7EE-0812-4B05-BC13-F52AAC30AEB1}"/>
              </a:ext>
            </a:extLst>
          </p:cNvPr>
          <p:cNvSpPr txBox="1">
            <a:spLocks/>
          </p:cNvSpPr>
          <p:nvPr/>
        </p:nvSpPr>
        <p:spPr>
          <a:xfrm>
            <a:off x="1890642" y="213344"/>
            <a:ext cx="21018504" cy="10751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marL="0" marR="0" indent="0" algn="l" defTabSz="2438338" rtl="0" latinLnBrk="0">
              <a:lnSpc>
                <a:spcPct val="80000"/>
              </a:lnSpc>
              <a:spcBef>
                <a:spcPts val="0"/>
              </a:spcBef>
              <a:spcAft>
                <a:spcPts val="0"/>
              </a:spcAft>
              <a:buClrTx/>
              <a:buSzTx/>
              <a:buFontTx/>
              <a:buNone/>
              <a:tabLst/>
              <a:defRPr sz="3000" b="1" i="0" u="none" strike="noStrike" cap="none" spc="-59" baseline="0">
                <a:solidFill>
                  <a:srgbClr val="073699"/>
                </a:solidFill>
                <a:uFillTx/>
                <a:latin typeface="+mj-lt"/>
                <a:ea typeface="+mj-ea"/>
                <a:cs typeface="+mj-cs"/>
                <a:sym typeface="Helvetica"/>
              </a:defRPr>
            </a:lvl1pPr>
            <a:lvl2pPr marL="0" marR="0" indent="4572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2pPr>
            <a:lvl3pPr marL="0" marR="0" indent="9144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3pPr>
            <a:lvl4pPr marL="0" marR="0" indent="13716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4pPr>
            <a:lvl5pPr marL="0" marR="0" indent="18288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5pPr>
            <a:lvl6pPr marL="0" marR="0" indent="22860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6pPr>
            <a:lvl7pPr marL="0" marR="0" indent="27432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7pPr>
            <a:lvl8pPr marL="0" marR="0" indent="32004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8pPr>
            <a:lvl9pPr marL="0" marR="0" indent="36576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9pPr>
          </a:lstStyle>
          <a:p>
            <a:pPr hangingPunct="1"/>
            <a:r>
              <a:rPr lang="fr-FR" dirty="0"/>
              <a:t>UFO 2</a:t>
            </a:r>
            <a:r>
              <a:rPr lang="fr-FR" baseline="30000" dirty="0"/>
              <a:t>nd</a:t>
            </a:r>
            <a:r>
              <a:rPr lang="fr-FR" dirty="0"/>
              <a:t> Open Call info</a:t>
            </a:r>
          </a:p>
        </p:txBody>
      </p:sp>
    </p:spTree>
    <p:extLst>
      <p:ext uri="{BB962C8B-B14F-4D97-AF65-F5344CB8AC3E}">
        <p14:creationId xmlns:p14="http://schemas.microsoft.com/office/powerpoint/2010/main" val="27187373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0" y="6442502"/>
            <a:ext cx="12192000" cy="830997"/>
          </a:xfrm>
          <a:prstGeom prst="rect">
            <a:avLst/>
          </a:prstGeom>
        </p:spPr>
        <p:txBody>
          <a:bodyPr>
            <a:spAutoFit/>
          </a:bodyPr>
          <a:lstStyle/>
          <a:p>
            <a:br>
              <a:rPr lang="fr-FR" dirty="0"/>
            </a:br>
            <a:endParaRPr lang="fr-FR" dirty="0"/>
          </a:p>
        </p:txBody>
      </p:sp>
      <p:sp>
        <p:nvSpPr>
          <p:cNvPr id="8" name="Lorem Ipsum is simply dummy text of the printing and typesetting industry. Lorem Ipsum has been the industry's standard dummy text ever since the 1500s"/>
          <p:cNvSpPr txBox="1"/>
          <p:nvPr/>
        </p:nvSpPr>
        <p:spPr>
          <a:xfrm>
            <a:off x="1474854" y="1143223"/>
            <a:ext cx="23130163"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defRPr sz="4000" b="1">
                <a:solidFill>
                  <a:srgbClr val="073699"/>
                </a:solidFill>
                <a:latin typeface="Helvetica"/>
                <a:ea typeface="Helvetica"/>
                <a:cs typeface="Helvetica"/>
                <a:sym typeface="Helvetica"/>
              </a:defRPr>
            </a:lvl1pPr>
          </a:lstStyle>
          <a:p>
            <a:pPr algn="ctr"/>
            <a:r>
              <a:rPr lang="en-US" sz="4400" dirty="0"/>
              <a:t>APPLICATION AT A GLANCE</a:t>
            </a:r>
          </a:p>
        </p:txBody>
      </p:sp>
      <p:graphicFrame>
        <p:nvGraphicFramePr>
          <p:cNvPr id="2" name="Table 1">
            <a:extLst>
              <a:ext uri="{FF2B5EF4-FFF2-40B4-BE49-F238E27FC236}">
                <a16:creationId xmlns:a16="http://schemas.microsoft.com/office/drawing/2014/main" id="{1B81E950-B205-4970-87E9-39E4D1F5C325}"/>
              </a:ext>
            </a:extLst>
          </p:cNvPr>
          <p:cNvGraphicFramePr>
            <a:graphicFrameLocks noGrp="1"/>
          </p:cNvGraphicFramePr>
          <p:nvPr>
            <p:extLst>
              <p:ext uri="{D42A27DB-BD31-4B8C-83A1-F6EECF244321}">
                <p14:modId xmlns:p14="http://schemas.microsoft.com/office/powerpoint/2010/main" val="1247461258"/>
              </p:ext>
            </p:extLst>
          </p:nvPr>
        </p:nvGraphicFramePr>
        <p:xfrm>
          <a:off x="2909454" y="2496528"/>
          <a:ext cx="19597255" cy="9951398"/>
        </p:xfrm>
        <a:graphic>
          <a:graphicData uri="http://schemas.openxmlformats.org/drawingml/2006/table">
            <a:tbl>
              <a:tblPr firstRow="1" firstCol="1" bandRow="1">
                <a:tableStyleId>{5940675A-B579-460E-94D1-54222C63F5DA}</a:tableStyleId>
              </a:tblPr>
              <a:tblGrid>
                <a:gridCol w="3424583">
                  <a:extLst>
                    <a:ext uri="{9D8B030D-6E8A-4147-A177-3AD203B41FA5}">
                      <a16:colId xmlns:a16="http://schemas.microsoft.com/office/drawing/2014/main" val="1736479588"/>
                    </a:ext>
                  </a:extLst>
                </a:gridCol>
                <a:gridCol w="10561581">
                  <a:extLst>
                    <a:ext uri="{9D8B030D-6E8A-4147-A177-3AD203B41FA5}">
                      <a16:colId xmlns:a16="http://schemas.microsoft.com/office/drawing/2014/main" val="1790931491"/>
                    </a:ext>
                  </a:extLst>
                </a:gridCol>
                <a:gridCol w="5611091">
                  <a:extLst>
                    <a:ext uri="{9D8B030D-6E8A-4147-A177-3AD203B41FA5}">
                      <a16:colId xmlns:a16="http://schemas.microsoft.com/office/drawing/2014/main" val="463757875"/>
                    </a:ext>
                  </a:extLst>
                </a:gridCol>
              </a:tblGrid>
              <a:tr h="578985">
                <a:tc>
                  <a:txBody>
                    <a:bodyPr/>
                    <a:lstStyle/>
                    <a:p>
                      <a:pPr marL="0" marR="0">
                        <a:lnSpc>
                          <a:spcPct val="107000"/>
                        </a:lnSpc>
                        <a:spcBef>
                          <a:spcPts val="0"/>
                        </a:spcBef>
                        <a:spcAft>
                          <a:spcPts val="0"/>
                        </a:spcAft>
                      </a:pPr>
                      <a:r>
                        <a:rPr lang="en-GB" sz="3600" b="1" dirty="0">
                          <a:solidFill>
                            <a:srgbClr val="000000"/>
                          </a:solidFill>
                          <a:effectLst/>
                        </a:rPr>
                        <a:t>Partnerships</a:t>
                      </a:r>
                      <a:endParaRPr lang="en-US" sz="3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4133" marB="0" anchor="ctr"/>
                </a:tc>
                <a:tc>
                  <a:txBody>
                    <a:bodyPr/>
                    <a:lstStyle/>
                    <a:p>
                      <a:pPr marL="0" marR="0">
                        <a:lnSpc>
                          <a:spcPct val="107000"/>
                        </a:lnSpc>
                        <a:spcBef>
                          <a:spcPts val="0"/>
                        </a:spcBef>
                        <a:spcAft>
                          <a:spcPts val="0"/>
                        </a:spcAft>
                      </a:pPr>
                      <a:r>
                        <a:rPr lang="en-GB" sz="3600" b="1" dirty="0">
                          <a:solidFill>
                            <a:srgbClr val="000000"/>
                          </a:solidFill>
                          <a:effectLst/>
                        </a:rPr>
                        <a:t>General Eligibility Criterion – only SMEs from UFO partnership countries</a:t>
                      </a:r>
                      <a:endParaRPr lang="en-US" sz="3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4133" marB="0" anchor="ctr"/>
                </a:tc>
                <a:tc>
                  <a:txBody>
                    <a:bodyPr/>
                    <a:lstStyle/>
                    <a:p>
                      <a:pPr marL="0" marR="0">
                        <a:lnSpc>
                          <a:spcPct val="107000"/>
                        </a:lnSpc>
                        <a:spcBef>
                          <a:spcPts val="0"/>
                        </a:spcBef>
                        <a:spcAft>
                          <a:spcPts val="0"/>
                        </a:spcAft>
                      </a:pPr>
                      <a:r>
                        <a:rPr lang="en-GB" sz="3600" b="1" dirty="0">
                          <a:solidFill>
                            <a:srgbClr val="000000"/>
                          </a:solidFill>
                          <a:effectLst/>
                        </a:rPr>
                        <a:t>Budget Allocation per SME</a:t>
                      </a:r>
                      <a:endParaRPr lang="en-US" sz="3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4133" marB="0"/>
                </a:tc>
                <a:extLst>
                  <a:ext uri="{0D108BD9-81ED-4DB2-BD59-A6C34878D82A}">
                    <a16:rowId xmlns:a16="http://schemas.microsoft.com/office/drawing/2014/main" val="4046897191"/>
                  </a:ext>
                </a:extLst>
              </a:tr>
              <a:tr h="4103152">
                <a:tc>
                  <a:txBody>
                    <a:bodyPr/>
                    <a:lstStyle/>
                    <a:p>
                      <a:pPr marL="0" marR="0">
                        <a:lnSpc>
                          <a:spcPct val="107000"/>
                        </a:lnSpc>
                        <a:spcBef>
                          <a:spcPts val="0"/>
                        </a:spcBef>
                        <a:spcAft>
                          <a:spcPts val="0"/>
                        </a:spcAft>
                      </a:pPr>
                      <a:r>
                        <a:rPr lang="en-GB" sz="3200" b="1" dirty="0">
                          <a:solidFill>
                            <a:srgbClr val="000000"/>
                          </a:solidFill>
                          <a:effectLst/>
                        </a:rPr>
                        <a:t>At least 2 SMEs </a:t>
                      </a:r>
                      <a:endParaRPr lang="en-US" sz="3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4133" marB="0" anchor="ctr"/>
                </a:tc>
                <a:tc>
                  <a:txBody>
                    <a:bodyPr/>
                    <a:lstStyle/>
                    <a:p>
                      <a:pPr marL="342900" marR="0" lvl="0" indent="-342900" algn="l">
                        <a:lnSpc>
                          <a:spcPct val="107000"/>
                        </a:lnSpc>
                        <a:spcBef>
                          <a:spcPts val="0"/>
                        </a:spcBef>
                        <a:spcAft>
                          <a:spcPts val="0"/>
                        </a:spcAft>
                        <a:buFont typeface="Symbol" panose="05050102010706020507" pitchFamily="18" charset="2"/>
                        <a:buChar char=""/>
                        <a:tabLst>
                          <a:tab pos="457200" algn="l"/>
                        </a:tabLst>
                      </a:pPr>
                      <a:r>
                        <a:rPr lang="en-US" sz="3200" dirty="0">
                          <a:solidFill>
                            <a:srgbClr val="000000"/>
                          </a:solidFill>
                          <a:effectLst/>
                        </a:rPr>
                        <a:t>In accordance with the SME definition of the European Union (e.g. staff headcount below 250, turnover below or equal to 50M€ or balance sheet total below or equal to 43M€)</a:t>
                      </a:r>
                    </a:p>
                    <a:p>
                      <a:pPr marL="342900" marR="0" lvl="0" indent="-342900" algn="l">
                        <a:lnSpc>
                          <a:spcPct val="107000"/>
                        </a:lnSpc>
                        <a:spcBef>
                          <a:spcPts val="0"/>
                        </a:spcBef>
                        <a:spcAft>
                          <a:spcPts val="0"/>
                        </a:spcAft>
                        <a:buFont typeface="Symbol" panose="05050102010706020507" pitchFamily="18" charset="2"/>
                        <a:buChar char=""/>
                        <a:tabLst>
                          <a:tab pos="457200" algn="l"/>
                        </a:tabLst>
                      </a:pPr>
                      <a:r>
                        <a:rPr lang="en-US" sz="3200" dirty="0">
                          <a:solidFill>
                            <a:srgbClr val="000000"/>
                          </a:solidFill>
                          <a:effectLst/>
                        </a:rPr>
                        <a:t>From the countries of the UFO partnership: </a:t>
                      </a:r>
                      <a:r>
                        <a:rPr lang="en-US" sz="3200" b="1" dirty="0">
                          <a:solidFill>
                            <a:srgbClr val="000000"/>
                          </a:solidFill>
                          <a:effectLst/>
                        </a:rPr>
                        <a:t>Bulgaria, France, Greece, Romania and United Kingdom</a:t>
                      </a:r>
                      <a:endParaRPr lang="en-US" sz="3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4133" marB="0" anchor="ctr"/>
                </a:tc>
                <a:tc>
                  <a:txBody>
                    <a:bodyPr/>
                    <a:lstStyle/>
                    <a:p>
                      <a:pPr marL="0" marR="0" algn="l">
                        <a:lnSpc>
                          <a:spcPct val="107000"/>
                        </a:lnSpc>
                        <a:spcBef>
                          <a:spcPts val="0"/>
                        </a:spcBef>
                        <a:spcAft>
                          <a:spcPts val="0"/>
                        </a:spcAft>
                      </a:pPr>
                      <a:r>
                        <a:rPr lang="en-GB" sz="3200" dirty="0">
                          <a:solidFill>
                            <a:srgbClr val="000000"/>
                          </a:solidFill>
                          <a:effectLst/>
                        </a:rPr>
                        <a:t>• </a:t>
                      </a:r>
                      <a:r>
                        <a:rPr lang="en-US" sz="3200" dirty="0">
                          <a:solidFill>
                            <a:srgbClr val="000000"/>
                          </a:solidFill>
                          <a:effectLst/>
                        </a:rPr>
                        <a:t>Up to €60,000/SME</a:t>
                      </a:r>
                      <a:endPar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4133" marB="0" anchor="ctr"/>
                </a:tc>
                <a:extLst>
                  <a:ext uri="{0D108BD9-81ED-4DB2-BD59-A6C34878D82A}">
                    <a16:rowId xmlns:a16="http://schemas.microsoft.com/office/drawing/2014/main" val="1636913253"/>
                  </a:ext>
                </a:extLst>
              </a:tr>
              <a:tr h="2271723">
                <a:tc>
                  <a:txBody>
                    <a:bodyPr/>
                    <a:lstStyle/>
                    <a:p>
                      <a:pPr marL="0" marR="0">
                        <a:lnSpc>
                          <a:spcPct val="107000"/>
                        </a:lnSpc>
                        <a:spcBef>
                          <a:spcPts val="0"/>
                        </a:spcBef>
                        <a:spcAft>
                          <a:spcPts val="0"/>
                        </a:spcAft>
                      </a:pPr>
                      <a:r>
                        <a:rPr lang="en-GB" sz="3200" b="1" dirty="0">
                          <a:solidFill>
                            <a:srgbClr val="000000"/>
                          </a:solidFill>
                          <a:effectLst/>
                        </a:rPr>
                        <a:t>Other entities </a:t>
                      </a:r>
                      <a:endParaRPr lang="en-US" sz="3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4133" marB="0" anchor="ctr"/>
                </a:tc>
                <a:tc>
                  <a:txBody>
                    <a:bodyPr/>
                    <a:lstStyle/>
                    <a:p>
                      <a:pPr marL="342900" marR="0" lvl="0" indent="-342900" algn="l">
                        <a:lnSpc>
                          <a:spcPct val="107000"/>
                        </a:lnSpc>
                        <a:spcBef>
                          <a:spcPts val="0"/>
                        </a:spcBef>
                        <a:spcAft>
                          <a:spcPts val="0"/>
                        </a:spcAft>
                        <a:buFont typeface="Symbol" panose="05050102010706020507" pitchFamily="18" charset="2"/>
                        <a:buChar char=""/>
                        <a:tabLst>
                          <a:tab pos="457200" algn="l"/>
                        </a:tabLst>
                      </a:pPr>
                      <a:r>
                        <a:rPr lang="en-US" sz="3200" dirty="0">
                          <a:solidFill>
                            <a:srgbClr val="000000"/>
                          </a:solidFill>
                          <a:effectLst/>
                        </a:rPr>
                        <a:t>Major actors from Industry, University labs, Research Institutes, International </a:t>
                      </a:r>
                      <a:r>
                        <a:rPr lang="en-US" sz="3200" dirty="0" err="1">
                          <a:solidFill>
                            <a:srgbClr val="000000"/>
                          </a:solidFill>
                          <a:effectLst/>
                        </a:rPr>
                        <a:t>Organisations</a:t>
                      </a:r>
                      <a:r>
                        <a:rPr lang="en-US" sz="3200" dirty="0">
                          <a:solidFill>
                            <a:srgbClr val="000000"/>
                          </a:solidFill>
                          <a:effectLst/>
                        </a:rPr>
                        <a:t> and Public Authorities are encouraged and welcome to participate</a:t>
                      </a:r>
                      <a:endPar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4133" marB="0" anchor="ctr"/>
                </a:tc>
                <a:tc>
                  <a:txBody>
                    <a:bodyPr/>
                    <a:lstStyle/>
                    <a:p>
                      <a:pPr marL="0" marR="0" algn="l">
                        <a:lnSpc>
                          <a:spcPct val="107000"/>
                        </a:lnSpc>
                        <a:spcBef>
                          <a:spcPts val="0"/>
                        </a:spcBef>
                        <a:spcAft>
                          <a:spcPts val="0"/>
                        </a:spcAft>
                      </a:pPr>
                      <a:r>
                        <a:rPr lang="en-GB" sz="3200" dirty="0">
                          <a:solidFill>
                            <a:srgbClr val="000000"/>
                          </a:solidFill>
                          <a:effectLst/>
                        </a:rPr>
                        <a:t>• Not eligible for funding – but can be subcontractors and/or end users to eligible SMEs</a:t>
                      </a:r>
                      <a:endPar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4133" marB="0" anchor="ctr"/>
                </a:tc>
                <a:extLst>
                  <a:ext uri="{0D108BD9-81ED-4DB2-BD59-A6C34878D82A}">
                    <a16:rowId xmlns:a16="http://schemas.microsoft.com/office/drawing/2014/main" val="605364358"/>
                  </a:ext>
                </a:extLst>
              </a:tr>
              <a:tr h="2427866">
                <a:tc>
                  <a:txBody>
                    <a:bodyPr/>
                    <a:lstStyle/>
                    <a:p>
                      <a:pPr marL="0" marR="0">
                        <a:lnSpc>
                          <a:spcPct val="107000"/>
                        </a:lnSpc>
                        <a:spcBef>
                          <a:spcPts val="0"/>
                        </a:spcBef>
                        <a:spcAft>
                          <a:spcPts val="0"/>
                        </a:spcAft>
                      </a:pPr>
                      <a:r>
                        <a:rPr lang="en-GB" sz="3200" b="1" dirty="0">
                          <a:solidFill>
                            <a:srgbClr val="000000"/>
                          </a:solidFill>
                          <a:effectLst/>
                        </a:rPr>
                        <a:t>SMEs from other countries </a:t>
                      </a:r>
                      <a:endParaRPr lang="en-US" sz="3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4133" marB="0" anchor="ctr"/>
                </a:tc>
                <a:tc>
                  <a:txBody>
                    <a:bodyPr/>
                    <a:lstStyle/>
                    <a:p>
                      <a:pPr marL="342900" marR="0" lvl="0" indent="-342900" algn="l">
                        <a:lnSpc>
                          <a:spcPct val="107000"/>
                        </a:lnSpc>
                        <a:spcBef>
                          <a:spcPts val="0"/>
                        </a:spcBef>
                        <a:spcAft>
                          <a:spcPts val="0"/>
                        </a:spcAft>
                        <a:buFont typeface="Symbol" panose="05050102010706020507" pitchFamily="18" charset="2"/>
                        <a:buChar char=""/>
                        <a:tabLst>
                          <a:tab pos="457200" algn="l"/>
                        </a:tabLst>
                      </a:pPr>
                      <a:r>
                        <a:rPr lang="en-US" sz="3200" dirty="0">
                          <a:solidFill>
                            <a:srgbClr val="000000"/>
                          </a:solidFill>
                          <a:effectLst/>
                        </a:rPr>
                        <a:t>All SMEs are welcome to participate </a:t>
                      </a:r>
                      <a:endPar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4133" marB="0" anchor="ctr"/>
                </a:tc>
                <a:tc>
                  <a:txBody>
                    <a:bodyPr/>
                    <a:lstStyle/>
                    <a:p>
                      <a:pPr marL="0" marR="0" algn="l">
                        <a:lnSpc>
                          <a:spcPct val="107000"/>
                        </a:lnSpc>
                        <a:spcBef>
                          <a:spcPts val="0"/>
                        </a:spcBef>
                        <a:spcAft>
                          <a:spcPts val="0"/>
                        </a:spcAft>
                      </a:pPr>
                      <a:r>
                        <a:rPr lang="en-GB" sz="3200" dirty="0">
                          <a:solidFill>
                            <a:srgbClr val="000000"/>
                          </a:solidFill>
                          <a:effectLst/>
                        </a:rPr>
                        <a:t>• Not eligible for funding</a:t>
                      </a:r>
                      <a:r>
                        <a:rPr lang="en-US" sz="3200" dirty="0">
                          <a:solidFill>
                            <a:srgbClr val="000000"/>
                          </a:solidFill>
                          <a:effectLst/>
                        </a:rPr>
                        <a:t>– </a:t>
                      </a:r>
                      <a:r>
                        <a:rPr lang="en-GB" sz="3200" dirty="0">
                          <a:solidFill>
                            <a:srgbClr val="000000"/>
                          </a:solidFill>
                          <a:effectLst/>
                        </a:rPr>
                        <a:t>but can be subcontractors to eligible SMEs</a:t>
                      </a:r>
                      <a:endPar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57" marR="29757" marT="4133" marB="0" anchor="ctr"/>
                </a:tc>
                <a:extLst>
                  <a:ext uri="{0D108BD9-81ED-4DB2-BD59-A6C34878D82A}">
                    <a16:rowId xmlns:a16="http://schemas.microsoft.com/office/drawing/2014/main" val="550548515"/>
                  </a:ext>
                </a:extLst>
              </a:tr>
            </a:tbl>
          </a:graphicData>
        </a:graphic>
      </p:graphicFrame>
      <p:sp>
        <p:nvSpPr>
          <p:cNvPr id="6" name="Titre 1">
            <a:extLst>
              <a:ext uri="{FF2B5EF4-FFF2-40B4-BE49-F238E27FC236}">
                <a16:creationId xmlns:a16="http://schemas.microsoft.com/office/drawing/2014/main" id="{FA4B1717-23D6-4B2D-96CF-BF7D967140AD}"/>
              </a:ext>
            </a:extLst>
          </p:cNvPr>
          <p:cNvSpPr txBox="1">
            <a:spLocks/>
          </p:cNvSpPr>
          <p:nvPr/>
        </p:nvSpPr>
        <p:spPr>
          <a:xfrm>
            <a:off x="1890642" y="213344"/>
            <a:ext cx="21018504" cy="10751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marL="0" marR="0" indent="0" algn="l" defTabSz="2438338" rtl="0" latinLnBrk="0">
              <a:lnSpc>
                <a:spcPct val="80000"/>
              </a:lnSpc>
              <a:spcBef>
                <a:spcPts val="0"/>
              </a:spcBef>
              <a:spcAft>
                <a:spcPts val="0"/>
              </a:spcAft>
              <a:buClrTx/>
              <a:buSzTx/>
              <a:buFontTx/>
              <a:buNone/>
              <a:tabLst/>
              <a:defRPr sz="3000" b="1" i="0" u="none" strike="noStrike" cap="none" spc="-59" baseline="0">
                <a:solidFill>
                  <a:srgbClr val="073699"/>
                </a:solidFill>
                <a:uFillTx/>
                <a:latin typeface="+mj-lt"/>
                <a:ea typeface="+mj-ea"/>
                <a:cs typeface="+mj-cs"/>
                <a:sym typeface="Helvetica"/>
              </a:defRPr>
            </a:lvl1pPr>
            <a:lvl2pPr marL="0" marR="0" indent="4572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2pPr>
            <a:lvl3pPr marL="0" marR="0" indent="9144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3pPr>
            <a:lvl4pPr marL="0" marR="0" indent="13716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4pPr>
            <a:lvl5pPr marL="0" marR="0" indent="18288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5pPr>
            <a:lvl6pPr marL="0" marR="0" indent="22860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6pPr>
            <a:lvl7pPr marL="0" marR="0" indent="27432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7pPr>
            <a:lvl8pPr marL="0" marR="0" indent="32004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8pPr>
            <a:lvl9pPr marL="0" marR="0" indent="36576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9pPr>
          </a:lstStyle>
          <a:p>
            <a:pPr hangingPunct="1"/>
            <a:r>
              <a:rPr lang="fr-FR" dirty="0"/>
              <a:t>UFO 2</a:t>
            </a:r>
            <a:r>
              <a:rPr lang="fr-FR" baseline="30000" dirty="0"/>
              <a:t>nd</a:t>
            </a:r>
            <a:r>
              <a:rPr lang="fr-FR" dirty="0"/>
              <a:t> Open Call info</a:t>
            </a:r>
          </a:p>
        </p:txBody>
      </p:sp>
    </p:spTree>
    <p:extLst>
      <p:ext uri="{BB962C8B-B14F-4D97-AF65-F5344CB8AC3E}">
        <p14:creationId xmlns:p14="http://schemas.microsoft.com/office/powerpoint/2010/main" val="285153925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contact@ufoproject.eu"/>
          <p:cNvSpPr txBox="1">
            <a:spLocks noGrp="1"/>
          </p:cNvSpPr>
          <p:nvPr>
            <p:ph type="body" idx="21"/>
          </p:nvPr>
        </p:nvSpPr>
        <p:spPr>
          <a:prstGeom prst="rect">
            <a:avLst/>
          </a:prstGeom>
        </p:spPr>
        <p:txBody>
          <a:bodyPr/>
          <a:lstStyle>
            <a:lvl1pPr>
              <a:defRPr>
                <a:hlinkClick r:id="" action="ppaction://noaction"/>
              </a:defRPr>
            </a:lvl1pPr>
          </a:lstStyle>
          <a:p>
            <a:r>
              <a:rPr>
                <a:hlinkClick r:id="rId2"/>
              </a:rPr>
              <a:t>contact@ufoproject.eu</a:t>
            </a:r>
          </a:p>
        </p:txBody>
      </p:sp>
      <p:sp>
        <p:nvSpPr>
          <p:cNvPr id="177" name="www.ufoproject.eu"/>
          <p:cNvSpPr txBox="1">
            <a:spLocks noGrp="1"/>
          </p:cNvSpPr>
          <p:nvPr>
            <p:ph type="body" idx="22"/>
          </p:nvPr>
        </p:nvSpPr>
        <p:spPr>
          <a:prstGeom prst="rect">
            <a:avLst/>
          </a:prstGeom>
        </p:spPr>
        <p:txBody>
          <a:bodyPr/>
          <a:lstStyle/>
          <a:p>
            <a:r>
              <a:t>www.ufoproject.eu</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96504" y="5862346"/>
            <a:ext cx="5412642" cy="3179150"/>
          </a:xfrm>
          <a:prstGeom prst="rect">
            <a:avLst/>
          </a:prstGeom>
        </p:spPr>
      </p:pic>
      <p:sp>
        <p:nvSpPr>
          <p:cNvPr id="7" name="There are many variations of passages of Lorem Ipsum available, but the majority have suffered alteration in some form, by injected humour, or randomised words which don't look even slightly believable. If you are going to use a passage of Lorem Ipsum, you need to be sure there isn't anything embarrassing hidden in the middle of text. All the Lorem Ipsum generators on the Internet tend to repeat predefined chunks as necessary, making this the first true generator on the Internet. It uses a dictionary of over 200 Latin words, combined with a handful of model sentence structures, to generate Lorem Ipsum which looks reasonable. The generated Lorem Ipsum is therefore always free from repetition, injected humour, or non-characteristic words etc."/>
          <p:cNvSpPr txBox="1"/>
          <p:nvPr/>
        </p:nvSpPr>
        <p:spPr>
          <a:xfrm>
            <a:off x="7440006" y="5153410"/>
            <a:ext cx="10944246" cy="6253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defRPr sz="2000">
                <a:solidFill>
                  <a:srgbClr val="000000"/>
                </a:solidFill>
                <a:latin typeface="Helvetica"/>
                <a:ea typeface="Helvetica"/>
                <a:cs typeface="Helvetica"/>
                <a:sym typeface="Helvetica"/>
              </a:defRPr>
            </a:lvl1pPr>
          </a:lstStyle>
          <a:p>
            <a:pPr marL="457200" indent="-457200">
              <a:spcBef>
                <a:spcPts val="1200"/>
              </a:spcBef>
              <a:spcAft>
                <a:spcPts val="1200"/>
              </a:spcAft>
              <a:buFont typeface="Arial" panose="020B0604020202020204" pitchFamily="34" charset="0"/>
              <a:buChar char="•"/>
              <a:defRPr sz="2000">
                <a:solidFill>
                  <a:srgbClr val="000000"/>
                </a:solidFill>
                <a:latin typeface="Helvetica"/>
                <a:ea typeface="Helvetica"/>
                <a:cs typeface="Helvetica"/>
                <a:sym typeface="Helvetica"/>
              </a:defRPr>
            </a:pPr>
            <a:r>
              <a:rPr lang="en-CA" sz="3600" b="1" dirty="0"/>
              <a:t>The opportunity</a:t>
            </a:r>
            <a:endParaRPr lang="en-CA" sz="3600" dirty="0"/>
          </a:p>
          <a:p>
            <a:pPr marL="457200" indent="-457200">
              <a:spcBef>
                <a:spcPts val="1200"/>
              </a:spcBef>
              <a:spcAft>
                <a:spcPts val="1200"/>
              </a:spcAft>
              <a:buFont typeface="Arial" panose="020B0604020202020204" pitchFamily="34" charset="0"/>
              <a:buChar char="•"/>
              <a:defRPr sz="2000">
                <a:solidFill>
                  <a:srgbClr val="000000"/>
                </a:solidFill>
                <a:latin typeface="Helvetica"/>
                <a:ea typeface="Helvetica"/>
                <a:cs typeface="Helvetica"/>
                <a:sym typeface="Helvetica"/>
              </a:defRPr>
            </a:pPr>
            <a:r>
              <a:rPr lang="en-CA" sz="3600" b="1" dirty="0"/>
              <a:t>Types of vouchers offered</a:t>
            </a:r>
            <a:endParaRPr lang="en-CA" sz="3600" dirty="0"/>
          </a:p>
          <a:p>
            <a:pPr marL="457200" indent="-457200">
              <a:spcBef>
                <a:spcPts val="1200"/>
              </a:spcBef>
              <a:spcAft>
                <a:spcPts val="1200"/>
              </a:spcAft>
              <a:buFont typeface="Arial" panose="020B0604020202020204" pitchFamily="34" charset="0"/>
              <a:buChar char="•"/>
              <a:defRPr sz="2000">
                <a:solidFill>
                  <a:srgbClr val="000000"/>
                </a:solidFill>
                <a:latin typeface="Helvetica"/>
                <a:ea typeface="Helvetica"/>
                <a:cs typeface="Helvetica"/>
                <a:sym typeface="Helvetica"/>
              </a:defRPr>
            </a:pPr>
            <a:r>
              <a:rPr lang="en-CA" sz="3600" b="1" dirty="0"/>
              <a:t>Budget and funding scheme</a:t>
            </a:r>
          </a:p>
          <a:p>
            <a:pPr marL="457200" indent="-457200">
              <a:spcBef>
                <a:spcPts val="1200"/>
              </a:spcBef>
              <a:spcAft>
                <a:spcPts val="1200"/>
              </a:spcAft>
              <a:buFont typeface="Arial" panose="020B0604020202020204" pitchFamily="34" charset="0"/>
              <a:buChar char="•"/>
              <a:defRPr sz="2000">
                <a:solidFill>
                  <a:srgbClr val="000000"/>
                </a:solidFill>
                <a:latin typeface="Helvetica"/>
                <a:ea typeface="Helvetica"/>
                <a:cs typeface="Helvetica"/>
                <a:sym typeface="Helvetica"/>
              </a:defRPr>
            </a:pPr>
            <a:r>
              <a:rPr lang="en-CA" sz="3600" b="1" dirty="0"/>
              <a:t>Eligibility criteria and eligible expenses</a:t>
            </a:r>
          </a:p>
          <a:p>
            <a:pPr marL="457200" indent="-457200">
              <a:spcBef>
                <a:spcPts val="1200"/>
              </a:spcBef>
              <a:spcAft>
                <a:spcPts val="1200"/>
              </a:spcAft>
              <a:buFont typeface="Arial" panose="020B0604020202020204" pitchFamily="34" charset="0"/>
              <a:buChar char="•"/>
              <a:defRPr sz="2000">
                <a:solidFill>
                  <a:srgbClr val="000000"/>
                </a:solidFill>
                <a:latin typeface="Helvetica"/>
                <a:ea typeface="Helvetica"/>
                <a:cs typeface="Helvetica"/>
                <a:sym typeface="Helvetica"/>
              </a:defRPr>
            </a:pPr>
            <a:r>
              <a:rPr lang="en-CA" sz="3600" b="1" dirty="0"/>
              <a:t>Evaluation Criteria</a:t>
            </a:r>
          </a:p>
          <a:p>
            <a:pPr marL="457200" indent="-457200">
              <a:spcBef>
                <a:spcPts val="1200"/>
              </a:spcBef>
              <a:spcAft>
                <a:spcPts val="1200"/>
              </a:spcAft>
              <a:buFont typeface="Arial" panose="020B0604020202020204" pitchFamily="34" charset="0"/>
              <a:buChar char="•"/>
              <a:defRPr sz="2000">
                <a:solidFill>
                  <a:srgbClr val="000000"/>
                </a:solidFill>
                <a:latin typeface="Helvetica"/>
                <a:ea typeface="Helvetica"/>
                <a:cs typeface="Helvetica"/>
                <a:sym typeface="Helvetica"/>
              </a:defRPr>
            </a:pPr>
            <a:r>
              <a:rPr lang="en-CA" sz="3600" b="1" dirty="0"/>
              <a:t>Scoring mechanism</a:t>
            </a:r>
          </a:p>
          <a:p>
            <a:pPr>
              <a:defRPr sz="2000">
                <a:solidFill>
                  <a:srgbClr val="000000"/>
                </a:solidFill>
                <a:latin typeface="Helvetica"/>
                <a:ea typeface="Helvetica"/>
                <a:cs typeface="Helvetica"/>
                <a:sym typeface="Helvetica"/>
              </a:defRPr>
            </a:pPr>
            <a:endParaRPr lang="en-CA" sz="2800" dirty="0"/>
          </a:p>
        </p:txBody>
      </p:sp>
      <p:sp>
        <p:nvSpPr>
          <p:cNvPr id="6" name="Titre 1">
            <a:extLst>
              <a:ext uri="{FF2B5EF4-FFF2-40B4-BE49-F238E27FC236}">
                <a16:creationId xmlns:a16="http://schemas.microsoft.com/office/drawing/2014/main" id="{A15D1537-AC19-4ECD-92CF-84B96F9D43FD}"/>
              </a:ext>
            </a:extLst>
          </p:cNvPr>
          <p:cNvSpPr txBox="1">
            <a:spLocks/>
          </p:cNvSpPr>
          <p:nvPr/>
        </p:nvSpPr>
        <p:spPr>
          <a:xfrm>
            <a:off x="1890642" y="213344"/>
            <a:ext cx="21018504" cy="10751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marL="0" marR="0" indent="0" algn="l" defTabSz="2438338" rtl="0" latinLnBrk="0">
              <a:lnSpc>
                <a:spcPct val="80000"/>
              </a:lnSpc>
              <a:spcBef>
                <a:spcPts val="0"/>
              </a:spcBef>
              <a:spcAft>
                <a:spcPts val="0"/>
              </a:spcAft>
              <a:buClrTx/>
              <a:buSzTx/>
              <a:buFontTx/>
              <a:buNone/>
              <a:tabLst/>
              <a:defRPr sz="3000" b="1" i="0" u="none" strike="noStrike" cap="none" spc="-59" baseline="0">
                <a:solidFill>
                  <a:srgbClr val="073699"/>
                </a:solidFill>
                <a:uFillTx/>
                <a:latin typeface="+mj-lt"/>
                <a:ea typeface="+mj-ea"/>
                <a:cs typeface="+mj-cs"/>
                <a:sym typeface="Helvetica"/>
              </a:defRPr>
            </a:lvl1pPr>
            <a:lvl2pPr marL="0" marR="0" indent="4572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2pPr>
            <a:lvl3pPr marL="0" marR="0" indent="9144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3pPr>
            <a:lvl4pPr marL="0" marR="0" indent="13716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4pPr>
            <a:lvl5pPr marL="0" marR="0" indent="18288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5pPr>
            <a:lvl6pPr marL="0" marR="0" indent="22860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6pPr>
            <a:lvl7pPr marL="0" marR="0" indent="27432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7pPr>
            <a:lvl8pPr marL="0" marR="0" indent="32004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8pPr>
            <a:lvl9pPr marL="0" marR="0" indent="36576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9pPr>
          </a:lstStyle>
          <a:p>
            <a:pPr hangingPunct="1"/>
            <a:r>
              <a:rPr lang="fr-FR" dirty="0"/>
              <a:t>UFO 2</a:t>
            </a:r>
            <a:r>
              <a:rPr lang="fr-FR" baseline="30000" dirty="0"/>
              <a:t>nd</a:t>
            </a:r>
            <a:r>
              <a:rPr lang="fr-FR" dirty="0"/>
              <a:t> Open Call info</a:t>
            </a:r>
          </a:p>
        </p:txBody>
      </p:sp>
      <p:sp>
        <p:nvSpPr>
          <p:cNvPr id="8" name="Lorem Ipsum is simply dummy text of the printing and typesetting industry. Lorem Ipsum has been the industry's standard dummy text ever since the 1500s">
            <a:extLst>
              <a:ext uri="{FF2B5EF4-FFF2-40B4-BE49-F238E27FC236}">
                <a16:creationId xmlns:a16="http://schemas.microsoft.com/office/drawing/2014/main" id="{DA43F6AC-3A4D-4CAF-8E68-73F9A3D12280}"/>
              </a:ext>
            </a:extLst>
          </p:cNvPr>
          <p:cNvSpPr txBox="1"/>
          <p:nvPr/>
        </p:nvSpPr>
        <p:spPr>
          <a:xfrm>
            <a:off x="5476272" y="2930604"/>
            <a:ext cx="12020232"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defRPr sz="4000" b="1">
                <a:solidFill>
                  <a:srgbClr val="073699"/>
                </a:solidFill>
                <a:latin typeface="Helvetica"/>
                <a:ea typeface="Helvetica"/>
                <a:cs typeface="Helvetica"/>
                <a:sym typeface="Helvetica"/>
              </a:defRPr>
            </a:lvl1pPr>
          </a:lstStyle>
          <a:p>
            <a:r>
              <a:rPr lang="en-CA" sz="5400" dirty="0"/>
              <a:t>Topics to be addressed at a glance</a:t>
            </a:r>
          </a:p>
        </p:txBody>
      </p:sp>
    </p:spTree>
    <p:extLst>
      <p:ext uri="{BB962C8B-B14F-4D97-AF65-F5344CB8AC3E}">
        <p14:creationId xmlns:p14="http://schemas.microsoft.com/office/powerpoint/2010/main" val="327472942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22">
            <a:extLst>
              <a:ext uri="{FF2B5EF4-FFF2-40B4-BE49-F238E27FC236}">
                <a16:creationId xmlns:a16="http://schemas.microsoft.com/office/drawing/2014/main" id="{71DA85F5-15E2-4B15-A53A-018C731E3CFA}"/>
              </a:ext>
            </a:extLst>
          </p:cNvPr>
          <p:cNvSpPr txBox="1">
            <a:spLocks/>
          </p:cNvSpPr>
          <p:nvPr/>
        </p:nvSpPr>
        <p:spPr>
          <a:xfrm>
            <a:off x="4619500" y="8063345"/>
            <a:ext cx="18451285" cy="425699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lIns="457200" tIns="457200" rIns="457200" bIns="457200" anchor="ctr"/>
          <a:lstStyle/>
          <a:p>
            <a:pPr algn="just">
              <a:lnSpc>
                <a:spcPct val="120000"/>
              </a:lnSpc>
              <a:spcBef>
                <a:spcPts val="600"/>
              </a:spcBef>
              <a:spcAft>
                <a:spcPts val="600"/>
              </a:spcAft>
              <a:defRPr/>
            </a:pPr>
            <a:r>
              <a:rPr lang="en-US" sz="2600" dirty="0">
                <a:solidFill>
                  <a:srgbClr val="FFFFFF"/>
                </a:solidFill>
                <a:ea typeface="MS PGothic" panose="020B0600070205080204" pitchFamily="34" charset="-128"/>
                <a:cs typeface="Times New Roman" panose="02020603050405020304" pitchFamily="18" charset="0"/>
              </a:rPr>
              <a:t>     </a:t>
            </a:r>
            <a:endParaRPr lang="en-US" sz="1000" dirty="0">
              <a:latin typeface="Century Gothic" panose="020B0502020202020204" pitchFamily="34" charset="0"/>
              <a:ea typeface="Times New Roman" panose="02020603050405020304" pitchFamily="18" charset="0"/>
              <a:cs typeface="Arial" panose="020B0604020202020204" pitchFamily="34" charset="0"/>
            </a:endParaRPr>
          </a:p>
          <a:p>
            <a:pPr algn="just">
              <a:lnSpc>
                <a:spcPct val="120000"/>
              </a:lnSpc>
              <a:spcBef>
                <a:spcPts val="1200"/>
              </a:spcBef>
              <a:spcAft>
                <a:spcPts val="600"/>
              </a:spcAft>
              <a:defRPr/>
            </a:pPr>
            <a:r>
              <a:rPr lang="el-GR" sz="1100" cap="all" dirty="0">
                <a:solidFill>
                  <a:srgbClr val="365F91"/>
                </a:solidFill>
                <a:latin typeface="Century Gothic" panose="020B0502020202020204" pitchFamily="34" charset="0"/>
                <a:ea typeface="Times New Roman" panose="02020603050405020304" pitchFamily="18" charset="0"/>
                <a:cs typeface="Arial" panose="020B0604020202020204" pitchFamily="34" charset="0"/>
              </a:rPr>
              <a:t> </a:t>
            </a:r>
            <a:endParaRPr lang="en-US" sz="1100" cap="all" dirty="0">
              <a:solidFill>
                <a:srgbClr val="365F91"/>
              </a:solidFill>
              <a:latin typeface="Century Gothic" panose="020B0502020202020204" pitchFamily="34" charset="0"/>
              <a:ea typeface="Times New Roman" panose="02020603050405020304" pitchFamily="18" charset="0"/>
              <a:cs typeface="Arial" panose="020B0604020202020204" pitchFamily="34" charset="0"/>
            </a:endParaRPr>
          </a:p>
          <a:p>
            <a:pPr algn="just">
              <a:lnSpc>
                <a:spcPct val="120000"/>
              </a:lnSpc>
              <a:spcBef>
                <a:spcPts val="1200"/>
              </a:spcBef>
              <a:spcAft>
                <a:spcPts val="600"/>
              </a:spcAft>
              <a:defRPr/>
            </a:pPr>
            <a:endParaRPr lang="en-US" sz="1100" cap="all" dirty="0">
              <a:solidFill>
                <a:srgbClr val="365F91"/>
              </a:solidFill>
              <a:latin typeface="Century Gothic" panose="020B0502020202020204" pitchFamily="34" charset="0"/>
              <a:ea typeface="Times New Roman" panose="02020603050405020304" pitchFamily="18" charset="0"/>
              <a:cs typeface="Arial" panose="020B0604020202020204" pitchFamily="34" charset="0"/>
            </a:endParaRPr>
          </a:p>
          <a:p>
            <a:pPr algn="just">
              <a:lnSpc>
                <a:spcPct val="120000"/>
              </a:lnSpc>
              <a:spcBef>
                <a:spcPts val="1200"/>
              </a:spcBef>
              <a:spcAft>
                <a:spcPts val="600"/>
              </a:spcAft>
              <a:defRPr/>
            </a:pPr>
            <a:endParaRPr lang="en-US" sz="1100" cap="all" dirty="0">
              <a:solidFill>
                <a:srgbClr val="365F91"/>
              </a:solidFill>
              <a:latin typeface="Century Gothic" panose="020B0502020202020204" pitchFamily="34" charset="0"/>
              <a:ea typeface="Times New Roman" panose="02020603050405020304" pitchFamily="18" charset="0"/>
              <a:cs typeface="Arial" panose="020B0604020202020204" pitchFamily="34" charset="0"/>
            </a:endParaRPr>
          </a:p>
          <a:p>
            <a:pPr algn="just">
              <a:lnSpc>
                <a:spcPct val="120000"/>
              </a:lnSpc>
              <a:spcBef>
                <a:spcPts val="1200"/>
              </a:spcBef>
              <a:spcAft>
                <a:spcPts val="600"/>
              </a:spcAft>
              <a:defRPr/>
            </a:pPr>
            <a:endParaRPr lang="en-US" sz="1100" cap="all" dirty="0">
              <a:solidFill>
                <a:srgbClr val="365F91"/>
              </a:solidFill>
              <a:latin typeface="Century Gothic" panose="020B0502020202020204" pitchFamily="34" charset="0"/>
              <a:ea typeface="Times New Roman" panose="02020603050405020304" pitchFamily="18" charset="0"/>
              <a:cs typeface="Arial" panose="020B0604020202020204" pitchFamily="34" charset="0"/>
            </a:endParaRPr>
          </a:p>
          <a:p>
            <a:pPr algn="just">
              <a:lnSpc>
                <a:spcPct val="120000"/>
              </a:lnSpc>
              <a:spcBef>
                <a:spcPts val="1200"/>
              </a:spcBef>
              <a:spcAft>
                <a:spcPts val="600"/>
              </a:spcAft>
              <a:defRPr/>
            </a:pPr>
            <a:endParaRPr lang="en-US" sz="1100" cap="all" dirty="0">
              <a:solidFill>
                <a:srgbClr val="365F91"/>
              </a:solidFill>
              <a:latin typeface="Century Gothic" panose="020B0502020202020204" pitchFamily="34" charset="0"/>
              <a:ea typeface="Times New Roman" panose="02020603050405020304" pitchFamily="18" charset="0"/>
              <a:cs typeface="Arial" panose="020B0604020202020204" pitchFamily="34" charset="0"/>
            </a:endParaRPr>
          </a:p>
          <a:p>
            <a:pPr algn="just">
              <a:lnSpc>
                <a:spcPct val="120000"/>
              </a:lnSpc>
              <a:spcBef>
                <a:spcPts val="1200"/>
              </a:spcBef>
              <a:spcAft>
                <a:spcPts val="600"/>
              </a:spcAft>
              <a:defRPr/>
            </a:pPr>
            <a:endParaRPr lang="en-US" sz="2800" b="1" dirty="0">
              <a:solidFill>
                <a:srgbClr val="04DD3D"/>
              </a:solidFill>
              <a:latin typeface="Century Gothic" panose="020B0502020202020204" pitchFamily="34" charset="0"/>
              <a:ea typeface="Times New Roman" panose="02020603050405020304" pitchFamily="18" charset="0"/>
              <a:cs typeface="Arial" panose="020B0604020202020204" pitchFamily="34" charset="0"/>
            </a:endParaRPr>
          </a:p>
          <a:p>
            <a:pPr algn="just">
              <a:lnSpc>
                <a:spcPct val="120000"/>
              </a:lnSpc>
              <a:spcBef>
                <a:spcPts val="1200"/>
              </a:spcBef>
              <a:spcAft>
                <a:spcPts val="600"/>
              </a:spcAft>
              <a:defRPr/>
            </a:pPr>
            <a:endParaRPr lang="en-US" sz="2800" b="1" dirty="0">
              <a:solidFill>
                <a:srgbClr val="04DD3D"/>
              </a:solidFill>
              <a:latin typeface="Century Gothic" panose="020B0502020202020204" pitchFamily="34" charset="0"/>
              <a:ea typeface="Times New Roman" panose="02020603050405020304" pitchFamily="18" charset="0"/>
              <a:cs typeface="Arial" panose="020B0604020202020204" pitchFamily="34" charset="0"/>
            </a:endParaRPr>
          </a:p>
          <a:p>
            <a:pPr algn="just">
              <a:lnSpc>
                <a:spcPct val="120000"/>
              </a:lnSpc>
              <a:spcBef>
                <a:spcPts val="1200"/>
              </a:spcBef>
              <a:spcAft>
                <a:spcPts val="600"/>
              </a:spcAft>
              <a:defRPr/>
            </a:pPr>
            <a:endParaRPr lang="en-US" sz="2800" b="1" dirty="0">
              <a:solidFill>
                <a:srgbClr val="04DD3D"/>
              </a:solidFill>
              <a:latin typeface="Century Gothic" panose="020B0502020202020204" pitchFamily="34" charset="0"/>
              <a:ea typeface="Times New Roman" panose="02020603050405020304" pitchFamily="18" charset="0"/>
              <a:cs typeface="Arial" panose="020B0604020202020204" pitchFamily="34" charset="0"/>
            </a:endParaRPr>
          </a:p>
          <a:p>
            <a:pPr algn="just">
              <a:lnSpc>
                <a:spcPct val="120000"/>
              </a:lnSpc>
              <a:spcBef>
                <a:spcPts val="1200"/>
              </a:spcBef>
              <a:spcAft>
                <a:spcPts val="600"/>
              </a:spcAft>
              <a:defRPr/>
            </a:pPr>
            <a:endParaRPr lang="en-US" sz="2800" b="1" dirty="0">
              <a:solidFill>
                <a:srgbClr val="04DD3D"/>
              </a:solidFill>
              <a:latin typeface="Century Gothic" panose="020B0502020202020204" pitchFamily="34" charset="0"/>
              <a:ea typeface="Times New Roman" panose="02020603050405020304" pitchFamily="18" charset="0"/>
              <a:cs typeface="Arial" panose="020B0604020202020204" pitchFamily="34" charset="0"/>
            </a:endParaRPr>
          </a:p>
          <a:p>
            <a:pPr algn="just">
              <a:lnSpc>
                <a:spcPct val="120000"/>
              </a:lnSpc>
              <a:spcBef>
                <a:spcPts val="1200"/>
              </a:spcBef>
              <a:spcAft>
                <a:spcPts val="600"/>
              </a:spcAft>
              <a:defRPr/>
            </a:pPr>
            <a:r>
              <a:rPr lang="en-US" sz="4000" b="1" dirty="0">
                <a:solidFill>
                  <a:schemeClr val="bg1"/>
                </a:solidFill>
                <a:latin typeface="Century Gothic" panose="020B0502020202020204" pitchFamily="34" charset="0"/>
                <a:ea typeface="Times New Roman" panose="02020603050405020304" pitchFamily="18" charset="0"/>
                <a:cs typeface="Arial" panose="020B0604020202020204" pitchFamily="34" charset="0"/>
              </a:rPr>
              <a:t>UFO project collects challenges and needs from end users and potential customers, enhances collaboration of SMEs from different sectors (SFO, Embedded systems, ICT) and opens application calls to fund up to 60 K€/SME for projects offering solutions to the challenges</a:t>
            </a:r>
            <a:r>
              <a:rPr lang="el-GR" sz="4000" cap="all" dirty="0">
                <a:solidFill>
                  <a:schemeClr val="bg1"/>
                </a:solidFill>
                <a:latin typeface="Century Gothic" panose="020B0502020202020204" pitchFamily="34" charset="0"/>
                <a:ea typeface="Times New Roman" panose="02020603050405020304" pitchFamily="18" charset="0"/>
                <a:cs typeface="Arial" panose="020B0604020202020204" pitchFamily="34" charset="0"/>
              </a:rPr>
              <a:t> </a:t>
            </a:r>
            <a:r>
              <a:rPr lang="en-US" sz="4000" b="1" dirty="0">
                <a:solidFill>
                  <a:schemeClr val="bg1"/>
                </a:solidFill>
                <a:latin typeface="Century Gothic" panose="020B0502020202020204" pitchFamily="34" charset="0"/>
                <a:cs typeface="Arial" panose="020B0604020202020204" pitchFamily="34" charset="0"/>
              </a:rPr>
              <a:t>in the emerging industries </a:t>
            </a:r>
          </a:p>
          <a:p>
            <a:pPr algn="just">
              <a:lnSpc>
                <a:spcPct val="120000"/>
              </a:lnSpc>
              <a:spcBef>
                <a:spcPts val="1200"/>
              </a:spcBef>
              <a:spcAft>
                <a:spcPts val="600"/>
              </a:spcAft>
              <a:defRPr/>
            </a:pPr>
            <a:endParaRPr lang="en-US" sz="2800" cap="all" dirty="0">
              <a:solidFill>
                <a:schemeClr val="bg1"/>
              </a:solidFill>
              <a:latin typeface="+mj-lt"/>
              <a:ea typeface="Times New Roman" panose="02020603050405020304" pitchFamily="18" charset="0"/>
              <a:cs typeface="Arial" panose="020B0604020202020204" pitchFamily="34" charset="0"/>
            </a:endParaRPr>
          </a:p>
          <a:p>
            <a:pPr algn="just">
              <a:lnSpc>
                <a:spcPct val="120000"/>
              </a:lnSpc>
              <a:spcBef>
                <a:spcPts val="1200"/>
              </a:spcBef>
              <a:spcAft>
                <a:spcPts val="600"/>
              </a:spcAft>
              <a:defRPr/>
            </a:pPr>
            <a:endParaRPr lang="en-US" sz="1000" dirty="0">
              <a:latin typeface="Century Gothic" panose="020B0502020202020204" pitchFamily="34" charset="0"/>
              <a:ea typeface="Times New Roman" panose="02020603050405020304" pitchFamily="18" charset="0"/>
              <a:cs typeface="Arial" panose="020B0604020202020204" pitchFamily="34" charset="0"/>
            </a:endParaRPr>
          </a:p>
          <a:p>
            <a:pPr algn="just">
              <a:lnSpc>
                <a:spcPct val="120000"/>
              </a:lnSpc>
              <a:spcBef>
                <a:spcPts val="1200"/>
              </a:spcBef>
              <a:spcAft>
                <a:spcPts val="600"/>
              </a:spcAft>
              <a:defRPr/>
            </a:pPr>
            <a:r>
              <a:rPr lang="en-US" sz="1100" cap="all" dirty="0">
                <a:solidFill>
                  <a:srgbClr val="0070C0"/>
                </a:solidFill>
                <a:latin typeface="Century Gothic" panose="020B0502020202020204" pitchFamily="34" charset="0"/>
                <a:ea typeface="Times New Roman" panose="02020603050405020304" pitchFamily="18" charset="0"/>
                <a:cs typeface="Arial" panose="020B0604020202020204" pitchFamily="34" charset="0"/>
              </a:rPr>
              <a:t> </a:t>
            </a:r>
            <a:endParaRPr lang="en-US" sz="1000" dirty="0">
              <a:latin typeface="Century Gothic" panose="020B0502020202020204" pitchFamily="34" charset="0"/>
              <a:ea typeface="Times New Roman" panose="02020603050405020304" pitchFamily="18" charset="0"/>
              <a:cs typeface="Arial" panose="020B0604020202020204" pitchFamily="34" charset="0"/>
            </a:endParaRPr>
          </a:p>
          <a:p>
            <a:pPr algn="just">
              <a:lnSpc>
                <a:spcPct val="120000"/>
              </a:lnSpc>
              <a:spcBef>
                <a:spcPts val="1200"/>
              </a:spcBef>
              <a:spcAft>
                <a:spcPts val="600"/>
              </a:spcAft>
              <a:defRPr/>
            </a:pPr>
            <a:r>
              <a:rPr lang="en-US" sz="1100" cap="all" dirty="0">
                <a:solidFill>
                  <a:srgbClr val="0070C0"/>
                </a:solidFill>
                <a:latin typeface="Century Gothic" panose="020B0502020202020204" pitchFamily="34" charset="0"/>
                <a:ea typeface="Times New Roman" panose="02020603050405020304" pitchFamily="18" charset="0"/>
                <a:cs typeface="Arial" panose="020B0604020202020204" pitchFamily="34" charset="0"/>
              </a:rPr>
              <a:t> </a:t>
            </a:r>
            <a:endParaRPr lang="en-US" sz="1000" dirty="0">
              <a:latin typeface="Century Gothic" panose="020B0502020202020204" pitchFamily="34" charset="0"/>
              <a:ea typeface="Times New Roman" panose="02020603050405020304" pitchFamily="18" charset="0"/>
              <a:cs typeface="Arial" panose="020B0604020202020204" pitchFamily="34" charset="0"/>
            </a:endParaRPr>
          </a:p>
          <a:p>
            <a:pPr algn="just">
              <a:lnSpc>
                <a:spcPct val="120000"/>
              </a:lnSpc>
              <a:spcBef>
                <a:spcPts val="1200"/>
              </a:spcBef>
              <a:spcAft>
                <a:spcPts val="600"/>
              </a:spcAft>
              <a:defRPr/>
            </a:pPr>
            <a:r>
              <a:rPr lang="en-US" sz="1100" cap="all" dirty="0">
                <a:solidFill>
                  <a:srgbClr val="0070C0"/>
                </a:solidFill>
                <a:latin typeface="Century Gothic" panose="020B0502020202020204" pitchFamily="34" charset="0"/>
                <a:ea typeface="Times New Roman" panose="02020603050405020304" pitchFamily="18" charset="0"/>
                <a:cs typeface="Arial" panose="020B0604020202020204" pitchFamily="34" charset="0"/>
              </a:rPr>
              <a:t> </a:t>
            </a:r>
            <a:endParaRPr lang="en-US" sz="1000" dirty="0">
              <a:latin typeface="Century Gothic" panose="020B0502020202020204" pitchFamily="34" charset="0"/>
              <a:ea typeface="Times New Roman" panose="02020603050405020304" pitchFamily="18" charset="0"/>
              <a:cs typeface="Arial" panose="020B0604020202020204" pitchFamily="34" charset="0"/>
            </a:endParaRPr>
          </a:p>
          <a:p>
            <a:pPr algn="ctr">
              <a:lnSpc>
                <a:spcPct val="120000"/>
              </a:lnSpc>
              <a:spcBef>
                <a:spcPts val="1200"/>
              </a:spcBef>
              <a:spcAft>
                <a:spcPts val="600"/>
              </a:spcAft>
              <a:defRPr/>
            </a:pPr>
            <a:r>
              <a:rPr lang="en-US" sz="1100" cap="all" dirty="0">
                <a:solidFill>
                  <a:srgbClr val="0070C0"/>
                </a:solidFill>
                <a:latin typeface="Century Gothic" panose="020B0502020202020204" pitchFamily="34" charset="0"/>
                <a:ea typeface="Times New Roman" panose="02020603050405020304" pitchFamily="18" charset="0"/>
                <a:cs typeface="Arial" panose="020B0604020202020204" pitchFamily="34" charset="0"/>
              </a:rPr>
              <a:t> </a:t>
            </a:r>
            <a:endParaRPr lang="en-US" sz="1000" dirty="0">
              <a:latin typeface="Century Gothic" panose="020B0502020202020204" pitchFamily="34" charset="0"/>
              <a:ea typeface="Times New Roman" panose="02020603050405020304" pitchFamily="18" charset="0"/>
              <a:cs typeface="Arial" panose="020B0604020202020204" pitchFamily="34" charset="0"/>
            </a:endParaRPr>
          </a:p>
          <a:p>
            <a:pPr algn="ctr">
              <a:lnSpc>
                <a:spcPct val="120000"/>
              </a:lnSpc>
              <a:spcBef>
                <a:spcPts val="1200"/>
              </a:spcBef>
              <a:spcAft>
                <a:spcPts val="600"/>
              </a:spcAft>
              <a:defRPr/>
            </a:pPr>
            <a:r>
              <a:rPr lang="en-US" sz="1100" cap="all" dirty="0">
                <a:solidFill>
                  <a:srgbClr val="0070C0"/>
                </a:solidFill>
                <a:latin typeface="Century Gothic" panose="020B0502020202020204" pitchFamily="34" charset="0"/>
                <a:ea typeface="Times New Roman" panose="02020603050405020304" pitchFamily="18" charset="0"/>
                <a:cs typeface="Arial" panose="020B0604020202020204" pitchFamily="34" charset="0"/>
              </a:rPr>
              <a:t> </a:t>
            </a:r>
            <a:endParaRPr lang="en-US" sz="1000" dirty="0">
              <a:latin typeface="Century Gothic" panose="020B0502020202020204" pitchFamily="34" charset="0"/>
              <a:ea typeface="Times New Roman" panose="02020603050405020304" pitchFamily="18" charset="0"/>
              <a:cs typeface="Arial" panose="020B0604020202020204" pitchFamily="34" charset="0"/>
            </a:endParaRPr>
          </a:p>
          <a:p>
            <a:pPr algn="just">
              <a:lnSpc>
                <a:spcPct val="120000"/>
              </a:lnSpc>
              <a:spcBef>
                <a:spcPts val="1200"/>
              </a:spcBef>
              <a:spcAft>
                <a:spcPts val="600"/>
              </a:spcAft>
              <a:defRPr/>
            </a:pPr>
            <a:r>
              <a:rPr lang="en-US" sz="1100" cap="all" dirty="0">
                <a:solidFill>
                  <a:srgbClr val="0070C0"/>
                </a:solidFill>
                <a:latin typeface="Century Gothic" panose="020B0502020202020204" pitchFamily="34" charset="0"/>
                <a:ea typeface="Times New Roman" panose="02020603050405020304" pitchFamily="18" charset="0"/>
                <a:cs typeface="Arial" panose="020B0604020202020204" pitchFamily="34" charset="0"/>
              </a:rPr>
              <a:t> </a:t>
            </a:r>
            <a:endParaRPr lang="en-US" sz="1000" dirty="0">
              <a:latin typeface="Century Gothic" panose="020B0502020202020204" pitchFamily="34" charset="0"/>
              <a:ea typeface="Times New Roman" panose="02020603050405020304" pitchFamily="18" charset="0"/>
              <a:cs typeface="Arial" panose="020B0604020202020204" pitchFamily="34" charset="0"/>
            </a:endParaRPr>
          </a:p>
          <a:p>
            <a:pPr algn="just">
              <a:lnSpc>
                <a:spcPct val="120000"/>
              </a:lnSpc>
              <a:spcBef>
                <a:spcPts val="1200"/>
              </a:spcBef>
              <a:spcAft>
                <a:spcPts val="600"/>
              </a:spcAft>
              <a:defRPr/>
            </a:pPr>
            <a:r>
              <a:rPr lang="en-US" sz="1100" cap="all" dirty="0">
                <a:solidFill>
                  <a:srgbClr val="0070C0"/>
                </a:solidFill>
                <a:latin typeface="Century Gothic" panose="020B0502020202020204" pitchFamily="34" charset="0"/>
                <a:ea typeface="Times New Roman" panose="02020603050405020304" pitchFamily="18" charset="0"/>
                <a:cs typeface="Arial" panose="020B0604020202020204" pitchFamily="34" charset="0"/>
              </a:rPr>
              <a:t> </a:t>
            </a:r>
            <a:endParaRPr lang="en-US" sz="1000" dirty="0">
              <a:latin typeface="Century Gothic" panose="020B0502020202020204" pitchFamily="34" charset="0"/>
              <a:ea typeface="Times New Roman" panose="02020603050405020304" pitchFamily="18" charset="0"/>
              <a:cs typeface="Arial" panose="020B0604020202020204" pitchFamily="34" charset="0"/>
            </a:endParaRPr>
          </a:p>
          <a:p>
            <a:pPr algn="just">
              <a:lnSpc>
                <a:spcPct val="120000"/>
              </a:lnSpc>
              <a:spcBef>
                <a:spcPts val="1200"/>
              </a:spcBef>
              <a:spcAft>
                <a:spcPts val="600"/>
              </a:spcAft>
              <a:defRPr/>
            </a:pPr>
            <a:r>
              <a:rPr lang="en-US" sz="1100" cap="all" dirty="0">
                <a:solidFill>
                  <a:srgbClr val="0070C0"/>
                </a:solidFill>
                <a:latin typeface="Century Gothic" panose="020B0502020202020204" pitchFamily="34" charset="0"/>
                <a:ea typeface="Times New Roman" panose="02020603050405020304" pitchFamily="18" charset="0"/>
                <a:cs typeface="Arial" panose="020B0604020202020204" pitchFamily="34" charset="0"/>
              </a:rPr>
              <a:t> </a:t>
            </a:r>
            <a:endParaRPr lang="en-US" sz="1000" dirty="0">
              <a:latin typeface="Century Gothic" panose="020B0502020202020204" pitchFamily="34" charset="0"/>
              <a:ea typeface="Times New Roman" panose="02020603050405020304" pitchFamily="18" charset="0"/>
              <a:cs typeface="Arial" panose="020B0604020202020204" pitchFamily="34" charset="0"/>
            </a:endParaRPr>
          </a:p>
          <a:p>
            <a:pPr algn="ctr">
              <a:lnSpc>
                <a:spcPct val="120000"/>
              </a:lnSpc>
              <a:spcBef>
                <a:spcPts val="1200"/>
              </a:spcBef>
              <a:spcAft>
                <a:spcPts val="600"/>
              </a:spcAft>
              <a:defRPr/>
            </a:pPr>
            <a:r>
              <a:rPr lang="en-US" sz="1100" cap="all" dirty="0">
                <a:solidFill>
                  <a:srgbClr val="0070C0"/>
                </a:solidFill>
                <a:latin typeface="Century Gothic" panose="020B0502020202020204" pitchFamily="34" charset="0"/>
                <a:ea typeface="Times New Roman" panose="02020603050405020304" pitchFamily="18" charset="0"/>
                <a:cs typeface="Arial" panose="020B0604020202020204" pitchFamily="34" charset="0"/>
              </a:rPr>
              <a:t> </a:t>
            </a:r>
            <a:endParaRPr lang="en-US" sz="1000" dirty="0">
              <a:latin typeface="Century Gothic" panose="020B0502020202020204" pitchFamily="34" charset="0"/>
              <a:ea typeface="Times New Roman" panose="02020603050405020304" pitchFamily="18" charset="0"/>
              <a:cs typeface="Arial" panose="020B0604020202020204" pitchFamily="34" charset="0"/>
            </a:endParaRPr>
          </a:p>
          <a:p>
            <a:pPr algn="just">
              <a:lnSpc>
                <a:spcPct val="120000"/>
              </a:lnSpc>
              <a:spcBef>
                <a:spcPts val="1200"/>
              </a:spcBef>
              <a:spcAft>
                <a:spcPts val="600"/>
              </a:spcAft>
              <a:defRPr/>
            </a:pPr>
            <a:r>
              <a:rPr lang="en-US" sz="1100" cap="all" dirty="0">
                <a:solidFill>
                  <a:srgbClr val="0070C0"/>
                </a:solidFill>
                <a:latin typeface="Century Gothic" panose="020B0502020202020204" pitchFamily="34" charset="0"/>
                <a:ea typeface="Times New Roman" panose="02020603050405020304" pitchFamily="18" charset="0"/>
                <a:cs typeface="Arial" panose="020B0604020202020204" pitchFamily="34" charset="0"/>
              </a:rPr>
              <a:t> </a:t>
            </a:r>
            <a:endParaRPr lang="en-US" sz="1000" dirty="0">
              <a:latin typeface="Century Gothic" panose="020B0502020202020204" pitchFamily="34" charset="0"/>
              <a:ea typeface="Times New Roman" panose="02020603050405020304" pitchFamily="18" charset="0"/>
              <a:cs typeface="Arial" panose="020B0604020202020204" pitchFamily="34" charset="0"/>
            </a:endParaRPr>
          </a:p>
          <a:p>
            <a:pPr algn="ctr">
              <a:lnSpc>
                <a:spcPct val="120000"/>
              </a:lnSpc>
              <a:spcBef>
                <a:spcPts val="1200"/>
              </a:spcBef>
              <a:spcAft>
                <a:spcPts val="600"/>
              </a:spcAft>
              <a:defRPr/>
            </a:pPr>
            <a:r>
              <a:rPr lang="el-GR" sz="1100" cap="all" dirty="0">
                <a:solidFill>
                  <a:srgbClr val="0070C0"/>
                </a:solidFill>
                <a:latin typeface="Century Gothic" panose="020B0502020202020204" pitchFamily="34" charset="0"/>
                <a:ea typeface="Times New Roman" panose="02020603050405020304" pitchFamily="18" charset="0"/>
                <a:cs typeface="Arial" panose="020B0604020202020204" pitchFamily="34" charset="0"/>
              </a:rPr>
              <a:t> </a:t>
            </a:r>
            <a:endParaRPr lang="en-US" sz="1000" dirty="0">
              <a:latin typeface="Century Gothic" panose="020B0502020202020204" pitchFamily="34" charset="0"/>
              <a:ea typeface="Times New Roman" panose="02020603050405020304" pitchFamily="18" charset="0"/>
              <a:cs typeface="Arial" panose="020B0604020202020204" pitchFamily="34" charset="0"/>
            </a:endParaRPr>
          </a:p>
        </p:txBody>
      </p:sp>
      <p:sp>
        <p:nvSpPr>
          <p:cNvPr id="5" name="Lorem Ipsum is simply dummy text of the printing and typesetting industry. Lorem Ipsum has been the industry's standard dummy text ever since the 1500sspecimen book">
            <a:extLst>
              <a:ext uri="{FF2B5EF4-FFF2-40B4-BE49-F238E27FC236}">
                <a16:creationId xmlns:a16="http://schemas.microsoft.com/office/drawing/2014/main" id="{CD9C5259-CC74-4BD4-BB72-CDD4B3C8EB99}"/>
              </a:ext>
            </a:extLst>
          </p:cNvPr>
          <p:cNvSpPr txBox="1"/>
          <p:nvPr/>
        </p:nvSpPr>
        <p:spPr>
          <a:xfrm>
            <a:off x="4453245" y="1203775"/>
            <a:ext cx="18451285" cy="68595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lnSpc>
                <a:spcPct val="120000"/>
              </a:lnSpc>
              <a:defRPr sz="5000" b="1">
                <a:solidFill>
                  <a:srgbClr val="FFFFFF"/>
                </a:solidFill>
                <a:latin typeface="Helvetica"/>
                <a:ea typeface="Helvetica"/>
                <a:cs typeface="Helvetica"/>
                <a:sym typeface="Helvetica"/>
              </a:defRPr>
            </a:lvl1pPr>
          </a:lstStyle>
          <a:p>
            <a:pPr marL="685800" indent="-685800">
              <a:buFont typeface="Arial" panose="020B0604020202020204" pitchFamily="34" charset="0"/>
              <a:buChar char="•"/>
            </a:pPr>
            <a:r>
              <a:rPr lang="en-US" sz="4400" b="1" dirty="0">
                <a:solidFill>
                  <a:srgbClr val="04DD3D"/>
                </a:solidFill>
                <a:latin typeface="+mj-lt"/>
                <a:ea typeface="Times New Roman" panose="02020603050405020304" pitchFamily="18" charset="0"/>
                <a:cs typeface="Arial" panose="020B0604020202020204" pitchFamily="34" charset="0"/>
              </a:rPr>
              <a:t>6 Emerging Industries to get benefit: </a:t>
            </a:r>
            <a:r>
              <a:rPr lang="en-US" sz="4400" b="1" u="sng" dirty="0">
                <a:solidFill>
                  <a:srgbClr val="04DD3D"/>
                </a:solidFill>
                <a:latin typeface="+mj-lt"/>
                <a:ea typeface="Times New Roman" panose="02020603050405020304" pitchFamily="18" charset="0"/>
                <a:cs typeface="Arial" panose="020B0604020202020204" pitchFamily="34" charset="0"/>
              </a:rPr>
              <a:t>Mobility technologies</a:t>
            </a:r>
            <a:r>
              <a:rPr lang="en-US" sz="4400" b="1" dirty="0">
                <a:solidFill>
                  <a:srgbClr val="04DD3D"/>
                </a:solidFill>
                <a:latin typeface="+mj-lt"/>
                <a:ea typeface="Times New Roman" panose="02020603050405020304" pitchFamily="18" charset="0"/>
                <a:cs typeface="Arial" panose="020B0604020202020204" pitchFamily="34" charset="0"/>
              </a:rPr>
              <a:t>, </a:t>
            </a:r>
            <a:r>
              <a:rPr lang="en-US" sz="4400" b="1" u="sng" dirty="0">
                <a:solidFill>
                  <a:srgbClr val="04DD3D"/>
                </a:solidFill>
                <a:latin typeface="+mj-lt"/>
                <a:ea typeface="Times New Roman" panose="02020603050405020304" pitchFamily="18" charset="0"/>
                <a:cs typeface="Arial" panose="020B0604020202020204" pitchFamily="34" charset="0"/>
              </a:rPr>
              <a:t>Climate</a:t>
            </a:r>
            <a:r>
              <a:rPr lang="en-US" sz="4400" b="1" dirty="0">
                <a:solidFill>
                  <a:srgbClr val="04DD3D"/>
                </a:solidFill>
                <a:latin typeface="+mj-lt"/>
                <a:ea typeface="Times New Roman" panose="02020603050405020304" pitchFamily="18" charset="0"/>
                <a:cs typeface="Arial" panose="020B0604020202020204" pitchFamily="34" charset="0"/>
              </a:rPr>
              <a:t>, </a:t>
            </a:r>
            <a:r>
              <a:rPr lang="en-US" sz="4400" b="1" u="sng" dirty="0">
                <a:solidFill>
                  <a:srgbClr val="04DD3D"/>
                </a:solidFill>
                <a:latin typeface="+mj-lt"/>
                <a:ea typeface="Times New Roman" panose="02020603050405020304" pitchFamily="18" charset="0"/>
                <a:cs typeface="Arial" panose="020B0604020202020204" pitchFamily="34" charset="0"/>
              </a:rPr>
              <a:t>Environment</a:t>
            </a:r>
            <a:r>
              <a:rPr lang="en-US" sz="4400" b="1" dirty="0">
                <a:solidFill>
                  <a:srgbClr val="04DD3D"/>
                </a:solidFill>
                <a:latin typeface="+mj-lt"/>
                <a:ea typeface="Times New Roman" panose="02020603050405020304" pitchFamily="18" charset="0"/>
                <a:cs typeface="Arial" panose="020B0604020202020204" pitchFamily="34" charset="0"/>
              </a:rPr>
              <a:t>, </a:t>
            </a:r>
            <a:r>
              <a:rPr lang="en-US" sz="4400" b="1" u="sng" dirty="0">
                <a:solidFill>
                  <a:srgbClr val="04DD3D"/>
                </a:solidFill>
                <a:latin typeface="+mj-lt"/>
                <a:ea typeface="Times New Roman" panose="02020603050405020304" pitchFamily="18" charset="0"/>
                <a:cs typeface="Arial" panose="020B0604020202020204" pitchFamily="34" charset="0"/>
              </a:rPr>
              <a:t>Blue Growth</a:t>
            </a:r>
            <a:r>
              <a:rPr lang="en-US" sz="4400" b="1" dirty="0">
                <a:solidFill>
                  <a:srgbClr val="04DD3D"/>
                </a:solidFill>
                <a:latin typeface="+mj-lt"/>
                <a:ea typeface="Times New Roman" panose="02020603050405020304" pitchFamily="18" charset="0"/>
                <a:cs typeface="Arial" panose="020B0604020202020204" pitchFamily="34" charset="0"/>
              </a:rPr>
              <a:t>, </a:t>
            </a:r>
            <a:r>
              <a:rPr lang="en-US" sz="4400" b="1" u="sng" dirty="0">
                <a:solidFill>
                  <a:srgbClr val="04DD3D"/>
                </a:solidFill>
                <a:latin typeface="+mj-lt"/>
                <a:ea typeface="Times New Roman" panose="02020603050405020304" pitchFamily="18" charset="0"/>
                <a:cs typeface="Arial" panose="020B0604020202020204" pitchFamily="34" charset="0"/>
              </a:rPr>
              <a:t>Digital Creative &amp; Gaming</a:t>
            </a:r>
            <a:r>
              <a:rPr lang="en-US" sz="4400" b="1" dirty="0">
                <a:solidFill>
                  <a:srgbClr val="04DD3D"/>
                </a:solidFill>
                <a:latin typeface="+mj-lt"/>
                <a:ea typeface="Times New Roman" panose="02020603050405020304" pitchFamily="18" charset="0"/>
                <a:cs typeface="Arial" panose="020B0604020202020204" pitchFamily="34" charset="0"/>
              </a:rPr>
              <a:t> and </a:t>
            </a:r>
            <a:r>
              <a:rPr lang="en-US" sz="4400" b="1" u="sng" dirty="0">
                <a:solidFill>
                  <a:srgbClr val="04DD3D"/>
                </a:solidFill>
                <a:latin typeface="+mj-lt"/>
                <a:ea typeface="Times New Roman" panose="02020603050405020304" pitchFamily="18" charset="0"/>
                <a:cs typeface="Arial" panose="020B0604020202020204" pitchFamily="34" charset="0"/>
              </a:rPr>
              <a:t>Finance &amp; Insurance industries</a:t>
            </a:r>
            <a:endParaRPr lang="en-US" sz="4400" b="1" dirty="0">
              <a:solidFill>
                <a:srgbClr val="04DD3D"/>
              </a:solidFill>
              <a:latin typeface="+mj-lt"/>
              <a:ea typeface="Times New Roman" panose="02020603050405020304" pitchFamily="18" charset="0"/>
              <a:cs typeface="Arial" panose="020B0604020202020204" pitchFamily="34" charset="0"/>
            </a:endParaRPr>
          </a:p>
          <a:p>
            <a:pPr marL="685800" indent="-685800" algn="just">
              <a:lnSpc>
                <a:spcPct val="120000"/>
              </a:lnSpc>
              <a:spcBef>
                <a:spcPts val="1200"/>
              </a:spcBef>
              <a:spcAft>
                <a:spcPts val="600"/>
              </a:spcAft>
              <a:buFont typeface="Arial" panose="020B0604020202020204" pitchFamily="34" charset="0"/>
              <a:buChar char="•"/>
              <a:defRPr/>
            </a:pPr>
            <a:r>
              <a:rPr lang="en-US" sz="4400" b="1" dirty="0">
                <a:solidFill>
                  <a:srgbClr val="04DD3D"/>
                </a:solidFill>
                <a:latin typeface="+mj-lt"/>
                <a:ea typeface="Times New Roman" panose="02020603050405020304" pitchFamily="18" charset="0"/>
                <a:cs typeface="Arial" panose="020B0604020202020204" pitchFamily="34" charset="0"/>
              </a:rPr>
              <a:t>Technologies to be </a:t>
            </a:r>
            <a:r>
              <a:rPr lang="en-US" sz="4400" b="1" dirty="0" err="1">
                <a:solidFill>
                  <a:srgbClr val="04DD3D"/>
                </a:solidFill>
                <a:latin typeface="+mj-lt"/>
                <a:ea typeface="Times New Roman" panose="02020603050405020304" pitchFamily="18" charset="0"/>
                <a:cs typeface="Arial" panose="020B0604020202020204" pitchFamily="34" charset="0"/>
              </a:rPr>
              <a:t>utilised</a:t>
            </a:r>
            <a:r>
              <a:rPr lang="en-US" sz="4400" b="1" dirty="0">
                <a:solidFill>
                  <a:srgbClr val="04DD3D"/>
                </a:solidFill>
                <a:latin typeface="+mj-lt"/>
                <a:ea typeface="Times New Roman" panose="02020603050405020304" pitchFamily="18" charset="0"/>
                <a:cs typeface="Arial" panose="020B0604020202020204" pitchFamily="34" charset="0"/>
              </a:rPr>
              <a:t>: SFOs (</a:t>
            </a:r>
            <a:r>
              <a:rPr lang="en-US" sz="4400" b="1" dirty="0" err="1">
                <a:solidFill>
                  <a:srgbClr val="04DD3D"/>
                </a:solidFill>
                <a:latin typeface="+mj-lt"/>
                <a:ea typeface="Times New Roman" panose="02020603050405020304" pitchFamily="18" charset="0"/>
                <a:cs typeface="Arial" panose="020B0604020202020204" pitchFamily="34" charset="0"/>
              </a:rPr>
              <a:t>Smallsats</a:t>
            </a:r>
            <a:r>
              <a:rPr lang="en-US" sz="4400" b="1" dirty="0">
                <a:solidFill>
                  <a:srgbClr val="04DD3D"/>
                </a:solidFill>
                <a:latin typeface="+mj-lt"/>
                <a:ea typeface="Times New Roman" panose="02020603050405020304" pitchFamily="18" charset="0"/>
                <a:cs typeface="Arial" panose="020B0604020202020204" pitchFamily="34" charset="0"/>
              </a:rPr>
              <a:t>, High Altitude Platforms, Drones), embedded KETs and data analysis and exploitation solutions (ICT) to stimulate the development of new products and services by SMEs</a:t>
            </a:r>
            <a:r>
              <a:rPr lang="el-GR" sz="4400" dirty="0">
                <a:solidFill>
                  <a:srgbClr val="365F91"/>
                </a:solidFill>
                <a:latin typeface="+mj-lt"/>
                <a:ea typeface="Times New Roman" panose="02020603050405020304" pitchFamily="18" charset="0"/>
                <a:cs typeface="Arial" panose="020B0604020202020204" pitchFamily="34" charset="0"/>
              </a:rPr>
              <a:t> </a:t>
            </a:r>
            <a:endParaRPr lang="en-US" sz="4400" dirty="0">
              <a:latin typeface="+mj-lt"/>
              <a:ea typeface="Times New Roman" panose="02020603050405020304" pitchFamily="18" charset="0"/>
              <a:cs typeface="Arial" panose="020B0604020202020204" pitchFamily="34" charset="0"/>
            </a:endParaRPr>
          </a:p>
          <a:p>
            <a:pPr algn="just"/>
            <a:r>
              <a:rPr lang="en-US" dirty="0"/>
              <a:t> </a:t>
            </a:r>
            <a:endParaRPr lang="fr-F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0" y="6442502"/>
            <a:ext cx="12192000" cy="830997"/>
          </a:xfrm>
          <a:prstGeom prst="rect">
            <a:avLst/>
          </a:prstGeom>
        </p:spPr>
        <p:txBody>
          <a:bodyPr>
            <a:spAutoFit/>
          </a:bodyPr>
          <a:lstStyle/>
          <a:p>
            <a:br>
              <a:rPr lang="fr-FR" dirty="0"/>
            </a:br>
            <a:endParaRPr lang="fr-FR" dirty="0"/>
          </a:p>
        </p:txBody>
      </p:sp>
      <p:sp>
        <p:nvSpPr>
          <p:cNvPr id="8" name="Lorem Ipsum is simply dummy text of the printing and typesetting industry. Lorem Ipsum has been the industry's standard dummy text ever since the 1500s"/>
          <p:cNvSpPr txBox="1"/>
          <p:nvPr/>
        </p:nvSpPr>
        <p:spPr>
          <a:xfrm>
            <a:off x="5334000" y="1288525"/>
            <a:ext cx="13716000"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defRPr sz="4000" b="1">
                <a:solidFill>
                  <a:srgbClr val="073699"/>
                </a:solidFill>
                <a:latin typeface="Helvetica"/>
                <a:ea typeface="Helvetica"/>
                <a:cs typeface="Helvetica"/>
                <a:sym typeface="Helvetica"/>
              </a:defRPr>
            </a:lvl1pPr>
          </a:lstStyle>
          <a:p>
            <a:pPr algn="ctr"/>
            <a:r>
              <a:rPr lang="en-CA" sz="4800" dirty="0"/>
              <a:t>FUNDING OPPORTUNITY</a:t>
            </a:r>
          </a:p>
        </p:txBody>
      </p:sp>
      <p:sp>
        <p:nvSpPr>
          <p:cNvPr id="2" name="TextBox 10">
            <a:extLst>
              <a:ext uri="{FF2B5EF4-FFF2-40B4-BE49-F238E27FC236}">
                <a16:creationId xmlns:a16="http://schemas.microsoft.com/office/drawing/2014/main" id="{A02E9E43-6006-480D-ADBA-E88B1F6279B1}"/>
              </a:ext>
            </a:extLst>
          </p:cNvPr>
          <p:cNvSpPr txBox="1">
            <a:spLocks noChangeArrowheads="1"/>
          </p:cNvSpPr>
          <p:nvPr/>
        </p:nvSpPr>
        <p:spPr bwMode="auto">
          <a:xfrm>
            <a:off x="625642" y="2747762"/>
            <a:ext cx="23028442" cy="9260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85800" indent="-685800" algn="l">
              <a:lnSpc>
                <a:spcPct val="120000"/>
              </a:lnSpc>
              <a:buFont typeface="Arial" panose="020B0604020202020204" pitchFamily="34" charset="0"/>
              <a:buChar char="•"/>
            </a:pPr>
            <a:r>
              <a:rPr lang="en-US" altLang="en-US" sz="4400" b="1" dirty="0">
                <a:solidFill>
                  <a:srgbClr val="000000"/>
                </a:solidFill>
                <a:latin typeface="+mj-lt"/>
                <a:ea typeface="Times New Roman" panose="02020603050405020304" pitchFamily="18" charset="0"/>
                <a:cs typeface="Arial" panose="020B0604020202020204" pitchFamily="34" charset="0"/>
              </a:rPr>
              <a:t>€ 3 000 000.00 </a:t>
            </a:r>
            <a:r>
              <a:rPr lang="en-US" altLang="en-US" sz="4400" dirty="0">
                <a:solidFill>
                  <a:srgbClr val="000000"/>
                </a:solidFill>
                <a:latin typeface="+mj-lt"/>
                <a:ea typeface="Times New Roman" panose="02020603050405020304" pitchFamily="18" charset="0"/>
                <a:cs typeface="Arial" panose="020B0604020202020204" pitchFamily="34" charset="0"/>
              </a:rPr>
              <a:t>will be allocated to </a:t>
            </a:r>
            <a:r>
              <a:rPr lang="en-US" altLang="en-US" sz="4400" b="1" dirty="0">
                <a:solidFill>
                  <a:srgbClr val="000000"/>
                </a:solidFill>
                <a:latin typeface="+mj-lt"/>
                <a:ea typeface="Times New Roman" panose="02020603050405020304" pitchFamily="18" charset="0"/>
                <a:cs typeface="Arial" panose="020B0604020202020204" pitchFamily="34" charset="0"/>
              </a:rPr>
              <a:t>direct financial support </a:t>
            </a:r>
          </a:p>
          <a:p>
            <a:pPr>
              <a:lnSpc>
                <a:spcPct val="120000"/>
              </a:lnSpc>
            </a:pPr>
            <a:r>
              <a:rPr lang="en-US" altLang="en-US" sz="4400" dirty="0">
                <a:solidFill>
                  <a:srgbClr val="000000"/>
                </a:solidFill>
                <a:latin typeface="+mj-lt"/>
                <a:ea typeface="Times New Roman" panose="02020603050405020304" pitchFamily="18" charset="0"/>
                <a:cs typeface="Arial" panose="020B0604020202020204" pitchFamily="34" charset="0"/>
              </a:rPr>
              <a:t>and </a:t>
            </a:r>
          </a:p>
          <a:p>
            <a:pPr marL="685800" indent="-685800" algn="l">
              <a:lnSpc>
                <a:spcPct val="120000"/>
              </a:lnSpc>
              <a:buFont typeface="Arial" panose="020B0604020202020204" pitchFamily="34" charset="0"/>
              <a:buChar char="•"/>
            </a:pPr>
            <a:r>
              <a:rPr lang="en-US" altLang="en-US" sz="4400" b="1" dirty="0">
                <a:solidFill>
                  <a:srgbClr val="000000"/>
                </a:solidFill>
                <a:latin typeface="+mj-lt"/>
                <a:ea typeface="Times New Roman" panose="02020603050405020304" pitchFamily="18" charset="0"/>
                <a:cs typeface="Arial" panose="020B0604020202020204" pitchFamily="34" charset="0"/>
              </a:rPr>
              <a:t>€ 600 000.00 </a:t>
            </a:r>
            <a:r>
              <a:rPr lang="en-US" altLang="en-US" sz="4400" dirty="0">
                <a:solidFill>
                  <a:srgbClr val="000000"/>
                </a:solidFill>
                <a:latin typeface="+mj-lt"/>
                <a:ea typeface="Times New Roman" panose="02020603050405020304" pitchFamily="18" charset="0"/>
                <a:cs typeface="Arial" panose="020B0604020202020204" pitchFamily="34" charset="0"/>
              </a:rPr>
              <a:t>to </a:t>
            </a:r>
            <a:r>
              <a:rPr lang="en-US" altLang="en-US" sz="4400" b="1" dirty="0">
                <a:solidFill>
                  <a:srgbClr val="000000"/>
                </a:solidFill>
                <a:latin typeface="+mj-lt"/>
                <a:ea typeface="Times New Roman" panose="02020603050405020304" pitchFamily="18" charset="0"/>
                <a:cs typeface="Arial" panose="020B0604020202020204" pitchFamily="34" charset="0"/>
              </a:rPr>
              <a:t>innovation services </a:t>
            </a:r>
            <a:r>
              <a:rPr lang="en-US" altLang="en-US" sz="4400" dirty="0">
                <a:solidFill>
                  <a:srgbClr val="000000"/>
                </a:solidFill>
                <a:latin typeface="+mj-lt"/>
                <a:ea typeface="Times New Roman" panose="02020603050405020304" pitchFamily="18" charset="0"/>
                <a:cs typeface="Arial" panose="020B0604020202020204" pitchFamily="34" charset="0"/>
              </a:rPr>
              <a:t>provided by UFO partners</a:t>
            </a:r>
          </a:p>
          <a:p>
            <a:pPr marL="685800" indent="-685800" algn="l">
              <a:lnSpc>
                <a:spcPct val="120000"/>
              </a:lnSpc>
              <a:buFont typeface="Arial" panose="020B0604020202020204" pitchFamily="34" charset="0"/>
              <a:buChar char="•"/>
            </a:pPr>
            <a:endParaRPr lang="en-US" altLang="en-US" sz="2000" dirty="0">
              <a:solidFill>
                <a:srgbClr val="000000"/>
              </a:solidFill>
              <a:latin typeface="+mj-lt"/>
              <a:ea typeface="Times New Roman" panose="02020603050405020304" pitchFamily="18" charset="0"/>
              <a:cs typeface="Arial" panose="020B0604020202020204" pitchFamily="34" charset="0"/>
            </a:endParaRPr>
          </a:p>
          <a:p>
            <a:pPr>
              <a:lnSpc>
                <a:spcPct val="120000"/>
              </a:lnSpc>
              <a:spcBef>
                <a:spcPts val="1200"/>
              </a:spcBef>
              <a:spcAft>
                <a:spcPts val="1200"/>
              </a:spcAft>
            </a:pPr>
            <a:r>
              <a:rPr lang="en-US" altLang="en-US" sz="4400" dirty="0">
                <a:solidFill>
                  <a:srgbClr val="000000"/>
                </a:solidFill>
                <a:latin typeface="+mj-lt"/>
                <a:ea typeface="Times New Roman" panose="02020603050405020304" pitchFamily="18" charset="0"/>
                <a:cs typeface="Arial" panose="020B0604020202020204" pitchFamily="34" charset="0"/>
              </a:rPr>
              <a:t> in 2 Calls for proposals: </a:t>
            </a:r>
          </a:p>
          <a:p>
            <a:pPr marL="685800" indent="-685800" algn="l">
              <a:lnSpc>
                <a:spcPct val="120000"/>
              </a:lnSpc>
              <a:spcBef>
                <a:spcPts val="1800"/>
              </a:spcBef>
              <a:spcAft>
                <a:spcPts val="1800"/>
              </a:spcAft>
              <a:buFont typeface="Arial" panose="020B0604020202020204" pitchFamily="34" charset="0"/>
              <a:buChar char="•"/>
            </a:pPr>
            <a:r>
              <a:rPr lang="en-US" altLang="en-US" sz="4000" dirty="0">
                <a:solidFill>
                  <a:srgbClr val="000000"/>
                </a:solidFill>
                <a:latin typeface="+mj-lt"/>
                <a:ea typeface="Times New Roman" panose="02020603050405020304" pitchFamily="18" charset="0"/>
                <a:cs typeface="Arial" panose="020B0604020202020204" pitchFamily="34" charset="0"/>
              </a:rPr>
              <a:t>1</a:t>
            </a:r>
            <a:r>
              <a:rPr lang="en-US" altLang="en-US" sz="4000" baseline="30000" dirty="0">
                <a:solidFill>
                  <a:srgbClr val="000000"/>
                </a:solidFill>
                <a:latin typeface="+mj-lt"/>
                <a:ea typeface="Times New Roman" panose="02020603050405020304" pitchFamily="18" charset="0"/>
                <a:cs typeface="Arial" panose="020B0604020202020204" pitchFamily="34" charset="0"/>
              </a:rPr>
              <a:t>st</a:t>
            </a:r>
            <a:r>
              <a:rPr lang="en-US" altLang="en-US" sz="4000" dirty="0">
                <a:solidFill>
                  <a:srgbClr val="000000"/>
                </a:solidFill>
                <a:latin typeface="+mj-lt"/>
                <a:ea typeface="Times New Roman" panose="02020603050405020304" pitchFamily="18" charset="0"/>
                <a:cs typeface="Arial" panose="020B0604020202020204" pitchFamily="34" charset="0"/>
              </a:rPr>
              <a:t> Call launched on 27 Nov. 2020 with submission deadline on 18 Feb. 2021</a:t>
            </a:r>
          </a:p>
          <a:p>
            <a:pPr lvl="1" indent="0" algn="l">
              <a:lnSpc>
                <a:spcPct val="120000"/>
              </a:lnSpc>
              <a:spcBef>
                <a:spcPts val="1800"/>
              </a:spcBef>
              <a:spcAft>
                <a:spcPts val="1800"/>
              </a:spcAft>
            </a:pPr>
            <a:r>
              <a:rPr lang="en-US" altLang="en-US" sz="4000" b="1" dirty="0">
                <a:solidFill>
                  <a:srgbClr val="000000"/>
                </a:solidFill>
                <a:latin typeface="+mj-lt"/>
                <a:ea typeface="Times New Roman" panose="02020603050405020304" pitchFamily="18" charset="0"/>
                <a:cs typeface="Arial" panose="020B0604020202020204" pitchFamily="34" charset="0"/>
              </a:rPr>
              <a:t>13 projects (35 SMEs) selected </a:t>
            </a:r>
            <a:r>
              <a:rPr lang="en-US" altLang="en-US" sz="4000" dirty="0">
                <a:solidFill>
                  <a:srgbClr val="000000"/>
                </a:solidFill>
                <a:latin typeface="+mj-lt"/>
                <a:ea typeface="Times New Roman" panose="02020603050405020304" pitchFamily="18" charset="0"/>
                <a:cs typeface="Arial" panose="020B0604020202020204" pitchFamily="34" charset="0"/>
              </a:rPr>
              <a:t>for funding with a total direct support of </a:t>
            </a:r>
            <a:r>
              <a:rPr lang="en-US" altLang="en-US" sz="4000" b="1" dirty="0">
                <a:solidFill>
                  <a:srgbClr val="000000"/>
                </a:solidFill>
                <a:latin typeface="+mj-lt"/>
                <a:ea typeface="Times New Roman" panose="02020603050405020304" pitchFamily="18" charset="0"/>
                <a:cs typeface="Arial" panose="020B0604020202020204" pitchFamily="34" charset="0"/>
              </a:rPr>
              <a:t>€ 1 530 000.00  </a:t>
            </a:r>
          </a:p>
          <a:p>
            <a:pPr marL="685800" indent="-685800" algn="l">
              <a:lnSpc>
                <a:spcPct val="120000"/>
              </a:lnSpc>
              <a:spcBef>
                <a:spcPts val="1800"/>
              </a:spcBef>
              <a:spcAft>
                <a:spcPts val="1800"/>
              </a:spcAft>
              <a:buFont typeface="Arial" panose="020B0604020202020204" pitchFamily="34" charset="0"/>
              <a:buChar char="•"/>
            </a:pPr>
            <a:r>
              <a:rPr lang="en-US" altLang="en-US" sz="4000" u="sng" dirty="0">
                <a:solidFill>
                  <a:srgbClr val="000000"/>
                </a:solidFill>
                <a:latin typeface="+mj-lt"/>
                <a:ea typeface="Times New Roman" panose="02020603050405020304" pitchFamily="18" charset="0"/>
                <a:cs typeface="Arial" panose="020B0604020202020204" pitchFamily="34" charset="0"/>
              </a:rPr>
              <a:t>2</a:t>
            </a:r>
            <a:r>
              <a:rPr lang="en-US" altLang="en-US" sz="4000" u="sng" baseline="30000" dirty="0">
                <a:solidFill>
                  <a:srgbClr val="000000"/>
                </a:solidFill>
                <a:latin typeface="+mj-lt"/>
                <a:ea typeface="Times New Roman" panose="02020603050405020304" pitchFamily="18" charset="0"/>
                <a:cs typeface="Arial" panose="020B0604020202020204" pitchFamily="34" charset="0"/>
              </a:rPr>
              <a:t>nd</a:t>
            </a:r>
            <a:r>
              <a:rPr lang="en-US" altLang="en-US" sz="4000" u="sng" dirty="0">
                <a:solidFill>
                  <a:srgbClr val="000000"/>
                </a:solidFill>
                <a:latin typeface="+mj-lt"/>
                <a:ea typeface="Times New Roman" panose="02020603050405020304" pitchFamily="18" charset="0"/>
                <a:cs typeface="Arial" panose="020B0604020202020204" pitchFamily="34" charset="0"/>
              </a:rPr>
              <a:t> Call for proposals launched on </a:t>
            </a:r>
            <a:r>
              <a:rPr lang="en-US" altLang="en-US" sz="4000" b="1" u="sng" dirty="0">
                <a:solidFill>
                  <a:srgbClr val="000000"/>
                </a:solidFill>
                <a:latin typeface="+mj-lt"/>
                <a:ea typeface="Times New Roman" panose="02020603050405020304" pitchFamily="18" charset="0"/>
                <a:cs typeface="Arial" panose="020B0604020202020204" pitchFamily="34" charset="0"/>
              </a:rPr>
              <a:t>15 June 2021 </a:t>
            </a:r>
            <a:r>
              <a:rPr lang="en-US" altLang="en-US" sz="4000" u="sng" dirty="0">
                <a:solidFill>
                  <a:srgbClr val="000000"/>
                </a:solidFill>
                <a:latin typeface="+mj-lt"/>
                <a:ea typeface="Times New Roman" panose="02020603050405020304" pitchFamily="18" charset="0"/>
                <a:cs typeface="Arial" panose="020B0604020202020204" pitchFamily="34" charset="0"/>
              </a:rPr>
              <a:t>with </a:t>
            </a:r>
            <a:r>
              <a:rPr lang="en-US" altLang="en-US" sz="4000" b="1" u="sng" dirty="0">
                <a:solidFill>
                  <a:srgbClr val="000000"/>
                </a:solidFill>
                <a:latin typeface="+mj-lt"/>
                <a:ea typeface="Times New Roman" panose="02020603050405020304" pitchFamily="18" charset="0"/>
                <a:cs typeface="Arial" panose="020B0604020202020204" pitchFamily="34" charset="0"/>
              </a:rPr>
              <a:t>submission</a:t>
            </a:r>
            <a:r>
              <a:rPr lang="en-US" altLang="en-US" sz="4000" u="sng" dirty="0">
                <a:solidFill>
                  <a:srgbClr val="000000"/>
                </a:solidFill>
                <a:latin typeface="+mj-lt"/>
                <a:ea typeface="Times New Roman" panose="02020603050405020304" pitchFamily="18" charset="0"/>
                <a:cs typeface="Arial" panose="020B0604020202020204" pitchFamily="34" charset="0"/>
              </a:rPr>
              <a:t> </a:t>
            </a:r>
            <a:r>
              <a:rPr lang="en-US" altLang="en-US" sz="4000" b="1" u="sng" dirty="0">
                <a:solidFill>
                  <a:srgbClr val="000000"/>
                </a:solidFill>
                <a:latin typeface="+mj-lt"/>
                <a:ea typeface="Times New Roman" panose="02020603050405020304" pitchFamily="18" charset="0"/>
                <a:cs typeface="Arial" panose="020B0604020202020204" pitchFamily="34" charset="0"/>
              </a:rPr>
              <a:t>deadline at 17:00 CET on Wednesday 22 September 2021</a:t>
            </a:r>
            <a:endParaRPr lang="en-US" altLang="en-US" sz="4000" u="sng" dirty="0">
              <a:solidFill>
                <a:srgbClr val="000000"/>
              </a:solidFill>
              <a:latin typeface="+mj-lt"/>
              <a:ea typeface="Times New Roman" panose="02020603050405020304" pitchFamily="18" charset="0"/>
              <a:cs typeface="Arial" panose="020B0604020202020204" pitchFamily="34" charset="0"/>
            </a:endParaRPr>
          </a:p>
          <a:p>
            <a:pPr>
              <a:lnSpc>
                <a:spcPct val="120000"/>
              </a:lnSpc>
              <a:spcBef>
                <a:spcPts val="1800"/>
              </a:spcBef>
              <a:spcAft>
                <a:spcPts val="600"/>
              </a:spcAft>
            </a:pPr>
            <a:r>
              <a:rPr lang="en-US" altLang="en-US" sz="4000" b="1" u="sng" dirty="0">
                <a:solidFill>
                  <a:srgbClr val="000000"/>
                </a:solidFill>
                <a:latin typeface="+mj-lt"/>
                <a:ea typeface="Times New Roman" panose="02020603050405020304" pitchFamily="18" charset="0"/>
                <a:cs typeface="Arial" panose="020B0604020202020204" pitchFamily="34" charset="0"/>
              </a:rPr>
              <a:t>For this 2</a:t>
            </a:r>
            <a:r>
              <a:rPr lang="en-US" altLang="en-US" sz="4000" b="1" u="sng" baseline="30000" dirty="0">
                <a:solidFill>
                  <a:srgbClr val="000000"/>
                </a:solidFill>
                <a:latin typeface="+mj-lt"/>
                <a:ea typeface="Times New Roman" panose="02020603050405020304" pitchFamily="18" charset="0"/>
                <a:cs typeface="Arial" panose="020B0604020202020204" pitchFamily="34" charset="0"/>
              </a:rPr>
              <a:t>nd</a:t>
            </a:r>
            <a:r>
              <a:rPr lang="en-US" altLang="en-US" sz="4000" b="1" u="sng" dirty="0">
                <a:solidFill>
                  <a:srgbClr val="000000"/>
                </a:solidFill>
                <a:latin typeface="+mj-lt"/>
                <a:ea typeface="Times New Roman" panose="02020603050405020304" pitchFamily="18" charset="0"/>
                <a:cs typeface="Arial" panose="020B0604020202020204" pitchFamily="34" charset="0"/>
              </a:rPr>
              <a:t>  Call € 1 470 000.00 is allocated to direct financial support</a:t>
            </a:r>
          </a:p>
        </p:txBody>
      </p:sp>
      <p:sp>
        <p:nvSpPr>
          <p:cNvPr id="6" name="Titre 1">
            <a:extLst>
              <a:ext uri="{FF2B5EF4-FFF2-40B4-BE49-F238E27FC236}">
                <a16:creationId xmlns:a16="http://schemas.microsoft.com/office/drawing/2014/main" id="{F4A102E9-74A5-4531-B54B-8C45DEC3AA19}"/>
              </a:ext>
            </a:extLst>
          </p:cNvPr>
          <p:cNvSpPr txBox="1">
            <a:spLocks/>
          </p:cNvSpPr>
          <p:nvPr/>
        </p:nvSpPr>
        <p:spPr>
          <a:xfrm>
            <a:off x="1890642" y="213344"/>
            <a:ext cx="21018504" cy="10751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marL="0" marR="0" indent="0" algn="l" defTabSz="2438338" rtl="0" latinLnBrk="0">
              <a:lnSpc>
                <a:spcPct val="80000"/>
              </a:lnSpc>
              <a:spcBef>
                <a:spcPts val="0"/>
              </a:spcBef>
              <a:spcAft>
                <a:spcPts val="0"/>
              </a:spcAft>
              <a:buClrTx/>
              <a:buSzTx/>
              <a:buFontTx/>
              <a:buNone/>
              <a:tabLst/>
              <a:defRPr sz="3000" b="1" i="0" u="none" strike="noStrike" cap="none" spc="-59" baseline="0">
                <a:solidFill>
                  <a:srgbClr val="073699"/>
                </a:solidFill>
                <a:uFillTx/>
                <a:latin typeface="+mj-lt"/>
                <a:ea typeface="+mj-ea"/>
                <a:cs typeface="+mj-cs"/>
                <a:sym typeface="Helvetica"/>
              </a:defRPr>
            </a:lvl1pPr>
            <a:lvl2pPr marL="0" marR="0" indent="4572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2pPr>
            <a:lvl3pPr marL="0" marR="0" indent="9144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3pPr>
            <a:lvl4pPr marL="0" marR="0" indent="13716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4pPr>
            <a:lvl5pPr marL="0" marR="0" indent="18288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5pPr>
            <a:lvl6pPr marL="0" marR="0" indent="22860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6pPr>
            <a:lvl7pPr marL="0" marR="0" indent="27432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7pPr>
            <a:lvl8pPr marL="0" marR="0" indent="32004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8pPr>
            <a:lvl9pPr marL="0" marR="0" indent="36576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9pPr>
          </a:lstStyle>
          <a:p>
            <a:pPr hangingPunct="1"/>
            <a:r>
              <a:rPr lang="fr-FR" dirty="0"/>
              <a:t>UFO 2</a:t>
            </a:r>
            <a:r>
              <a:rPr lang="fr-FR" baseline="30000" dirty="0"/>
              <a:t>nd</a:t>
            </a:r>
            <a:r>
              <a:rPr lang="fr-FR" dirty="0"/>
              <a:t> Open Call info</a:t>
            </a:r>
          </a:p>
        </p:txBody>
      </p:sp>
    </p:spTree>
    <p:extLst>
      <p:ext uri="{BB962C8B-B14F-4D97-AF65-F5344CB8AC3E}">
        <p14:creationId xmlns:p14="http://schemas.microsoft.com/office/powerpoint/2010/main" val="290038271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0" y="6442502"/>
            <a:ext cx="12192000" cy="830997"/>
          </a:xfrm>
          <a:prstGeom prst="rect">
            <a:avLst/>
          </a:prstGeom>
        </p:spPr>
        <p:txBody>
          <a:bodyPr>
            <a:spAutoFit/>
          </a:bodyPr>
          <a:lstStyle/>
          <a:p>
            <a:br>
              <a:rPr lang="fr-FR" dirty="0"/>
            </a:br>
            <a:endParaRPr lang="fr-FR" dirty="0"/>
          </a:p>
        </p:txBody>
      </p:sp>
      <p:sp>
        <p:nvSpPr>
          <p:cNvPr id="8" name="Lorem Ipsum is simply dummy text of the printing and typesetting industry. Lorem Ipsum has been the industry's standard dummy text ever since the 1500s"/>
          <p:cNvSpPr txBox="1"/>
          <p:nvPr/>
        </p:nvSpPr>
        <p:spPr>
          <a:xfrm>
            <a:off x="5334000" y="1476219"/>
            <a:ext cx="13716000"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defRPr sz="4000" b="1">
                <a:solidFill>
                  <a:srgbClr val="073699"/>
                </a:solidFill>
                <a:latin typeface="Helvetica"/>
                <a:ea typeface="Helvetica"/>
                <a:cs typeface="Helvetica"/>
                <a:sym typeface="Helvetica"/>
              </a:defRPr>
            </a:lvl1pPr>
          </a:lstStyle>
          <a:p>
            <a:pPr algn="ctr"/>
            <a:r>
              <a:rPr lang="en-CA" sz="4800" dirty="0"/>
              <a:t>2 VOUCHER TYPES TO BE FUNDED</a:t>
            </a:r>
          </a:p>
        </p:txBody>
      </p:sp>
      <p:graphicFrame>
        <p:nvGraphicFramePr>
          <p:cNvPr id="3" name="Table 2">
            <a:extLst>
              <a:ext uri="{FF2B5EF4-FFF2-40B4-BE49-F238E27FC236}">
                <a16:creationId xmlns:a16="http://schemas.microsoft.com/office/drawing/2014/main" id="{3BB666D4-D38E-4CAA-ABEE-6D286BFC3AAA}"/>
              </a:ext>
            </a:extLst>
          </p:cNvPr>
          <p:cNvGraphicFramePr>
            <a:graphicFrameLocks noGrp="1"/>
          </p:cNvGraphicFramePr>
          <p:nvPr>
            <p:extLst>
              <p:ext uri="{D42A27DB-BD31-4B8C-83A1-F6EECF244321}">
                <p14:modId xmlns:p14="http://schemas.microsoft.com/office/powerpoint/2010/main" val="879561664"/>
              </p:ext>
            </p:extLst>
          </p:nvPr>
        </p:nvGraphicFramePr>
        <p:xfrm>
          <a:off x="1419726" y="3241826"/>
          <a:ext cx="21921537" cy="8669233"/>
        </p:xfrm>
        <a:graphic>
          <a:graphicData uri="http://schemas.openxmlformats.org/drawingml/2006/table">
            <a:tbl>
              <a:tblPr firstRow="1" firstCol="1" bandRow="1">
                <a:tableStyleId>{5940675A-B579-460E-94D1-54222C63F5DA}</a:tableStyleId>
              </a:tblPr>
              <a:tblGrid>
                <a:gridCol w="3610717">
                  <a:extLst>
                    <a:ext uri="{9D8B030D-6E8A-4147-A177-3AD203B41FA5}">
                      <a16:colId xmlns:a16="http://schemas.microsoft.com/office/drawing/2014/main" val="2150454520"/>
                    </a:ext>
                  </a:extLst>
                </a:gridCol>
                <a:gridCol w="11209825">
                  <a:extLst>
                    <a:ext uri="{9D8B030D-6E8A-4147-A177-3AD203B41FA5}">
                      <a16:colId xmlns:a16="http://schemas.microsoft.com/office/drawing/2014/main" val="1604316506"/>
                    </a:ext>
                  </a:extLst>
                </a:gridCol>
                <a:gridCol w="2553058">
                  <a:extLst>
                    <a:ext uri="{9D8B030D-6E8A-4147-A177-3AD203B41FA5}">
                      <a16:colId xmlns:a16="http://schemas.microsoft.com/office/drawing/2014/main" val="4015197431"/>
                    </a:ext>
                  </a:extLst>
                </a:gridCol>
                <a:gridCol w="4547937">
                  <a:extLst>
                    <a:ext uri="{9D8B030D-6E8A-4147-A177-3AD203B41FA5}">
                      <a16:colId xmlns:a16="http://schemas.microsoft.com/office/drawing/2014/main" val="624875968"/>
                    </a:ext>
                  </a:extLst>
                </a:gridCol>
              </a:tblGrid>
              <a:tr h="1254431">
                <a:tc>
                  <a:txBody>
                    <a:bodyPr/>
                    <a:lstStyle/>
                    <a:p>
                      <a:pPr marL="0" marR="0" algn="ctr">
                        <a:lnSpc>
                          <a:spcPct val="107000"/>
                        </a:lnSpc>
                        <a:spcBef>
                          <a:spcPts val="0"/>
                        </a:spcBef>
                        <a:spcAft>
                          <a:spcPts val="0"/>
                        </a:spcAft>
                      </a:pPr>
                      <a:r>
                        <a:rPr lang="en-GB" sz="3200" b="1" dirty="0">
                          <a:solidFill>
                            <a:srgbClr val="000000"/>
                          </a:solidFill>
                          <a:effectLst/>
                          <a:latin typeface="+mj-lt"/>
                        </a:rPr>
                        <a:t>VOUCHER type</a:t>
                      </a:r>
                      <a:endParaRPr lang="en-US" sz="3200" b="1" dirty="0">
                        <a:solidFill>
                          <a:srgbClr val="000000"/>
                        </a:solidFill>
                        <a:effectLst/>
                        <a:latin typeface="+mj-lt"/>
                        <a:ea typeface="Calibri" panose="020F0502020204030204" pitchFamily="34" charset="0"/>
                        <a:cs typeface="Times New Roman" panose="02020603050405020304" pitchFamily="18" charset="0"/>
                      </a:endParaRPr>
                    </a:p>
                  </a:txBody>
                  <a:tcPr marL="51414" marR="51414" marT="0" marB="0" anchor="ctr"/>
                </a:tc>
                <a:tc>
                  <a:txBody>
                    <a:bodyPr/>
                    <a:lstStyle/>
                    <a:p>
                      <a:pPr marL="0" marR="0" algn="ctr">
                        <a:lnSpc>
                          <a:spcPct val="107000"/>
                        </a:lnSpc>
                        <a:spcBef>
                          <a:spcPts val="0"/>
                        </a:spcBef>
                        <a:spcAft>
                          <a:spcPts val="0"/>
                        </a:spcAft>
                      </a:pPr>
                      <a:r>
                        <a:rPr lang="en-GB" sz="3200" b="1" dirty="0">
                          <a:solidFill>
                            <a:srgbClr val="000000"/>
                          </a:solidFill>
                          <a:effectLst/>
                          <a:latin typeface="+mj-lt"/>
                        </a:rPr>
                        <a:t>VOUCHER scope</a:t>
                      </a:r>
                      <a:endParaRPr lang="en-US" sz="3200" b="1" dirty="0">
                        <a:solidFill>
                          <a:srgbClr val="000000"/>
                        </a:solidFill>
                        <a:effectLst/>
                        <a:latin typeface="+mj-lt"/>
                        <a:ea typeface="Calibri" panose="020F0502020204030204" pitchFamily="34" charset="0"/>
                        <a:cs typeface="Times New Roman" panose="02020603050405020304" pitchFamily="18" charset="0"/>
                      </a:endParaRPr>
                    </a:p>
                  </a:txBody>
                  <a:tcPr marL="51414" marR="51414" marT="0" marB="0" anchor="ctr"/>
                </a:tc>
                <a:tc>
                  <a:txBody>
                    <a:bodyPr/>
                    <a:lstStyle/>
                    <a:p>
                      <a:pPr marL="0" marR="0" algn="ctr">
                        <a:lnSpc>
                          <a:spcPct val="107000"/>
                        </a:lnSpc>
                        <a:spcBef>
                          <a:spcPts val="0"/>
                        </a:spcBef>
                        <a:spcAft>
                          <a:spcPts val="0"/>
                        </a:spcAft>
                      </a:pPr>
                      <a:r>
                        <a:rPr lang="en-GB" sz="3200" b="1" dirty="0">
                          <a:solidFill>
                            <a:srgbClr val="000000"/>
                          </a:solidFill>
                          <a:effectLst/>
                          <a:latin typeface="+mj-lt"/>
                        </a:rPr>
                        <a:t>Duration</a:t>
                      </a:r>
                      <a:endParaRPr lang="en-US" sz="3200" b="1" dirty="0">
                        <a:solidFill>
                          <a:srgbClr val="000000"/>
                        </a:solidFill>
                        <a:effectLst/>
                        <a:latin typeface="+mj-lt"/>
                        <a:ea typeface="Calibri" panose="020F0502020204030204" pitchFamily="34" charset="0"/>
                        <a:cs typeface="Times New Roman" panose="02020603050405020304" pitchFamily="18" charset="0"/>
                      </a:endParaRPr>
                    </a:p>
                  </a:txBody>
                  <a:tcPr marL="51414" marR="51414" marT="0" marB="0" anchor="ctr"/>
                </a:tc>
                <a:tc>
                  <a:txBody>
                    <a:bodyPr/>
                    <a:lstStyle/>
                    <a:p>
                      <a:pPr marL="0" marR="0" algn="ctr">
                        <a:lnSpc>
                          <a:spcPct val="107000"/>
                        </a:lnSpc>
                        <a:spcBef>
                          <a:spcPts val="0"/>
                        </a:spcBef>
                        <a:spcAft>
                          <a:spcPts val="0"/>
                        </a:spcAft>
                      </a:pPr>
                      <a:r>
                        <a:rPr lang="en-US" sz="3200" b="1" dirty="0">
                          <a:solidFill>
                            <a:srgbClr val="000000"/>
                          </a:solidFill>
                          <a:effectLst/>
                          <a:latin typeface="+mj-lt"/>
                          <a:ea typeface="Calibri" panose="020F0502020204030204" pitchFamily="34" charset="0"/>
                          <a:cs typeface="Times New Roman" panose="02020603050405020304" pitchFamily="18" charset="0"/>
                        </a:rPr>
                        <a:t>TRL indication </a:t>
                      </a:r>
                    </a:p>
                  </a:txBody>
                  <a:tcPr marL="51414" marR="51414" marT="0" marB="0" anchor="ctr"/>
                </a:tc>
                <a:extLst>
                  <a:ext uri="{0D108BD9-81ED-4DB2-BD59-A6C34878D82A}">
                    <a16:rowId xmlns:a16="http://schemas.microsoft.com/office/drawing/2014/main" val="3911270074"/>
                  </a:ext>
                </a:extLst>
              </a:tr>
              <a:tr h="4960564">
                <a:tc>
                  <a:txBody>
                    <a:bodyPr/>
                    <a:lstStyle/>
                    <a:p>
                      <a:pPr marL="0" marR="0">
                        <a:lnSpc>
                          <a:spcPct val="107000"/>
                        </a:lnSpc>
                        <a:spcBef>
                          <a:spcPts val="0"/>
                        </a:spcBef>
                        <a:spcAft>
                          <a:spcPts val="800"/>
                        </a:spcAft>
                      </a:pPr>
                      <a:r>
                        <a:rPr lang="en-GB" sz="3200" b="1" dirty="0">
                          <a:solidFill>
                            <a:srgbClr val="000000"/>
                          </a:solidFill>
                          <a:effectLst/>
                          <a:latin typeface="+mj-lt"/>
                        </a:rPr>
                        <a:t>Feasibility</a:t>
                      </a:r>
                      <a:endParaRPr lang="en-US" sz="3200" b="1" dirty="0">
                        <a:solidFill>
                          <a:srgbClr val="000000"/>
                        </a:solidFill>
                        <a:effectLst/>
                        <a:latin typeface="+mj-lt"/>
                        <a:ea typeface="Calibri" panose="020F0502020204030204" pitchFamily="34" charset="0"/>
                        <a:cs typeface="Times New Roman" panose="02020603050405020304" pitchFamily="18" charset="0"/>
                      </a:endParaRPr>
                    </a:p>
                  </a:txBody>
                  <a:tcPr marL="51414" marR="51414" marT="0" marB="0" anchor="ctr"/>
                </a:tc>
                <a:tc>
                  <a:txBody>
                    <a:bodyPr/>
                    <a:lstStyle/>
                    <a:p>
                      <a:pPr marL="342900" marR="0" lvl="0" indent="-342900" algn="just">
                        <a:lnSpc>
                          <a:spcPct val="120000"/>
                        </a:lnSpc>
                        <a:spcBef>
                          <a:spcPts val="600"/>
                        </a:spcBef>
                        <a:spcAft>
                          <a:spcPts val="300"/>
                        </a:spcAft>
                        <a:buFont typeface="Symbol" panose="05050102010706020507" pitchFamily="18" charset="2"/>
                        <a:buChar char=""/>
                      </a:pPr>
                      <a:r>
                        <a:rPr lang="en-GB" sz="3200" dirty="0">
                          <a:solidFill>
                            <a:srgbClr val="000000"/>
                          </a:solidFill>
                          <a:effectLst/>
                          <a:latin typeface="+mj-lt"/>
                        </a:rPr>
                        <a:t>Technology feasibility analysis in a given market sector; identification of needed development for the technology</a:t>
                      </a:r>
                      <a:endParaRPr lang="en-US" sz="3200" dirty="0">
                        <a:solidFill>
                          <a:srgbClr val="000000"/>
                        </a:solidFill>
                        <a:effectLst/>
                        <a:latin typeface="+mj-lt"/>
                      </a:endParaRPr>
                    </a:p>
                    <a:p>
                      <a:pPr marL="342900" marR="0" lvl="0" indent="-342900" algn="just">
                        <a:lnSpc>
                          <a:spcPct val="120000"/>
                        </a:lnSpc>
                        <a:spcBef>
                          <a:spcPts val="600"/>
                        </a:spcBef>
                        <a:spcAft>
                          <a:spcPts val="300"/>
                        </a:spcAft>
                        <a:buFont typeface="Symbol" panose="05050102010706020507" pitchFamily="18" charset="2"/>
                        <a:buChar char=""/>
                      </a:pPr>
                      <a:r>
                        <a:rPr lang="en-GB" sz="3200" dirty="0">
                          <a:solidFill>
                            <a:srgbClr val="000000"/>
                          </a:solidFill>
                          <a:effectLst/>
                          <a:latin typeface="+mj-lt"/>
                        </a:rPr>
                        <a:t>Adaptation and development of the technology for a given market sector</a:t>
                      </a:r>
                      <a:endParaRPr lang="en-US" sz="3200" dirty="0">
                        <a:solidFill>
                          <a:srgbClr val="000000"/>
                        </a:solidFill>
                        <a:effectLst/>
                        <a:latin typeface="+mj-lt"/>
                      </a:endParaRPr>
                    </a:p>
                    <a:p>
                      <a:pPr marL="342900" marR="0" lvl="0" indent="-342900" algn="just">
                        <a:lnSpc>
                          <a:spcPct val="120000"/>
                        </a:lnSpc>
                        <a:spcBef>
                          <a:spcPts val="600"/>
                        </a:spcBef>
                        <a:spcAft>
                          <a:spcPts val="300"/>
                        </a:spcAft>
                        <a:buFont typeface="Symbol" panose="05050102010706020507" pitchFamily="18" charset="2"/>
                        <a:buChar char=""/>
                      </a:pPr>
                      <a:r>
                        <a:rPr lang="en-GB" sz="3200" dirty="0">
                          <a:solidFill>
                            <a:srgbClr val="000000"/>
                          </a:solidFill>
                          <a:effectLst/>
                          <a:latin typeface="+mj-lt"/>
                        </a:rPr>
                        <a:t>Analysis of a new project concept for emerging industries, using small flying objects, embedded KETs and ICT/ data analysis, processing and exploitation techniques </a:t>
                      </a:r>
                      <a:endParaRPr lang="en-US" sz="3200" dirty="0">
                        <a:solidFill>
                          <a:srgbClr val="000000"/>
                        </a:solidFill>
                        <a:effectLst/>
                        <a:latin typeface="+mj-lt"/>
                        <a:ea typeface="Times New Roman" panose="02020603050405020304" pitchFamily="18" charset="0"/>
                        <a:cs typeface="Arial" panose="020B0604020202020204" pitchFamily="34" charset="0"/>
                      </a:endParaRPr>
                    </a:p>
                  </a:txBody>
                  <a:tcPr marL="51414" marR="51414" marT="0" marB="0" anchor="ctr"/>
                </a:tc>
                <a:tc>
                  <a:txBody>
                    <a:bodyPr/>
                    <a:lstStyle/>
                    <a:p>
                      <a:pPr marL="0" marR="0">
                        <a:lnSpc>
                          <a:spcPct val="107000"/>
                        </a:lnSpc>
                        <a:spcBef>
                          <a:spcPts val="0"/>
                        </a:spcBef>
                        <a:spcAft>
                          <a:spcPts val="300"/>
                        </a:spcAft>
                      </a:pPr>
                      <a:r>
                        <a:rPr lang="en-US" sz="3200" dirty="0">
                          <a:solidFill>
                            <a:srgbClr val="000000"/>
                          </a:solidFill>
                          <a:effectLst/>
                          <a:latin typeface="+mj-lt"/>
                        </a:rPr>
                        <a:t>From 3 to 8 months </a:t>
                      </a:r>
                      <a:endParaRPr lang="en-US" sz="3200" dirty="0">
                        <a:solidFill>
                          <a:srgbClr val="000000"/>
                        </a:solidFill>
                        <a:effectLst/>
                        <a:latin typeface="+mj-lt"/>
                        <a:ea typeface="Calibri" panose="020F0502020204030204" pitchFamily="34" charset="0"/>
                        <a:cs typeface="Times New Roman" panose="02020603050405020304" pitchFamily="18" charset="0"/>
                      </a:endParaRPr>
                    </a:p>
                  </a:txBody>
                  <a:tcPr marL="51414" marR="51414" marT="0" marB="0" anchor="ctr"/>
                </a:tc>
                <a:tc>
                  <a:txBody>
                    <a:bodyPr/>
                    <a:lstStyle/>
                    <a:p>
                      <a:pPr marL="0" marR="0">
                        <a:lnSpc>
                          <a:spcPct val="107000"/>
                        </a:lnSpc>
                        <a:spcBef>
                          <a:spcPts val="0"/>
                        </a:spcBef>
                        <a:spcAft>
                          <a:spcPts val="300"/>
                        </a:spcAft>
                      </a:pPr>
                      <a:r>
                        <a:rPr lang="en-US" sz="3200" dirty="0">
                          <a:solidFill>
                            <a:srgbClr val="000000"/>
                          </a:solidFill>
                          <a:effectLst/>
                          <a:latin typeface="+mj-lt"/>
                          <a:ea typeface="Calibri" panose="020F0502020204030204" pitchFamily="34" charset="0"/>
                          <a:cs typeface="Times New Roman" panose="02020603050405020304" pitchFamily="18" charset="0"/>
                        </a:rPr>
                        <a:t>TRL upgrade should start at TRL≥3 minimum up-scaling to reach TRL 5 or higher</a:t>
                      </a:r>
                    </a:p>
                  </a:txBody>
                  <a:tcPr marL="51414" marR="51414" marT="0" marB="0" anchor="ctr"/>
                </a:tc>
                <a:extLst>
                  <a:ext uri="{0D108BD9-81ED-4DB2-BD59-A6C34878D82A}">
                    <a16:rowId xmlns:a16="http://schemas.microsoft.com/office/drawing/2014/main" val="1562794331"/>
                  </a:ext>
                </a:extLst>
              </a:tr>
              <a:tr h="2454238">
                <a:tc>
                  <a:txBody>
                    <a:bodyPr/>
                    <a:lstStyle/>
                    <a:p>
                      <a:pPr marL="0" marR="0">
                        <a:lnSpc>
                          <a:spcPct val="107000"/>
                        </a:lnSpc>
                        <a:spcBef>
                          <a:spcPts val="0"/>
                        </a:spcBef>
                        <a:spcAft>
                          <a:spcPts val="800"/>
                        </a:spcAft>
                      </a:pPr>
                      <a:r>
                        <a:rPr lang="en-GB" sz="3200" b="1">
                          <a:solidFill>
                            <a:srgbClr val="000000"/>
                          </a:solidFill>
                          <a:effectLst/>
                          <a:latin typeface="+mj-lt"/>
                        </a:rPr>
                        <a:t>Demonstration</a:t>
                      </a:r>
                      <a:endParaRPr lang="en-US" sz="3200" b="1">
                        <a:solidFill>
                          <a:srgbClr val="000000"/>
                        </a:solidFill>
                        <a:effectLst/>
                        <a:latin typeface="+mj-lt"/>
                        <a:ea typeface="Calibri" panose="020F0502020204030204" pitchFamily="34" charset="0"/>
                        <a:cs typeface="Times New Roman" panose="02020603050405020304" pitchFamily="18" charset="0"/>
                      </a:endParaRPr>
                    </a:p>
                  </a:txBody>
                  <a:tcPr marL="51414" marR="51414" marT="0" marB="0" anchor="ctr"/>
                </a:tc>
                <a:tc>
                  <a:txBody>
                    <a:bodyPr/>
                    <a:lstStyle/>
                    <a:p>
                      <a:pPr marL="342900" marR="0" lvl="0" indent="-342900" algn="just">
                        <a:lnSpc>
                          <a:spcPct val="120000"/>
                        </a:lnSpc>
                        <a:spcBef>
                          <a:spcPts val="600"/>
                        </a:spcBef>
                        <a:spcAft>
                          <a:spcPts val="300"/>
                        </a:spcAft>
                        <a:buFont typeface="Symbol" panose="05050102010706020507" pitchFamily="18" charset="2"/>
                        <a:buChar char=""/>
                      </a:pPr>
                      <a:r>
                        <a:rPr lang="en-GB" sz="3200" dirty="0">
                          <a:solidFill>
                            <a:srgbClr val="000000"/>
                          </a:solidFill>
                          <a:effectLst/>
                          <a:latin typeface="+mj-lt"/>
                        </a:rPr>
                        <a:t>Development and implementation of a demonstration </a:t>
                      </a:r>
                      <a:r>
                        <a:rPr lang="en-US" sz="3200" dirty="0">
                          <a:solidFill>
                            <a:srgbClr val="000000"/>
                          </a:solidFill>
                          <a:effectLst/>
                          <a:latin typeface="+mj-lt"/>
                        </a:rPr>
                        <a:t>of a product, solution, process, service or technology in a given market sector</a:t>
                      </a:r>
                      <a:endParaRPr lang="en-US" sz="3200" dirty="0">
                        <a:solidFill>
                          <a:srgbClr val="000000"/>
                        </a:solidFill>
                        <a:effectLst/>
                        <a:latin typeface="+mj-lt"/>
                        <a:ea typeface="Times New Roman" panose="02020603050405020304" pitchFamily="18" charset="0"/>
                        <a:cs typeface="Arial" panose="020B0604020202020204" pitchFamily="34" charset="0"/>
                      </a:endParaRPr>
                    </a:p>
                  </a:txBody>
                  <a:tcPr marL="51414" marR="51414" marT="0" marB="0" anchor="ctr"/>
                </a:tc>
                <a:tc>
                  <a:txBody>
                    <a:bodyPr/>
                    <a:lstStyle/>
                    <a:p>
                      <a:pPr marL="0" marR="0">
                        <a:lnSpc>
                          <a:spcPct val="107000"/>
                        </a:lnSpc>
                        <a:spcBef>
                          <a:spcPts val="0"/>
                        </a:spcBef>
                        <a:spcAft>
                          <a:spcPts val="300"/>
                        </a:spcAft>
                      </a:pPr>
                      <a:r>
                        <a:rPr lang="en-GB" sz="3200" dirty="0">
                          <a:solidFill>
                            <a:srgbClr val="000000"/>
                          </a:solidFill>
                          <a:effectLst/>
                          <a:latin typeface="+mj-lt"/>
                        </a:rPr>
                        <a:t>From 6 to 11 months</a:t>
                      </a:r>
                      <a:endParaRPr lang="en-US" sz="3200" dirty="0">
                        <a:solidFill>
                          <a:srgbClr val="000000"/>
                        </a:solidFill>
                        <a:effectLst/>
                        <a:latin typeface="+mj-lt"/>
                        <a:ea typeface="Calibri" panose="020F0502020204030204" pitchFamily="34" charset="0"/>
                        <a:cs typeface="Times New Roman" panose="02020603050405020304" pitchFamily="18" charset="0"/>
                      </a:endParaRPr>
                    </a:p>
                  </a:txBody>
                  <a:tcPr marL="51414" marR="51414" marT="0" marB="0" anchor="ctr"/>
                </a:tc>
                <a:tc>
                  <a:txBody>
                    <a:bodyPr/>
                    <a:lstStyle/>
                    <a:p>
                      <a:pPr marL="0" marR="0">
                        <a:lnSpc>
                          <a:spcPct val="107000"/>
                        </a:lnSpc>
                        <a:spcBef>
                          <a:spcPts val="0"/>
                        </a:spcBef>
                        <a:spcAft>
                          <a:spcPts val="300"/>
                        </a:spcAft>
                      </a:pPr>
                      <a:r>
                        <a:rPr lang="en-US" sz="3200" dirty="0">
                          <a:solidFill>
                            <a:srgbClr val="000000"/>
                          </a:solidFill>
                          <a:effectLst/>
                          <a:latin typeface="+mj-lt"/>
                          <a:ea typeface="Calibri" panose="020F0502020204030204" pitchFamily="34" charset="0"/>
                          <a:cs typeface="Times New Roman" panose="02020603050405020304" pitchFamily="18" charset="0"/>
                        </a:rPr>
                        <a:t>TRL upgrade should start at TRL≥5 minimum up-scaling to reach TRL 7 or higher</a:t>
                      </a:r>
                    </a:p>
                  </a:txBody>
                  <a:tcPr marL="51414" marR="51414" marT="0" marB="0" anchor="ctr"/>
                </a:tc>
                <a:extLst>
                  <a:ext uri="{0D108BD9-81ED-4DB2-BD59-A6C34878D82A}">
                    <a16:rowId xmlns:a16="http://schemas.microsoft.com/office/drawing/2014/main" val="2814997969"/>
                  </a:ext>
                </a:extLst>
              </a:tr>
            </a:tbl>
          </a:graphicData>
        </a:graphic>
      </p:graphicFrame>
      <p:sp>
        <p:nvSpPr>
          <p:cNvPr id="6" name="Titre 1">
            <a:extLst>
              <a:ext uri="{FF2B5EF4-FFF2-40B4-BE49-F238E27FC236}">
                <a16:creationId xmlns:a16="http://schemas.microsoft.com/office/drawing/2014/main" id="{560E1C2B-4096-44A0-BD96-0B0710EBB9A8}"/>
              </a:ext>
            </a:extLst>
          </p:cNvPr>
          <p:cNvSpPr txBox="1">
            <a:spLocks/>
          </p:cNvSpPr>
          <p:nvPr/>
        </p:nvSpPr>
        <p:spPr>
          <a:xfrm>
            <a:off x="1890642" y="213344"/>
            <a:ext cx="21018504" cy="10751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marL="0" marR="0" indent="0" algn="l" defTabSz="2438338" rtl="0" latinLnBrk="0">
              <a:lnSpc>
                <a:spcPct val="80000"/>
              </a:lnSpc>
              <a:spcBef>
                <a:spcPts val="0"/>
              </a:spcBef>
              <a:spcAft>
                <a:spcPts val="0"/>
              </a:spcAft>
              <a:buClrTx/>
              <a:buSzTx/>
              <a:buFontTx/>
              <a:buNone/>
              <a:tabLst/>
              <a:defRPr sz="3000" b="1" i="0" u="none" strike="noStrike" cap="none" spc="-59" baseline="0">
                <a:solidFill>
                  <a:srgbClr val="073699"/>
                </a:solidFill>
                <a:uFillTx/>
                <a:latin typeface="+mj-lt"/>
                <a:ea typeface="+mj-ea"/>
                <a:cs typeface="+mj-cs"/>
                <a:sym typeface="Helvetica"/>
              </a:defRPr>
            </a:lvl1pPr>
            <a:lvl2pPr marL="0" marR="0" indent="4572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2pPr>
            <a:lvl3pPr marL="0" marR="0" indent="9144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3pPr>
            <a:lvl4pPr marL="0" marR="0" indent="13716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4pPr>
            <a:lvl5pPr marL="0" marR="0" indent="18288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5pPr>
            <a:lvl6pPr marL="0" marR="0" indent="22860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6pPr>
            <a:lvl7pPr marL="0" marR="0" indent="27432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7pPr>
            <a:lvl8pPr marL="0" marR="0" indent="32004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8pPr>
            <a:lvl9pPr marL="0" marR="0" indent="36576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9pPr>
          </a:lstStyle>
          <a:p>
            <a:pPr hangingPunct="1"/>
            <a:r>
              <a:rPr lang="fr-FR" dirty="0"/>
              <a:t>UFO 2</a:t>
            </a:r>
            <a:r>
              <a:rPr lang="fr-FR" baseline="30000" dirty="0"/>
              <a:t>nd</a:t>
            </a:r>
            <a:r>
              <a:rPr lang="fr-FR" dirty="0"/>
              <a:t> Open Call info</a:t>
            </a:r>
          </a:p>
        </p:txBody>
      </p:sp>
    </p:spTree>
    <p:extLst>
      <p:ext uri="{BB962C8B-B14F-4D97-AF65-F5344CB8AC3E}">
        <p14:creationId xmlns:p14="http://schemas.microsoft.com/office/powerpoint/2010/main" val="193035142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0" y="6442502"/>
            <a:ext cx="12192000" cy="830997"/>
          </a:xfrm>
          <a:prstGeom prst="rect">
            <a:avLst/>
          </a:prstGeom>
        </p:spPr>
        <p:txBody>
          <a:bodyPr>
            <a:spAutoFit/>
          </a:bodyPr>
          <a:lstStyle/>
          <a:p>
            <a:br>
              <a:rPr lang="fr-FR" dirty="0"/>
            </a:br>
            <a:endParaRPr lang="fr-FR" dirty="0"/>
          </a:p>
        </p:txBody>
      </p:sp>
      <p:sp>
        <p:nvSpPr>
          <p:cNvPr id="8" name="Lorem Ipsum is simply dummy text of the printing and typesetting industry. Lorem Ipsum has been the industry's standard dummy text ever since the 1500s"/>
          <p:cNvSpPr txBox="1"/>
          <p:nvPr/>
        </p:nvSpPr>
        <p:spPr>
          <a:xfrm>
            <a:off x="626918" y="1775435"/>
            <a:ext cx="23130163"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defRPr sz="4000" b="1">
                <a:solidFill>
                  <a:srgbClr val="073699"/>
                </a:solidFill>
                <a:latin typeface="Helvetica"/>
                <a:ea typeface="Helvetica"/>
                <a:cs typeface="Helvetica"/>
                <a:sym typeface="Helvetica"/>
              </a:defRPr>
            </a:lvl1pPr>
          </a:lstStyle>
          <a:p>
            <a:pPr algn="ctr"/>
            <a:r>
              <a:rPr lang="en-US" dirty="0"/>
              <a:t>INDICATIVE BUDGET SPLIT AND NUMBER OF  SUPPORTED PROJECTS PER VOUCHER</a:t>
            </a:r>
          </a:p>
          <a:p>
            <a:pPr algn="ctr"/>
            <a:r>
              <a:rPr lang="en-US" dirty="0"/>
              <a:t>FOR THE 2</a:t>
            </a:r>
            <a:r>
              <a:rPr lang="en-US" baseline="30000" dirty="0"/>
              <a:t>ND</a:t>
            </a:r>
            <a:r>
              <a:rPr lang="en-US" dirty="0"/>
              <a:t> CALL</a:t>
            </a:r>
          </a:p>
        </p:txBody>
      </p:sp>
      <p:graphicFrame>
        <p:nvGraphicFramePr>
          <p:cNvPr id="4" name="Table 3">
            <a:extLst>
              <a:ext uri="{FF2B5EF4-FFF2-40B4-BE49-F238E27FC236}">
                <a16:creationId xmlns:a16="http://schemas.microsoft.com/office/drawing/2014/main" id="{3161E4F3-3E13-4995-8FB9-810F8C6D0E35}"/>
              </a:ext>
            </a:extLst>
          </p:cNvPr>
          <p:cNvGraphicFramePr>
            <a:graphicFrameLocks noGrp="1"/>
          </p:cNvGraphicFramePr>
          <p:nvPr>
            <p:extLst>
              <p:ext uri="{D42A27DB-BD31-4B8C-83A1-F6EECF244321}">
                <p14:modId xmlns:p14="http://schemas.microsoft.com/office/powerpoint/2010/main" val="2996229217"/>
              </p:ext>
            </p:extLst>
          </p:nvPr>
        </p:nvGraphicFramePr>
        <p:xfrm>
          <a:off x="2815389" y="3657600"/>
          <a:ext cx="18818484" cy="8208817"/>
        </p:xfrm>
        <a:graphic>
          <a:graphicData uri="http://schemas.openxmlformats.org/drawingml/2006/table">
            <a:tbl>
              <a:tblPr firstRow="1" firstCol="1" bandRow="1">
                <a:tableStyleId>{5940675A-B579-460E-94D1-54222C63F5DA}</a:tableStyleId>
              </a:tblPr>
              <a:tblGrid>
                <a:gridCol w="6742484">
                  <a:extLst>
                    <a:ext uri="{9D8B030D-6E8A-4147-A177-3AD203B41FA5}">
                      <a16:colId xmlns:a16="http://schemas.microsoft.com/office/drawing/2014/main" val="362779822"/>
                    </a:ext>
                  </a:extLst>
                </a:gridCol>
                <a:gridCol w="3941559">
                  <a:extLst>
                    <a:ext uri="{9D8B030D-6E8A-4147-A177-3AD203B41FA5}">
                      <a16:colId xmlns:a16="http://schemas.microsoft.com/office/drawing/2014/main" val="3779320224"/>
                    </a:ext>
                  </a:extLst>
                </a:gridCol>
                <a:gridCol w="4018547">
                  <a:extLst>
                    <a:ext uri="{9D8B030D-6E8A-4147-A177-3AD203B41FA5}">
                      <a16:colId xmlns:a16="http://schemas.microsoft.com/office/drawing/2014/main" val="2867290032"/>
                    </a:ext>
                  </a:extLst>
                </a:gridCol>
                <a:gridCol w="4115894">
                  <a:extLst>
                    <a:ext uri="{9D8B030D-6E8A-4147-A177-3AD203B41FA5}">
                      <a16:colId xmlns:a16="http://schemas.microsoft.com/office/drawing/2014/main" val="2513892641"/>
                    </a:ext>
                  </a:extLst>
                </a:gridCol>
              </a:tblGrid>
              <a:tr h="3054281">
                <a:tc>
                  <a:txBody>
                    <a:bodyPr/>
                    <a:lstStyle/>
                    <a:p>
                      <a:pPr marL="0" marR="0" algn="ctr">
                        <a:lnSpc>
                          <a:spcPct val="106000"/>
                        </a:lnSpc>
                        <a:spcBef>
                          <a:spcPts val="0"/>
                        </a:spcBef>
                        <a:spcAft>
                          <a:spcPts val="800"/>
                        </a:spcAft>
                      </a:pPr>
                      <a:r>
                        <a:rPr lang="en-GB" sz="3600" kern="1200" dirty="0">
                          <a:solidFill>
                            <a:srgbClr val="000000"/>
                          </a:solidFill>
                          <a:effectLst/>
                        </a:rPr>
                        <a:t>Financial Support</a:t>
                      </a:r>
                      <a:endParaRPr lang="en-US" sz="3600" dirty="0">
                        <a:solidFill>
                          <a:srgbClr val="000000"/>
                        </a:solidFill>
                        <a:effectLst/>
                      </a:endParaRPr>
                    </a:p>
                    <a:p>
                      <a:pPr marL="0" marR="0" algn="ctr">
                        <a:lnSpc>
                          <a:spcPct val="106000"/>
                        </a:lnSpc>
                        <a:spcBef>
                          <a:spcPts val="0"/>
                        </a:spcBef>
                        <a:spcAft>
                          <a:spcPts val="800"/>
                        </a:spcAft>
                      </a:pPr>
                      <a:r>
                        <a:rPr lang="en-GB" sz="3600" kern="1200" dirty="0">
                          <a:solidFill>
                            <a:srgbClr val="000000"/>
                          </a:solidFill>
                          <a:effectLst/>
                        </a:rPr>
                        <a:t>indicative breakdown</a:t>
                      </a:r>
                      <a:endParaRPr lang="en-US" sz="3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036" marR="34036" marT="4626" marB="0" anchor="ctr"/>
                </a:tc>
                <a:tc>
                  <a:txBody>
                    <a:bodyPr/>
                    <a:lstStyle/>
                    <a:p>
                      <a:pPr marL="0" marR="0" algn="ctr">
                        <a:lnSpc>
                          <a:spcPct val="106000"/>
                        </a:lnSpc>
                        <a:spcBef>
                          <a:spcPts val="0"/>
                        </a:spcBef>
                        <a:spcAft>
                          <a:spcPts val="800"/>
                        </a:spcAft>
                      </a:pPr>
                      <a:r>
                        <a:rPr lang="en-GB" sz="3600" b="1" kern="1200" dirty="0">
                          <a:solidFill>
                            <a:srgbClr val="000000"/>
                          </a:solidFill>
                          <a:effectLst/>
                        </a:rPr>
                        <a:t>Feasibility projects</a:t>
                      </a:r>
                      <a:endParaRPr lang="en-US" sz="3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036" marR="34036" marT="4626" marB="0" anchor="ctr"/>
                </a:tc>
                <a:tc>
                  <a:txBody>
                    <a:bodyPr/>
                    <a:lstStyle/>
                    <a:p>
                      <a:pPr marL="0" marR="0" algn="ctr">
                        <a:lnSpc>
                          <a:spcPct val="106000"/>
                        </a:lnSpc>
                        <a:spcBef>
                          <a:spcPts val="0"/>
                        </a:spcBef>
                        <a:spcAft>
                          <a:spcPts val="800"/>
                        </a:spcAft>
                      </a:pPr>
                      <a:r>
                        <a:rPr lang="en-GB" sz="3600" b="1" kern="1200" dirty="0">
                          <a:solidFill>
                            <a:srgbClr val="000000"/>
                          </a:solidFill>
                          <a:effectLst/>
                        </a:rPr>
                        <a:t>Demonstration projects</a:t>
                      </a:r>
                      <a:endParaRPr lang="en-US" sz="3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036" marR="34036" marT="4626" marB="0" anchor="ctr"/>
                </a:tc>
                <a:tc>
                  <a:txBody>
                    <a:bodyPr/>
                    <a:lstStyle/>
                    <a:p>
                      <a:pPr marL="0" marR="0" algn="ctr">
                        <a:lnSpc>
                          <a:spcPct val="106000"/>
                        </a:lnSpc>
                        <a:spcBef>
                          <a:spcPts val="0"/>
                        </a:spcBef>
                        <a:spcAft>
                          <a:spcPts val="800"/>
                        </a:spcAft>
                      </a:pPr>
                      <a:r>
                        <a:rPr lang="en-GB" sz="3600" b="1" kern="1200" dirty="0">
                          <a:solidFill>
                            <a:srgbClr val="000000"/>
                          </a:solidFill>
                          <a:effectLst/>
                        </a:rPr>
                        <a:t>Totals</a:t>
                      </a:r>
                      <a:endParaRPr lang="en-US" sz="3600" b="1" dirty="0">
                        <a:solidFill>
                          <a:srgbClr val="000000"/>
                        </a:solidFill>
                        <a:effectLst/>
                        <a:latin typeface="Calibri" panose="020F0502020204030204" pitchFamily="34" charset="0"/>
                        <a:cs typeface="Times New Roman" panose="02020603050405020304" pitchFamily="18" charset="0"/>
                      </a:endParaRPr>
                    </a:p>
                  </a:txBody>
                  <a:tcPr marL="34036" marR="34036" marT="4626" marB="0" anchor="ctr"/>
                </a:tc>
                <a:extLst>
                  <a:ext uri="{0D108BD9-81ED-4DB2-BD59-A6C34878D82A}">
                    <a16:rowId xmlns:a16="http://schemas.microsoft.com/office/drawing/2014/main" val="2352255543"/>
                  </a:ext>
                </a:extLst>
              </a:tr>
              <a:tr h="1745708">
                <a:tc>
                  <a:txBody>
                    <a:bodyPr/>
                    <a:lstStyle/>
                    <a:p>
                      <a:pPr marL="0" marR="0">
                        <a:lnSpc>
                          <a:spcPct val="106000"/>
                        </a:lnSpc>
                        <a:spcBef>
                          <a:spcPts val="0"/>
                        </a:spcBef>
                        <a:spcAft>
                          <a:spcPts val="800"/>
                        </a:spcAft>
                      </a:pPr>
                      <a:r>
                        <a:rPr lang="en-GB" sz="3600" b="1" kern="1200" dirty="0">
                          <a:solidFill>
                            <a:srgbClr val="000000"/>
                          </a:solidFill>
                          <a:effectLst/>
                        </a:rPr>
                        <a:t>Estimated financial support</a:t>
                      </a:r>
                      <a:endParaRPr lang="en-US" sz="3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036" marR="34036" marT="4626" marB="0" anchor="ctr"/>
                </a:tc>
                <a:tc>
                  <a:txBody>
                    <a:bodyPr/>
                    <a:lstStyle/>
                    <a:p>
                      <a:pPr marL="0" marR="0" algn="ctr">
                        <a:lnSpc>
                          <a:spcPct val="106000"/>
                        </a:lnSpc>
                        <a:spcBef>
                          <a:spcPts val="0"/>
                        </a:spcBef>
                        <a:spcAft>
                          <a:spcPts val="800"/>
                        </a:spcAft>
                      </a:pPr>
                      <a:r>
                        <a:rPr lang="en-US" sz="3600" kern="1200" dirty="0">
                          <a:solidFill>
                            <a:srgbClr val="000000"/>
                          </a:solidFill>
                          <a:effectLst/>
                        </a:rPr>
                        <a:t>€ 220 000</a:t>
                      </a:r>
                      <a:endParaRPr lang="en-US" sz="3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036" marR="34036" marT="4626" marB="0" anchor="ctr"/>
                </a:tc>
                <a:tc>
                  <a:txBody>
                    <a:bodyPr/>
                    <a:lstStyle/>
                    <a:p>
                      <a:pPr marL="0" marR="0" algn="ctr">
                        <a:lnSpc>
                          <a:spcPct val="106000"/>
                        </a:lnSpc>
                        <a:spcBef>
                          <a:spcPts val="0"/>
                        </a:spcBef>
                        <a:spcAft>
                          <a:spcPts val="800"/>
                        </a:spcAft>
                      </a:pPr>
                      <a:r>
                        <a:rPr lang="en-GB" sz="3600" kern="1200" dirty="0">
                          <a:solidFill>
                            <a:srgbClr val="000000"/>
                          </a:solidFill>
                          <a:effectLst/>
                        </a:rPr>
                        <a:t>€ 1 250 000</a:t>
                      </a:r>
                      <a:endParaRPr lang="en-US" sz="3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036" marR="34036" marT="4626" marB="0" anchor="ctr"/>
                </a:tc>
                <a:tc>
                  <a:txBody>
                    <a:bodyPr/>
                    <a:lstStyle/>
                    <a:p>
                      <a:pPr marL="0" marR="0" algn="ctr">
                        <a:lnSpc>
                          <a:spcPct val="106000"/>
                        </a:lnSpc>
                        <a:spcBef>
                          <a:spcPts val="0"/>
                        </a:spcBef>
                        <a:spcAft>
                          <a:spcPts val="800"/>
                        </a:spcAft>
                      </a:pPr>
                      <a:r>
                        <a:rPr lang="en-GB" sz="3600" kern="1200" dirty="0">
                          <a:solidFill>
                            <a:srgbClr val="000000"/>
                          </a:solidFill>
                          <a:effectLst/>
                        </a:rPr>
                        <a:t>€ 1 470 000</a:t>
                      </a:r>
                      <a:endParaRPr lang="en-US" sz="3600" dirty="0">
                        <a:solidFill>
                          <a:srgbClr val="000000"/>
                        </a:solidFill>
                        <a:effectLst/>
                        <a:latin typeface="Calibri" panose="020F0502020204030204" pitchFamily="34" charset="0"/>
                        <a:cs typeface="Times New Roman" panose="02020603050405020304" pitchFamily="18" charset="0"/>
                      </a:endParaRPr>
                    </a:p>
                  </a:txBody>
                  <a:tcPr marL="34036" marR="34036" marT="4626" marB="0" anchor="ctr"/>
                </a:tc>
                <a:extLst>
                  <a:ext uri="{0D108BD9-81ED-4DB2-BD59-A6C34878D82A}">
                    <a16:rowId xmlns:a16="http://schemas.microsoft.com/office/drawing/2014/main" val="224923207"/>
                  </a:ext>
                </a:extLst>
              </a:tr>
              <a:tr h="1704414">
                <a:tc>
                  <a:txBody>
                    <a:bodyPr/>
                    <a:lstStyle/>
                    <a:p>
                      <a:pPr marL="0" marR="0">
                        <a:lnSpc>
                          <a:spcPct val="106000"/>
                        </a:lnSpc>
                        <a:spcBef>
                          <a:spcPts val="0"/>
                        </a:spcBef>
                        <a:spcAft>
                          <a:spcPts val="800"/>
                        </a:spcAft>
                      </a:pPr>
                      <a:r>
                        <a:rPr lang="en-GB" sz="3600" b="1" kern="1200" dirty="0">
                          <a:solidFill>
                            <a:srgbClr val="000000"/>
                          </a:solidFill>
                          <a:effectLst/>
                        </a:rPr>
                        <a:t>Indicative number of projects to be supported</a:t>
                      </a:r>
                      <a:endParaRPr lang="en-US" sz="3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036" marR="34036" marT="4626" marB="0" anchor="ctr"/>
                </a:tc>
                <a:tc>
                  <a:txBody>
                    <a:bodyPr/>
                    <a:lstStyle/>
                    <a:p>
                      <a:pPr marL="0" marR="0" algn="ctr">
                        <a:lnSpc>
                          <a:spcPct val="106000"/>
                        </a:lnSpc>
                        <a:spcBef>
                          <a:spcPts val="0"/>
                        </a:spcBef>
                        <a:spcAft>
                          <a:spcPts val="800"/>
                        </a:spcAft>
                      </a:pPr>
                      <a:r>
                        <a:rPr lang="en-GB" sz="3600" kern="1200" dirty="0">
                          <a:solidFill>
                            <a:srgbClr val="000000"/>
                          </a:solidFill>
                          <a:effectLst/>
                        </a:rPr>
                        <a:t>4</a:t>
                      </a:r>
                      <a:endParaRPr lang="en-US" sz="3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036" marR="34036" marT="4626" marB="0" anchor="ctr"/>
                </a:tc>
                <a:tc>
                  <a:txBody>
                    <a:bodyPr/>
                    <a:lstStyle/>
                    <a:p>
                      <a:pPr marL="0" marR="0" algn="ctr">
                        <a:lnSpc>
                          <a:spcPct val="106000"/>
                        </a:lnSpc>
                        <a:spcBef>
                          <a:spcPts val="0"/>
                        </a:spcBef>
                        <a:spcAft>
                          <a:spcPts val="800"/>
                        </a:spcAft>
                      </a:pPr>
                      <a:r>
                        <a:rPr lang="en-GB" sz="3600" kern="1200" dirty="0">
                          <a:solidFill>
                            <a:srgbClr val="000000"/>
                          </a:solidFill>
                          <a:effectLst/>
                        </a:rPr>
                        <a:t>9</a:t>
                      </a:r>
                      <a:endParaRPr lang="en-US" sz="3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036" marR="34036" marT="4626" marB="0" anchor="ctr"/>
                </a:tc>
                <a:tc>
                  <a:txBody>
                    <a:bodyPr/>
                    <a:lstStyle/>
                    <a:p>
                      <a:pPr marL="0" marR="0" algn="ctr">
                        <a:lnSpc>
                          <a:spcPct val="106000"/>
                        </a:lnSpc>
                        <a:spcBef>
                          <a:spcPts val="0"/>
                        </a:spcBef>
                        <a:spcAft>
                          <a:spcPts val="800"/>
                        </a:spcAft>
                      </a:pPr>
                      <a:r>
                        <a:rPr lang="en-US" sz="3600" kern="1200" dirty="0">
                          <a:solidFill>
                            <a:srgbClr val="000000"/>
                          </a:solidFill>
                          <a:effectLst/>
                        </a:rPr>
                        <a:t> </a:t>
                      </a:r>
                      <a:r>
                        <a:rPr lang="en-GB" sz="3600" kern="1200" dirty="0">
                          <a:solidFill>
                            <a:srgbClr val="000000"/>
                          </a:solidFill>
                          <a:effectLst/>
                        </a:rPr>
                        <a:t>About 15</a:t>
                      </a:r>
                      <a:endParaRPr lang="en-US" sz="3600" dirty="0">
                        <a:solidFill>
                          <a:srgbClr val="000000"/>
                        </a:solidFill>
                        <a:effectLst/>
                        <a:latin typeface="Calibri" panose="020F0502020204030204" pitchFamily="34" charset="0"/>
                        <a:cs typeface="Times New Roman" panose="02020603050405020304" pitchFamily="18" charset="0"/>
                      </a:endParaRPr>
                    </a:p>
                  </a:txBody>
                  <a:tcPr marL="34036" marR="34036" marT="4626" marB="0" anchor="ctr"/>
                </a:tc>
                <a:extLst>
                  <a:ext uri="{0D108BD9-81ED-4DB2-BD59-A6C34878D82A}">
                    <a16:rowId xmlns:a16="http://schemas.microsoft.com/office/drawing/2014/main" val="2316766486"/>
                  </a:ext>
                </a:extLst>
              </a:tr>
              <a:tr h="1704414">
                <a:tc>
                  <a:txBody>
                    <a:bodyPr/>
                    <a:lstStyle/>
                    <a:p>
                      <a:pPr marL="0" marR="0">
                        <a:lnSpc>
                          <a:spcPct val="106000"/>
                        </a:lnSpc>
                        <a:spcBef>
                          <a:spcPts val="0"/>
                        </a:spcBef>
                        <a:spcAft>
                          <a:spcPts val="800"/>
                        </a:spcAft>
                      </a:pPr>
                      <a:r>
                        <a:rPr lang="en-GB" sz="3600" b="1" kern="1200" dirty="0">
                          <a:solidFill>
                            <a:srgbClr val="000000"/>
                          </a:solidFill>
                          <a:effectLst/>
                        </a:rPr>
                        <a:t>Indicative number of SMEs to be supported</a:t>
                      </a:r>
                      <a:endParaRPr lang="en-US" sz="3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036" marR="34036" marT="4626" marB="0" anchor="ctr"/>
                </a:tc>
                <a:tc>
                  <a:txBody>
                    <a:bodyPr/>
                    <a:lstStyle/>
                    <a:p>
                      <a:pPr marL="0" marR="0" algn="ctr">
                        <a:lnSpc>
                          <a:spcPct val="106000"/>
                        </a:lnSpc>
                        <a:spcBef>
                          <a:spcPts val="0"/>
                        </a:spcBef>
                        <a:spcAft>
                          <a:spcPts val="800"/>
                        </a:spcAft>
                      </a:pPr>
                      <a:r>
                        <a:rPr lang="en-GB" sz="3600" kern="1200" dirty="0">
                          <a:solidFill>
                            <a:srgbClr val="000000"/>
                          </a:solidFill>
                          <a:effectLst/>
                        </a:rPr>
                        <a:t>8</a:t>
                      </a:r>
                      <a:endParaRPr lang="en-US" sz="3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036" marR="34036" marT="4626" marB="0" anchor="ctr"/>
                </a:tc>
                <a:tc>
                  <a:txBody>
                    <a:bodyPr/>
                    <a:lstStyle/>
                    <a:p>
                      <a:pPr marL="0" marR="0" algn="ctr">
                        <a:lnSpc>
                          <a:spcPct val="106000"/>
                        </a:lnSpc>
                        <a:spcBef>
                          <a:spcPts val="0"/>
                        </a:spcBef>
                        <a:spcAft>
                          <a:spcPts val="800"/>
                        </a:spcAft>
                      </a:pPr>
                      <a:r>
                        <a:rPr lang="en-GB" sz="3600" kern="1200" dirty="0">
                          <a:solidFill>
                            <a:srgbClr val="000000"/>
                          </a:solidFill>
                          <a:effectLst/>
                        </a:rPr>
                        <a:t>25</a:t>
                      </a:r>
                      <a:endParaRPr lang="en-US" sz="3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036" marR="34036" marT="4626" marB="0" anchor="ctr"/>
                </a:tc>
                <a:tc>
                  <a:txBody>
                    <a:bodyPr/>
                    <a:lstStyle/>
                    <a:p>
                      <a:pPr marL="0" marR="0" algn="ctr">
                        <a:lnSpc>
                          <a:spcPct val="106000"/>
                        </a:lnSpc>
                        <a:spcBef>
                          <a:spcPts val="0"/>
                        </a:spcBef>
                        <a:spcAft>
                          <a:spcPts val="800"/>
                        </a:spcAft>
                      </a:pPr>
                      <a:r>
                        <a:rPr lang="en-GB" sz="3600" kern="1200" dirty="0">
                          <a:solidFill>
                            <a:srgbClr val="000000"/>
                          </a:solidFill>
                          <a:effectLst/>
                        </a:rPr>
                        <a:t>About 35</a:t>
                      </a:r>
                      <a:endParaRPr lang="en-US" sz="3600" dirty="0">
                        <a:solidFill>
                          <a:srgbClr val="000000"/>
                        </a:solidFill>
                        <a:effectLst/>
                        <a:latin typeface="Calibri" panose="020F0502020204030204" pitchFamily="34" charset="0"/>
                        <a:cs typeface="Times New Roman" panose="02020603050405020304" pitchFamily="18" charset="0"/>
                      </a:endParaRPr>
                    </a:p>
                  </a:txBody>
                  <a:tcPr marL="34036" marR="34036" marT="4626" marB="0" anchor="ctr"/>
                </a:tc>
                <a:extLst>
                  <a:ext uri="{0D108BD9-81ED-4DB2-BD59-A6C34878D82A}">
                    <a16:rowId xmlns:a16="http://schemas.microsoft.com/office/drawing/2014/main" val="1457974878"/>
                  </a:ext>
                </a:extLst>
              </a:tr>
            </a:tbl>
          </a:graphicData>
        </a:graphic>
      </p:graphicFrame>
      <p:sp>
        <p:nvSpPr>
          <p:cNvPr id="6" name="Titre 1">
            <a:extLst>
              <a:ext uri="{FF2B5EF4-FFF2-40B4-BE49-F238E27FC236}">
                <a16:creationId xmlns:a16="http://schemas.microsoft.com/office/drawing/2014/main" id="{2E063987-E644-467C-BF0F-809C193E8026}"/>
              </a:ext>
            </a:extLst>
          </p:cNvPr>
          <p:cNvSpPr txBox="1">
            <a:spLocks/>
          </p:cNvSpPr>
          <p:nvPr/>
        </p:nvSpPr>
        <p:spPr>
          <a:xfrm>
            <a:off x="1890642" y="213344"/>
            <a:ext cx="21018504" cy="10751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marL="0" marR="0" indent="0" algn="l" defTabSz="2438338" rtl="0" latinLnBrk="0">
              <a:lnSpc>
                <a:spcPct val="80000"/>
              </a:lnSpc>
              <a:spcBef>
                <a:spcPts val="0"/>
              </a:spcBef>
              <a:spcAft>
                <a:spcPts val="0"/>
              </a:spcAft>
              <a:buClrTx/>
              <a:buSzTx/>
              <a:buFontTx/>
              <a:buNone/>
              <a:tabLst/>
              <a:defRPr sz="3000" b="1" i="0" u="none" strike="noStrike" cap="none" spc="-59" baseline="0">
                <a:solidFill>
                  <a:srgbClr val="073699"/>
                </a:solidFill>
                <a:uFillTx/>
                <a:latin typeface="+mj-lt"/>
                <a:ea typeface="+mj-ea"/>
                <a:cs typeface="+mj-cs"/>
                <a:sym typeface="Helvetica"/>
              </a:defRPr>
            </a:lvl1pPr>
            <a:lvl2pPr marL="0" marR="0" indent="4572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2pPr>
            <a:lvl3pPr marL="0" marR="0" indent="9144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3pPr>
            <a:lvl4pPr marL="0" marR="0" indent="13716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4pPr>
            <a:lvl5pPr marL="0" marR="0" indent="18288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5pPr>
            <a:lvl6pPr marL="0" marR="0" indent="22860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6pPr>
            <a:lvl7pPr marL="0" marR="0" indent="27432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7pPr>
            <a:lvl8pPr marL="0" marR="0" indent="32004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8pPr>
            <a:lvl9pPr marL="0" marR="0" indent="36576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9pPr>
          </a:lstStyle>
          <a:p>
            <a:pPr hangingPunct="1"/>
            <a:r>
              <a:rPr lang="fr-FR" dirty="0"/>
              <a:t>UFO 2</a:t>
            </a:r>
            <a:r>
              <a:rPr lang="fr-FR" baseline="30000" dirty="0"/>
              <a:t>nd</a:t>
            </a:r>
            <a:r>
              <a:rPr lang="fr-FR" dirty="0"/>
              <a:t> Open Call info</a:t>
            </a:r>
          </a:p>
        </p:txBody>
      </p:sp>
    </p:spTree>
    <p:extLst>
      <p:ext uri="{BB962C8B-B14F-4D97-AF65-F5344CB8AC3E}">
        <p14:creationId xmlns:p14="http://schemas.microsoft.com/office/powerpoint/2010/main" val="100367372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0" y="6442502"/>
            <a:ext cx="12192000" cy="830997"/>
          </a:xfrm>
          <a:prstGeom prst="rect">
            <a:avLst/>
          </a:prstGeom>
        </p:spPr>
        <p:txBody>
          <a:bodyPr>
            <a:spAutoFit/>
          </a:bodyPr>
          <a:lstStyle/>
          <a:p>
            <a:br>
              <a:rPr lang="fr-FR" dirty="0"/>
            </a:br>
            <a:endParaRPr lang="fr-FR" dirty="0"/>
          </a:p>
        </p:txBody>
      </p:sp>
      <p:sp>
        <p:nvSpPr>
          <p:cNvPr id="8" name="Lorem Ipsum is simply dummy text of the printing and typesetting industry. Lorem Ipsum has been the industry's standard dummy text ever since the 1500s"/>
          <p:cNvSpPr txBox="1"/>
          <p:nvPr/>
        </p:nvSpPr>
        <p:spPr>
          <a:xfrm>
            <a:off x="626918" y="1870006"/>
            <a:ext cx="23130163"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defRPr sz="4000" b="1">
                <a:solidFill>
                  <a:srgbClr val="073699"/>
                </a:solidFill>
                <a:latin typeface="Helvetica"/>
                <a:ea typeface="Helvetica"/>
                <a:cs typeface="Helvetica"/>
                <a:sym typeface="Helvetica"/>
              </a:defRPr>
            </a:lvl1pPr>
          </a:lstStyle>
          <a:p>
            <a:pPr algn="ctr"/>
            <a:r>
              <a:rPr lang="en-US" sz="4400" dirty="0"/>
              <a:t>FINANCIAL SUPPORT OFFERED TO DIFFERENT VOUCHERS </a:t>
            </a:r>
          </a:p>
        </p:txBody>
      </p:sp>
      <p:graphicFrame>
        <p:nvGraphicFramePr>
          <p:cNvPr id="2" name="Table 1">
            <a:extLst>
              <a:ext uri="{FF2B5EF4-FFF2-40B4-BE49-F238E27FC236}">
                <a16:creationId xmlns:a16="http://schemas.microsoft.com/office/drawing/2014/main" id="{19893EC3-2072-4798-8661-FAB38AAF5668}"/>
              </a:ext>
            </a:extLst>
          </p:cNvPr>
          <p:cNvGraphicFramePr>
            <a:graphicFrameLocks noGrp="1"/>
          </p:cNvGraphicFramePr>
          <p:nvPr>
            <p:extLst>
              <p:ext uri="{D42A27DB-BD31-4B8C-83A1-F6EECF244321}">
                <p14:modId xmlns:p14="http://schemas.microsoft.com/office/powerpoint/2010/main" val="1626702173"/>
              </p:ext>
            </p:extLst>
          </p:nvPr>
        </p:nvGraphicFramePr>
        <p:xfrm>
          <a:off x="3325091" y="4010891"/>
          <a:ext cx="17394382" cy="7893165"/>
        </p:xfrm>
        <a:graphic>
          <a:graphicData uri="http://schemas.openxmlformats.org/drawingml/2006/table">
            <a:tbl>
              <a:tblPr firstRow="1" firstCol="1" bandRow="1">
                <a:tableStyleId>{5940675A-B579-460E-94D1-54222C63F5DA}</a:tableStyleId>
              </a:tblPr>
              <a:tblGrid>
                <a:gridCol w="6310037">
                  <a:extLst>
                    <a:ext uri="{9D8B030D-6E8A-4147-A177-3AD203B41FA5}">
                      <a16:colId xmlns:a16="http://schemas.microsoft.com/office/drawing/2014/main" val="1906806430"/>
                    </a:ext>
                  </a:extLst>
                </a:gridCol>
                <a:gridCol w="5476535">
                  <a:extLst>
                    <a:ext uri="{9D8B030D-6E8A-4147-A177-3AD203B41FA5}">
                      <a16:colId xmlns:a16="http://schemas.microsoft.com/office/drawing/2014/main" val="3748278284"/>
                    </a:ext>
                  </a:extLst>
                </a:gridCol>
                <a:gridCol w="5607810">
                  <a:extLst>
                    <a:ext uri="{9D8B030D-6E8A-4147-A177-3AD203B41FA5}">
                      <a16:colId xmlns:a16="http://schemas.microsoft.com/office/drawing/2014/main" val="2153797768"/>
                    </a:ext>
                  </a:extLst>
                </a:gridCol>
              </a:tblGrid>
              <a:tr h="3329398">
                <a:tc>
                  <a:txBody>
                    <a:bodyPr/>
                    <a:lstStyle/>
                    <a:p>
                      <a:pPr marL="0" marR="0" algn="ctr">
                        <a:lnSpc>
                          <a:spcPct val="106000"/>
                        </a:lnSpc>
                        <a:spcBef>
                          <a:spcPts val="0"/>
                        </a:spcBef>
                        <a:spcAft>
                          <a:spcPts val="800"/>
                        </a:spcAft>
                      </a:pPr>
                      <a:r>
                        <a:rPr lang="en-GB" sz="4000" b="1" kern="1200" dirty="0">
                          <a:solidFill>
                            <a:srgbClr val="000000"/>
                          </a:solidFill>
                          <a:effectLst/>
                        </a:rPr>
                        <a:t> </a:t>
                      </a:r>
                      <a:endParaRPr lang="en-US" sz="4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286" marR="36286" marT="5040" marB="0" anchor="ctr"/>
                </a:tc>
                <a:tc>
                  <a:txBody>
                    <a:bodyPr/>
                    <a:lstStyle/>
                    <a:p>
                      <a:pPr marL="0" marR="0" algn="ctr">
                        <a:lnSpc>
                          <a:spcPct val="106000"/>
                        </a:lnSpc>
                        <a:spcBef>
                          <a:spcPts val="0"/>
                        </a:spcBef>
                        <a:spcAft>
                          <a:spcPts val="800"/>
                        </a:spcAft>
                      </a:pPr>
                      <a:r>
                        <a:rPr lang="en-GB" sz="4000" b="1" kern="1200" dirty="0">
                          <a:solidFill>
                            <a:srgbClr val="000000"/>
                          </a:solidFill>
                          <a:effectLst/>
                        </a:rPr>
                        <a:t>Feasibility</a:t>
                      </a:r>
                      <a:endParaRPr lang="en-US" sz="4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286" marR="36286" marT="5040" marB="0" anchor="ctr"/>
                </a:tc>
                <a:tc>
                  <a:txBody>
                    <a:bodyPr/>
                    <a:lstStyle/>
                    <a:p>
                      <a:pPr marL="0" marR="0" algn="ctr">
                        <a:lnSpc>
                          <a:spcPct val="106000"/>
                        </a:lnSpc>
                        <a:spcBef>
                          <a:spcPts val="0"/>
                        </a:spcBef>
                        <a:spcAft>
                          <a:spcPts val="800"/>
                        </a:spcAft>
                      </a:pPr>
                      <a:r>
                        <a:rPr lang="en-GB" sz="4000" b="1" kern="1200" dirty="0">
                          <a:solidFill>
                            <a:srgbClr val="000000"/>
                          </a:solidFill>
                          <a:effectLst/>
                        </a:rPr>
                        <a:t>Demonstration</a:t>
                      </a:r>
                      <a:endParaRPr lang="en-US" sz="4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286" marR="36286" marT="5040" marB="0" anchor="ctr"/>
                </a:tc>
                <a:extLst>
                  <a:ext uri="{0D108BD9-81ED-4DB2-BD59-A6C34878D82A}">
                    <a16:rowId xmlns:a16="http://schemas.microsoft.com/office/drawing/2014/main" val="47132473"/>
                  </a:ext>
                </a:extLst>
              </a:tr>
              <a:tr h="2489511">
                <a:tc>
                  <a:txBody>
                    <a:bodyPr/>
                    <a:lstStyle/>
                    <a:p>
                      <a:pPr marL="0" marR="0" algn="ctr">
                        <a:lnSpc>
                          <a:spcPct val="106000"/>
                        </a:lnSpc>
                        <a:spcBef>
                          <a:spcPts val="300"/>
                        </a:spcBef>
                        <a:spcAft>
                          <a:spcPts val="300"/>
                        </a:spcAft>
                      </a:pPr>
                      <a:r>
                        <a:rPr lang="en-GB" sz="4000" b="1" kern="1200" dirty="0">
                          <a:solidFill>
                            <a:srgbClr val="000000"/>
                          </a:solidFill>
                          <a:effectLst/>
                        </a:rPr>
                        <a:t>Min. - Max financial contribution per beneficiary (SME)</a:t>
                      </a:r>
                      <a:endParaRPr lang="en-US" sz="4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286" marR="36286" marT="5040" marB="0" anchor="ctr"/>
                </a:tc>
                <a:tc>
                  <a:txBody>
                    <a:bodyPr/>
                    <a:lstStyle/>
                    <a:p>
                      <a:pPr marL="0" marR="0" algn="ctr">
                        <a:lnSpc>
                          <a:spcPct val="106000"/>
                        </a:lnSpc>
                        <a:spcBef>
                          <a:spcPts val="300"/>
                        </a:spcBef>
                        <a:spcAft>
                          <a:spcPts val="300"/>
                        </a:spcAft>
                      </a:pPr>
                      <a:r>
                        <a:rPr lang="en-GB" sz="4000" kern="1200" dirty="0">
                          <a:solidFill>
                            <a:srgbClr val="000000"/>
                          </a:solidFill>
                          <a:effectLst/>
                        </a:rPr>
                        <a:t>€10.000 - €30.000</a:t>
                      </a:r>
                      <a:endParaRPr lang="en-US" sz="4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286" marR="36286" marT="5040" marB="0" anchor="ctr"/>
                </a:tc>
                <a:tc>
                  <a:txBody>
                    <a:bodyPr/>
                    <a:lstStyle/>
                    <a:p>
                      <a:pPr marL="0" marR="0" algn="ctr">
                        <a:lnSpc>
                          <a:spcPct val="106000"/>
                        </a:lnSpc>
                        <a:spcBef>
                          <a:spcPts val="300"/>
                        </a:spcBef>
                        <a:spcAft>
                          <a:spcPts val="300"/>
                        </a:spcAft>
                      </a:pPr>
                      <a:r>
                        <a:rPr lang="en-GB" sz="4000" kern="1200" dirty="0">
                          <a:solidFill>
                            <a:srgbClr val="000000"/>
                          </a:solidFill>
                          <a:effectLst/>
                        </a:rPr>
                        <a:t>€60.000</a:t>
                      </a:r>
                      <a:endParaRPr lang="en-US" sz="4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286" marR="36286" marT="5040" marB="0" anchor="ctr"/>
                </a:tc>
                <a:extLst>
                  <a:ext uri="{0D108BD9-81ED-4DB2-BD59-A6C34878D82A}">
                    <a16:rowId xmlns:a16="http://schemas.microsoft.com/office/drawing/2014/main" val="3657943325"/>
                  </a:ext>
                </a:extLst>
              </a:tr>
              <a:tr h="2074256">
                <a:tc>
                  <a:txBody>
                    <a:bodyPr/>
                    <a:lstStyle/>
                    <a:p>
                      <a:pPr marL="0" marR="0" algn="ctr">
                        <a:lnSpc>
                          <a:spcPct val="106000"/>
                        </a:lnSpc>
                        <a:spcBef>
                          <a:spcPts val="300"/>
                        </a:spcBef>
                        <a:spcAft>
                          <a:spcPts val="300"/>
                        </a:spcAft>
                      </a:pPr>
                      <a:r>
                        <a:rPr lang="en-GB" sz="4000" b="1" kern="1200" dirty="0">
                          <a:solidFill>
                            <a:srgbClr val="000000"/>
                          </a:solidFill>
                          <a:effectLst/>
                        </a:rPr>
                        <a:t>Max financial contribution per project</a:t>
                      </a:r>
                      <a:endParaRPr lang="en-US" sz="4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286" marR="36286" marT="5040" marB="0" anchor="ctr"/>
                </a:tc>
                <a:tc>
                  <a:txBody>
                    <a:bodyPr/>
                    <a:lstStyle/>
                    <a:p>
                      <a:pPr marL="0" marR="0" algn="ctr">
                        <a:lnSpc>
                          <a:spcPct val="106000"/>
                        </a:lnSpc>
                        <a:spcBef>
                          <a:spcPts val="300"/>
                        </a:spcBef>
                        <a:spcAft>
                          <a:spcPts val="300"/>
                        </a:spcAft>
                      </a:pPr>
                      <a:r>
                        <a:rPr lang="en-GB" sz="4000" kern="1200" dirty="0">
                          <a:solidFill>
                            <a:srgbClr val="000000"/>
                          </a:solidFill>
                          <a:effectLst/>
                        </a:rPr>
                        <a:t>€60.000</a:t>
                      </a:r>
                      <a:endParaRPr lang="en-US" sz="4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286" marR="36286" marT="5040" marB="0" anchor="ctr"/>
                </a:tc>
                <a:tc>
                  <a:txBody>
                    <a:bodyPr/>
                    <a:lstStyle/>
                    <a:p>
                      <a:pPr marL="0" marR="0" algn="ctr">
                        <a:lnSpc>
                          <a:spcPct val="106000"/>
                        </a:lnSpc>
                        <a:spcBef>
                          <a:spcPts val="300"/>
                        </a:spcBef>
                        <a:spcAft>
                          <a:spcPts val="300"/>
                        </a:spcAft>
                      </a:pPr>
                      <a:r>
                        <a:rPr lang="en-GB" sz="4000" kern="1200" dirty="0">
                          <a:solidFill>
                            <a:srgbClr val="000000"/>
                          </a:solidFill>
                          <a:effectLst/>
                        </a:rPr>
                        <a:t>€150.000</a:t>
                      </a:r>
                      <a:endParaRPr lang="en-US" sz="4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286" marR="36286" marT="5040" marB="0" anchor="ctr"/>
                </a:tc>
                <a:extLst>
                  <a:ext uri="{0D108BD9-81ED-4DB2-BD59-A6C34878D82A}">
                    <a16:rowId xmlns:a16="http://schemas.microsoft.com/office/drawing/2014/main" val="3458543952"/>
                  </a:ext>
                </a:extLst>
              </a:tr>
            </a:tbl>
          </a:graphicData>
        </a:graphic>
      </p:graphicFrame>
      <p:sp>
        <p:nvSpPr>
          <p:cNvPr id="6" name="Titre 1">
            <a:extLst>
              <a:ext uri="{FF2B5EF4-FFF2-40B4-BE49-F238E27FC236}">
                <a16:creationId xmlns:a16="http://schemas.microsoft.com/office/drawing/2014/main" id="{B897355F-1422-4211-B7DB-4C467B189C35}"/>
              </a:ext>
            </a:extLst>
          </p:cNvPr>
          <p:cNvSpPr txBox="1">
            <a:spLocks/>
          </p:cNvSpPr>
          <p:nvPr/>
        </p:nvSpPr>
        <p:spPr>
          <a:xfrm>
            <a:off x="1890642" y="213344"/>
            <a:ext cx="21018504" cy="10751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marL="0" marR="0" indent="0" algn="l" defTabSz="2438338" rtl="0" latinLnBrk="0">
              <a:lnSpc>
                <a:spcPct val="80000"/>
              </a:lnSpc>
              <a:spcBef>
                <a:spcPts val="0"/>
              </a:spcBef>
              <a:spcAft>
                <a:spcPts val="0"/>
              </a:spcAft>
              <a:buClrTx/>
              <a:buSzTx/>
              <a:buFontTx/>
              <a:buNone/>
              <a:tabLst/>
              <a:defRPr sz="3000" b="1" i="0" u="none" strike="noStrike" cap="none" spc="-59" baseline="0">
                <a:solidFill>
                  <a:srgbClr val="073699"/>
                </a:solidFill>
                <a:uFillTx/>
                <a:latin typeface="+mj-lt"/>
                <a:ea typeface="+mj-ea"/>
                <a:cs typeface="+mj-cs"/>
                <a:sym typeface="Helvetica"/>
              </a:defRPr>
            </a:lvl1pPr>
            <a:lvl2pPr marL="0" marR="0" indent="4572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2pPr>
            <a:lvl3pPr marL="0" marR="0" indent="9144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3pPr>
            <a:lvl4pPr marL="0" marR="0" indent="13716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4pPr>
            <a:lvl5pPr marL="0" marR="0" indent="18288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5pPr>
            <a:lvl6pPr marL="0" marR="0" indent="22860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6pPr>
            <a:lvl7pPr marL="0" marR="0" indent="27432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7pPr>
            <a:lvl8pPr marL="0" marR="0" indent="32004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8pPr>
            <a:lvl9pPr marL="0" marR="0" indent="36576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9pPr>
          </a:lstStyle>
          <a:p>
            <a:pPr hangingPunct="1"/>
            <a:r>
              <a:rPr lang="fr-FR" dirty="0"/>
              <a:t>UFO 2</a:t>
            </a:r>
            <a:r>
              <a:rPr lang="fr-FR" baseline="30000" dirty="0"/>
              <a:t>nd</a:t>
            </a:r>
            <a:r>
              <a:rPr lang="fr-FR" dirty="0"/>
              <a:t> Open Call info</a:t>
            </a:r>
          </a:p>
        </p:txBody>
      </p:sp>
    </p:spTree>
    <p:extLst>
      <p:ext uri="{BB962C8B-B14F-4D97-AF65-F5344CB8AC3E}">
        <p14:creationId xmlns:p14="http://schemas.microsoft.com/office/powerpoint/2010/main" val="286145037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0" y="6442502"/>
            <a:ext cx="12192000" cy="830997"/>
          </a:xfrm>
          <a:prstGeom prst="rect">
            <a:avLst/>
          </a:prstGeom>
        </p:spPr>
        <p:txBody>
          <a:bodyPr>
            <a:spAutoFit/>
          </a:bodyPr>
          <a:lstStyle/>
          <a:p>
            <a:br>
              <a:rPr lang="fr-FR" dirty="0"/>
            </a:br>
            <a:endParaRPr lang="fr-FR" dirty="0"/>
          </a:p>
        </p:txBody>
      </p:sp>
      <p:sp>
        <p:nvSpPr>
          <p:cNvPr id="8" name="Lorem Ipsum is simply dummy text of the printing and typesetting industry. Lorem Ipsum has been the industry's standard dummy text ever since the 1500s"/>
          <p:cNvSpPr txBox="1"/>
          <p:nvPr/>
        </p:nvSpPr>
        <p:spPr>
          <a:xfrm>
            <a:off x="1474854" y="1143223"/>
            <a:ext cx="23130163" cy="77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defRPr sz="4000" b="1">
                <a:solidFill>
                  <a:srgbClr val="073699"/>
                </a:solidFill>
                <a:latin typeface="Helvetica"/>
                <a:ea typeface="Helvetica"/>
                <a:cs typeface="Helvetica"/>
                <a:sym typeface="Helvetica"/>
              </a:defRPr>
            </a:lvl1pPr>
          </a:lstStyle>
          <a:p>
            <a:pPr algn="ctr"/>
            <a:r>
              <a:rPr lang="en-US" sz="4400" dirty="0"/>
              <a:t>ELIGIBILITY CRITERIA</a:t>
            </a:r>
          </a:p>
        </p:txBody>
      </p:sp>
      <p:graphicFrame>
        <p:nvGraphicFramePr>
          <p:cNvPr id="4" name="Table 3">
            <a:extLst>
              <a:ext uri="{FF2B5EF4-FFF2-40B4-BE49-F238E27FC236}">
                <a16:creationId xmlns:a16="http://schemas.microsoft.com/office/drawing/2014/main" id="{8F11511E-111A-4621-A8E6-CFB0D9F2AD31}"/>
              </a:ext>
            </a:extLst>
          </p:cNvPr>
          <p:cNvGraphicFramePr>
            <a:graphicFrameLocks noGrp="1"/>
          </p:cNvGraphicFramePr>
          <p:nvPr>
            <p:extLst>
              <p:ext uri="{D42A27DB-BD31-4B8C-83A1-F6EECF244321}">
                <p14:modId xmlns:p14="http://schemas.microsoft.com/office/powerpoint/2010/main" val="2306938615"/>
              </p:ext>
            </p:extLst>
          </p:nvPr>
        </p:nvGraphicFramePr>
        <p:xfrm>
          <a:off x="1082842" y="2551978"/>
          <a:ext cx="22474990" cy="10371323"/>
        </p:xfrm>
        <a:graphic>
          <a:graphicData uri="http://schemas.openxmlformats.org/drawingml/2006/table">
            <a:tbl>
              <a:tblPr firstRow="1" firstCol="1" bandRow="1">
                <a:tableStyleId>{5940675A-B579-460E-94D1-54222C63F5DA}</a:tableStyleId>
              </a:tblPr>
              <a:tblGrid>
                <a:gridCol w="22474990">
                  <a:extLst>
                    <a:ext uri="{9D8B030D-6E8A-4147-A177-3AD203B41FA5}">
                      <a16:colId xmlns:a16="http://schemas.microsoft.com/office/drawing/2014/main" val="3603430963"/>
                    </a:ext>
                  </a:extLst>
                </a:gridCol>
              </a:tblGrid>
              <a:tr h="857417">
                <a:tc>
                  <a:txBody>
                    <a:bodyPr/>
                    <a:lstStyle/>
                    <a:p>
                      <a:pPr marL="0" marR="0" algn="just">
                        <a:lnSpc>
                          <a:spcPct val="120000"/>
                        </a:lnSpc>
                        <a:spcBef>
                          <a:spcPts val="600"/>
                        </a:spcBef>
                        <a:spcAft>
                          <a:spcPts val="600"/>
                        </a:spcAft>
                      </a:pPr>
                      <a:r>
                        <a:rPr lang="en-US" sz="3200" kern="1200" dirty="0">
                          <a:solidFill>
                            <a:srgbClr val="000000"/>
                          </a:solidFill>
                          <a:effectLst/>
                        </a:rPr>
                        <a:t>1. </a:t>
                      </a:r>
                      <a:r>
                        <a:rPr lang="en-US" sz="3200" b="1" kern="1200" dirty="0">
                          <a:solidFill>
                            <a:srgbClr val="000000"/>
                          </a:solidFill>
                          <a:effectLst/>
                        </a:rPr>
                        <a:t>Applicants must be a SME  </a:t>
                      </a:r>
                      <a:r>
                        <a:rPr lang="en-US" sz="3200" kern="1200" dirty="0">
                          <a:solidFill>
                            <a:srgbClr val="000000"/>
                          </a:solidFill>
                          <a:effectLst/>
                        </a:rPr>
                        <a:t>in accordance with the SME definition of the EU;</a:t>
                      </a:r>
                      <a:endPar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4461" marR="24461" marT="3597" marB="0"/>
                </a:tc>
                <a:extLst>
                  <a:ext uri="{0D108BD9-81ED-4DB2-BD59-A6C34878D82A}">
                    <a16:rowId xmlns:a16="http://schemas.microsoft.com/office/drawing/2014/main" val="1694934892"/>
                  </a:ext>
                </a:extLst>
              </a:tr>
              <a:tr h="739889">
                <a:tc>
                  <a:txBody>
                    <a:bodyPr/>
                    <a:lstStyle/>
                    <a:p>
                      <a:pPr marL="0" marR="0" algn="just">
                        <a:lnSpc>
                          <a:spcPct val="120000"/>
                        </a:lnSpc>
                        <a:spcBef>
                          <a:spcPts val="600"/>
                        </a:spcBef>
                        <a:spcAft>
                          <a:spcPts val="600"/>
                        </a:spcAft>
                      </a:pPr>
                      <a:r>
                        <a:rPr lang="en-US" sz="3200" kern="1200" dirty="0">
                          <a:solidFill>
                            <a:srgbClr val="000000"/>
                          </a:solidFill>
                          <a:effectLst/>
                        </a:rPr>
                        <a:t>2. </a:t>
                      </a:r>
                      <a:r>
                        <a:rPr lang="en-US" sz="3200" b="0" kern="1200" dirty="0">
                          <a:solidFill>
                            <a:srgbClr val="000000"/>
                          </a:solidFill>
                          <a:effectLst/>
                        </a:rPr>
                        <a:t>Be a member of one of the UFO clusters or having an office in one of the UFO regions, in all cases </a:t>
                      </a:r>
                      <a:r>
                        <a:rPr lang="en-US" sz="3200" b="1" kern="1200" dirty="0">
                          <a:solidFill>
                            <a:srgbClr val="000000"/>
                          </a:solidFill>
                          <a:effectLst/>
                        </a:rPr>
                        <a:t>with a company business seat in one of the UFO countries, i.e. Bulgaria, France, Greece, Romania and the United Kingdom;</a:t>
                      </a:r>
                      <a:endParaRPr lang="en-US" sz="3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4461" marR="24461" marT="3597" marB="0"/>
                </a:tc>
                <a:extLst>
                  <a:ext uri="{0D108BD9-81ED-4DB2-BD59-A6C34878D82A}">
                    <a16:rowId xmlns:a16="http://schemas.microsoft.com/office/drawing/2014/main" val="1660799068"/>
                  </a:ext>
                </a:extLst>
              </a:tr>
              <a:tr h="1327358">
                <a:tc>
                  <a:txBody>
                    <a:bodyPr/>
                    <a:lstStyle/>
                    <a:p>
                      <a:pPr marL="0" marR="0" algn="just">
                        <a:lnSpc>
                          <a:spcPct val="120000"/>
                        </a:lnSpc>
                        <a:spcBef>
                          <a:spcPts val="600"/>
                        </a:spcBef>
                        <a:spcAft>
                          <a:spcPts val="600"/>
                        </a:spcAft>
                      </a:pPr>
                      <a:r>
                        <a:rPr lang="en-US" sz="3200" kern="1200" dirty="0">
                          <a:solidFill>
                            <a:srgbClr val="000000"/>
                          </a:solidFill>
                          <a:effectLst/>
                        </a:rPr>
                        <a:t>3. </a:t>
                      </a:r>
                      <a:r>
                        <a:rPr lang="en-US" sz="3200" b="1" kern="1200" dirty="0">
                          <a:solidFill>
                            <a:srgbClr val="000000"/>
                          </a:solidFill>
                          <a:effectLst/>
                        </a:rPr>
                        <a:t>Form a consortium of at least 2 SMEs</a:t>
                      </a:r>
                      <a:r>
                        <a:rPr lang="en-US" sz="3200" kern="1200" dirty="0">
                          <a:solidFill>
                            <a:srgbClr val="000000"/>
                          </a:solidFill>
                          <a:effectLst/>
                        </a:rPr>
                        <a:t>: one SFO technology/ embedded KET SME and one market SME from one of the six targeted emerging industries / markets; </a:t>
                      </a:r>
                      <a:endPar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4461" marR="24461" marT="3597" marB="0"/>
                </a:tc>
                <a:extLst>
                  <a:ext uri="{0D108BD9-81ED-4DB2-BD59-A6C34878D82A}">
                    <a16:rowId xmlns:a16="http://schemas.microsoft.com/office/drawing/2014/main" val="149799189"/>
                  </a:ext>
                </a:extLst>
              </a:tr>
              <a:tr h="1309255">
                <a:tc>
                  <a:txBody>
                    <a:bodyPr/>
                    <a:lstStyle/>
                    <a:p>
                      <a:pPr marL="0" marR="0" algn="just">
                        <a:lnSpc>
                          <a:spcPct val="120000"/>
                        </a:lnSpc>
                        <a:spcBef>
                          <a:spcPts val="600"/>
                        </a:spcBef>
                        <a:spcAft>
                          <a:spcPts val="600"/>
                        </a:spcAft>
                      </a:pPr>
                      <a:r>
                        <a:rPr lang="en-US" sz="3200" kern="1200" dirty="0">
                          <a:solidFill>
                            <a:srgbClr val="000000"/>
                          </a:solidFill>
                          <a:effectLst/>
                        </a:rPr>
                        <a:t>4. </a:t>
                      </a:r>
                      <a:r>
                        <a:rPr lang="en-US" sz="3200" b="1" kern="1200" dirty="0">
                          <a:solidFill>
                            <a:srgbClr val="000000"/>
                          </a:solidFill>
                          <a:effectLst/>
                        </a:rPr>
                        <a:t>Present a proposal aiming at developing a solution for one of the six targeted emerging industries </a:t>
                      </a:r>
                      <a:r>
                        <a:rPr lang="en-US" sz="3200" kern="1200" dirty="0">
                          <a:solidFill>
                            <a:srgbClr val="000000"/>
                          </a:solidFill>
                          <a:effectLst/>
                        </a:rPr>
                        <a:t>taking advantage of SFO/KETs/ICT and embedded technologies;</a:t>
                      </a:r>
                      <a:endPar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4461" marR="24461" marT="3597" marB="0"/>
                </a:tc>
                <a:extLst>
                  <a:ext uri="{0D108BD9-81ED-4DB2-BD59-A6C34878D82A}">
                    <a16:rowId xmlns:a16="http://schemas.microsoft.com/office/drawing/2014/main" val="2317101737"/>
                  </a:ext>
                </a:extLst>
              </a:tr>
              <a:tr h="1340971">
                <a:tc>
                  <a:txBody>
                    <a:bodyPr/>
                    <a:lstStyle/>
                    <a:p>
                      <a:pPr marL="0" marR="0" algn="just">
                        <a:lnSpc>
                          <a:spcPct val="120000"/>
                        </a:lnSpc>
                        <a:spcBef>
                          <a:spcPts val="600"/>
                        </a:spcBef>
                        <a:spcAft>
                          <a:spcPts val="600"/>
                        </a:spcAft>
                      </a:pPr>
                      <a:r>
                        <a:rPr lang="en-GB" sz="3200" kern="1200" dirty="0">
                          <a:solidFill>
                            <a:srgbClr val="000000"/>
                          </a:solidFill>
                          <a:effectLst/>
                        </a:rPr>
                        <a:t>5. </a:t>
                      </a:r>
                      <a:r>
                        <a:rPr lang="en-GB" sz="3200" b="1" kern="1200" dirty="0">
                          <a:solidFill>
                            <a:srgbClr val="000000"/>
                          </a:solidFill>
                          <a:effectLst/>
                        </a:rPr>
                        <a:t>Applications must be submitted in English </a:t>
                      </a:r>
                      <a:r>
                        <a:rPr lang="en-GB" sz="3200" kern="1200" dirty="0">
                          <a:solidFill>
                            <a:srgbClr val="000000"/>
                          </a:solidFill>
                          <a:effectLst/>
                        </a:rPr>
                        <a:t>using a common template and must follow the online directions of the </a:t>
                      </a:r>
                      <a:r>
                        <a:rPr lang="en-GB" sz="3200" b="1" kern="1200" dirty="0">
                          <a:solidFill>
                            <a:srgbClr val="000000"/>
                          </a:solidFill>
                          <a:effectLst/>
                        </a:rPr>
                        <a:t>application </a:t>
                      </a:r>
                      <a:r>
                        <a:rPr lang="en-US" sz="3200" b="1" kern="1200" dirty="0">
                          <a:solidFill>
                            <a:srgbClr val="000000"/>
                          </a:solidFill>
                          <a:effectLst/>
                        </a:rPr>
                        <a:t>submission</a:t>
                      </a:r>
                      <a:r>
                        <a:rPr lang="en-GB" sz="3200" b="1" kern="1200" dirty="0">
                          <a:solidFill>
                            <a:srgbClr val="000000"/>
                          </a:solidFill>
                          <a:effectLst/>
                        </a:rPr>
                        <a:t> tool</a:t>
                      </a:r>
                      <a:r>
                        <a:rPr lang="en-US" sz="3200" b="1" kern="1200" dirty="0">
                          <a:solidFill>
                            <a:srgbClr val="000000"/>
                          </a:solidFill>
                          <a:effectLst/>
                        </a:rPr>
                        <a:t> </a:t>
                      </a:r>
                      <a:r>
                        <a:rPr lang="en-US" sz="3200" kern="1200" dirty="0">
                          <a:solidFill>
                            <a:srgbClr val="000000"/>
                          </a:solidFill>
                          <a:effectLst/>
                        </a:rPr>
                        <a:t>found at </a:t>
                      </a:r>
                      <a:r>
                        <a:rPr lang="en-US" sz="3200" u="sng" kern="1200" dirty="0">
                          <a:solidFill>
                            <a:srgbClr val="000000"/>
                          </a:solidFill>
                          <a:effectLst/>
                          <a:hlinkClick r:id="rId2">
                            <a:extLst>
                              <a:ext uri="{A12FA001-AC4F-418D-AE19-62706E023703}">
                                <ahyp:hlinkClr xmlns:ahyp="http://schemas.microsoft.com/office/drawing/2018/hyperlinkcolor" val="tx"/>
                              </a:ext>
                            </a:extLst>
                          </a:hlinkClick>
                        </a:rPr>
                        <a:t>www.ufoproject.eu</a:t>
                      </a:r>
                      <a:r>
                        <a:rPr lang="en-US" sz="3200" u="sng" kern="1200" dirty="0">
                          <a:solidFill>
                            <a:srgbClr val="000000"/>
                          </a:solidFill>
                          <a:effectLst/>
                        </a:rPr>
                        <a:t>;</a:t>
                      </a:r>
                      <a:endPar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4461" marR="24461" marT="3597" marB="0"/>
                </a:tc>
                <a:extLst>
                  <a:ext uri="{0D108BD9-81ED-4DB2-BD59-A6C34878D82A}">
                    <a16:rowId xmlns:a16="http://schemas.microsoft.com/office/drawing/2014/main" val="2721285001"/>
                  </a:ext>
                </a:extLst>
              </a:tr>
              <a:tr h="1425629">
                <a:tc>
                  <a:txBody>
                    <a:bodyPr/>
                    <a:lstStyle/>
                    <a:p>
                      <a:pPr marL="0" marR="0" algn="just">
                        <a:lnSpc>
                          <a:spcPct val="120000"/>
                        </a:lnSpc>
                        <a:spcBef>
                          <a:spcPts val="600"/>
                        </a:spcBef>
                        <a:spcAft>
                          <a:spcPts val="600"/>
                        </a:spcAft>
                      </a:pPr>
                      <a:r>
                        <a:rPr lang="en-US" sz="3200" kern="1200" dirty="0">
                          <a:solidFill>
                            <a:srgbClr val="000000"/>
                          </a:solidFill>
                          <a:effectLst/>
                        </a:rPr>
                        <a:t>6. Applications must be </a:t>
                      </a:r>
                      <a:r>
                        <a:rPr lang="en-US" sz="3200" b="1" kern="1200" dirty="0">
                          <a:solidFill>
                            <a:srgbClr val="000000"/>
                          </a:solidFill>
                          <a:effectLst/>
                        </a:rPr>
                        <a:t>submitted through the online submission tool </a:t>
                      </a:r>
                      <a:r>
                        <a:rPr lang="en-US" sz="3200" kern="1200" dirty="0">
                          <a:solidFill>
                            <a:srgbClr val="000000"/>
                          </a:solidFill>
                          <a:effectLst/>
                        </a:rPr>
                        <a:t>accessible at </a:t>
                      </a:r>
                      <a:r>
                        <a:rPr lang="nl-BE" sz="3200" u="sng" kern="1200" dirty="0">
                          <a:solidFill>
                            <a:srgbClr val="000000"/>
                          </a:solidFill>
                          <a:effectLst/>
                          <a:hlinkClick r:id="rId2">
                            <a:extLst>
                              <a:ext uri="{A12FA001-AC4F-418D-AE19-62706E023703}">
                                <ahyp:hlinkClr xmlns:ahyp="http://schemas.microsoft.com/office/drawing/2018/hyperlinkcolor" val="tx"/>
                              </a:ext>
                            </a:extLst>
                          </a:hlinkClick>
                        </a:rPr>
                        <a:t>www.ufoproject.eu</a:t>
                      </a:r>
                      <a:r>
                        <a:rPr lang="nl-BE" sz="3200" kern="1200" dirty="0">
                          <a:solidFill>
                            <a:srgbClr val="000000"/>
                          </a:solidFill>
                          <a:effectLst/>
                        </a:rPr>
                        <a:t> </a:t>
                      </a:r>
                      <a:r>
                        <a:rPr lang="en-US" sz="3200" kern="1200" dirty="0">
                          <a:solidFill>
                            <a:srgbClr val="000000"/>
                          </a:solidFill>
                          <a:effectLst/>
                        </a:rPr>
                        <a:t>by the </a:t>
                      </a:r>
                      <a:r>
                        <a:rPr lang="en-US" sz="3200" b="1" kern="1200" dirty="0">
                          <a:solidFill>
                            <a:srgbClr val="000000"/>
                          </a:solidFill>
                          <a:effectLst/>
                        </a:rPr>
                        <a:t>deadline of 17:00 CET on Wednesday 22</a:t>
                      </a:r>
                      <a:r>
                        <a:rPr lang="en-US" sz="3200" b="1" kern="1200" baseline="30000" dirty="0">
                          <a:solidFill>
                            <a:srgbClr val="000000"/>
                          </a:solidFill>
                          <a:effectLst/>
                        </a:rPr>
                        <a:t>nd</a:t>
                      </a:r>
                      <a:r>
                        <a:rPr lang="en-US" sz="3200" b="1" kern="1200" dirty="0">
                          <a:solidFill>
                            <a:srgbClr val="000000"/>
                          </a:solidFill>
                          <a:effectLst/>
                        </a:rPr>
                        <a:t>  Sep. 2021;</a:t>
                      </a:r>
                      <a:endParaRPr lang="en-US" sz="3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4461" marR="24461" marT="3597" marB="0"/>
                </a:tc>
                <a:extLst>
                  <a:ext uri="{0D108BD9-81ED-4DB2-BD59-A6C34878D82A}">
                    <a16:rowId xmlns:a16="http://schemas.microsoft.com/office/drawing/2014/main" val="1935317349"/>
                  </a:ext>
                </a:extLst>
              </a:tr>
              <a:tr h="749433">
                <a:tc>
                  <a:txBody>
                    <a:bodyPr/>
                    <a:lstStyle/>
                    <a:p>
                      <a:pPr marL="182880" marR="0" algn="just">
                        <a:lnSpc>
                          <a:spcPct val="120000"/>
                        </a:lnSpc>
                        <a:spcBef>
                          <a:spcPts val="600"/>
                        </a:spcBef>
                        <a:spcAft>
                          <a:spcPts val="600"/>
                        </a:spcAft>
                      </a:pPr>
                      <a:r>
                        <a:rPr lang="en-US" sz="3200" kern="1200" dirty="0">
                          <a:solidFill>
                            <a:srgbClr val="000000"/>
                          </a:solidFill>
                          <a:effectLst/>
                        </a:rPr>
                        <a:t>Additional important considerations for the application:</a:t>
                      </a:r>
                      <a:endPar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4461" marR="24461" marT="3597" marB="0"/>
                </a:tc>
                <a:extLst>
                  <a:ext uri="{0D108BD9-81ED-4DB2-BD59-A6C34878D82A}">
                    <a16:rowId xmlns:a16="http://schemas.microsoft.com/office/drawing/2014/main" val="3365696545"/>
                  </a:ext>
                </a:extLst>
              </a:tr>
              <a:tr h="1316283">
                <a:tc>
                  <a:txBody>
                    <a:bodyPr/>
                    <a:lstStyle/>
                    <a:p>
                      <a:pPr marL="342900" marR="0" lvl="0" indent="-342900" algn="just">
                        <a:lnSpc>
                          <a:spcPct val="120000"/>
                        </a:lnSpc>
                        <a:spcBef>
                          <a:spcPts val="600"/>
                        </a:spcBef>
                        <a:spcAft>
                          <a:spcPts val="600"/>
                        </a:spcAft>
                        <a:buFont typeface="Symbol" panose="05050102010706020507" pitchFamily="18" charset="2"/>
                        <a:buChar char=""/>
                        <a:tabLst>
                          <a:tab pos="457200" algn="l"/>
                        </a:tabLst>
                      </a:pPr>
                      <a:r>
                        <a:rPr lang="en-US" sz="3200" kern="1200" dirty="0">
                          <a:solidFill>
                            <a:srgbClr val="000000"/>
                          </a:solidFill>
                          <a:effectLst/>
                        </a:rPr>
                        <a:t>Project duration </a:t>
                      </a:r>
                      <a:r>
                        <a:rPr lang="en-US" sz="3200" b="1" kern="1200" dirty="0">
                          <a:solidFill>
                            <a:srgbClr val="000000"/>
                          </a:solidFill>
                          <a:effectLst/>
                        </a:rPr>
                        <a:t>3 months minimum to 8 months maximum for Feasibility </a:t>
                      </a:r>
                      <a:r>
                        <a:rPr lang="en-US" sz="3200" kern="1200" dirty="0">
                          <a:solidFill>
                            <a:srgbClr val="000000"/>
                          </a:solidFill>
                          <a:effectLst/>
                        </a:rPr>
                        <a:t>projects; </a:t>
                      </a:r>
                      <a:r>
                        <a:rPr lang="en-US" sz="3200" b="1" kern="1200" dirty="0">
                          <a:solidFill>
                            <a:srgbClr val="000000"/>
                          </a:solidFill>
                          <a:effectLst/>
                        </a:rPr>
                        <a:t>6 months minimum to 11 months maximum for Demonstration </a:t>
                      </a:r>
                      <a:r>
                        <a:rPr lang="en-US" sz="3200" b="0" kern="1200" dirty="0">
                          <a:solidFill>
                            <a:srgbClr val="000000"/>
                          </a:solidFill>
                          <a:effectLst/>
                        </a:rPr>
                        <a:t>projects;</a:t>
                      </a:r>
                      <a:endPar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4461" marR="24461" marT="3597" marB="0"/>
                </a:tc>
                <a:extLst>
                  <a:ext uri="{0D108BD9-81ED-4DB2-BD59-A6C34878D82A}">
                    <a16:rowId xmlns:a16="http://schemas.microsoft.com/office/drawing/2014/main" val="2095122127"/>
                  </a:ext>
                </a:extLst>
              </a:tr>
              <a:tr h="913112">
                <a:tc>
                  <a:txBody>
                    <a:bodyPr/>
                    <a:lstStyle/>
                    <a:p>
                      <a:pPr marL="342900" marR="0" lvl="0" indent="-342900" algn="just">
                        <a:lnSpc>
                          <a:spcPct val="120000"/>
                        </a:lnSpc>
                        <a:spcBef>
                          <a:spcPts val="600"/>
                        </a:spcBef>
                        <a:spcAft>
                          <a:spcPts val="600"/>
                        </a:spcAft>
                        <a:buFont typeface="Symbol" panose="05050102010706020507" pitchFamily="18" charset="2"/>
                        <a:buChar char=""/>
                        <a:tabLst>
                          <a:tab pos="457200" algn="l"/>
                        </a:tabLst>
                      </a:pPr>
                      <a:r>
                        <a:rPr lang="en-US" sz="3200" kern="1200" dirty="0">
                          <a:solidFill>
                            <a:srgbClr val="000000"/>
                          </a:solidFill>
                          <a:effectLst/>
                        </a:rPr>
                        <a:t>Proposal applications from </a:t>
                      </a:r>
                      <a:r>
                        <a:rPr lang="en-US" sz="3200" b="1" kern="1200" dirty="0">
                          <a:solidFill>
                            <a:srgbClr val="000000"/>
                          </a:solidFill>
                          <a:effectLst/>
                        </a:rPr>
                        <a:t>cross-border consortia will get preference</a:t>
                      </a:r>
                      <a:r>
                        <a:rPr lang="en-US" sz="3200" kern="1200" dirty="0">
                          <a:solidFill>
                            <a:srgbClr val="000000"/>
                          </a:solidFill>
                          <a:effectLst/>
                        </a:rPr>
                        <a:t> in the evaluation (a bonus in the total score).</a:t>
                      </a:r>
                      <a:endPar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4461" marR="24461" marT="3597" marB="0"/>
                </a:tc>
                <a:extLst>
                  <a:ext uri="{0D108BD9-81ED-4DB2-BD59-A6C34878D82A}">
                    <a16:rowId xmlns:a16="http://schemas.microsoft.com/office/drawing/2014/main" val="1006706848"/>
                  </a:ext>
                </a:extLst>
              </a:tr>
            </a:tbl>
          </a:graphicData>
        </a:graphic>
      </p:graphicFrame>
      <p:sp>
        <p:nvSpPr>
          <p:cNvPr id="6" name="Titre 1">
            <a:extLst>
              <a:ext uri="{FF2B5EF4-FFF2-40B4-BE49-F238E27FC236}">
                <a16:creationId xmlns:a16="http://schemas.microsoft.com/office/drawing/2014/main" id="{2DDC2B77-2E26-4582-9CBE-D892DC00F63F}"/>
              </a:ext>
            </a:extLst>
          </p:cNvPr>
          <p:cNvSpPr txBox="1">
            <a:spLocks/>
          </p:cNvSpPr>
          <p:nvPr/>
        </p:nvSpPr>
        <p:spPr>
          <a:xfrm>
            <a:off x="1890642" y="213344"/>
            <a:ext cx="21018504" cy="10751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marL="0" marR="0" indent="0" algn="l" defTabSz="2438338" rtl="0" latinLnBrk="0">
              <a:lnSpc>
                <a:spcPct val="80000"/>
              </a:lnSpc>
              <a:spcBef>
                <a:spcPts val="0"/>
              </a:spcBef>
              <a:spcAft>
                <a:spcPts val="0"/>
              </a:spcAft>
              <a:buClrTx/>
              <a:buSzTx/>
              <a:buFontTx/>
              <a:buNone/>
              <a:tabLst/>
              <a:defRPr sz="3000" b="1" i="0" u="none" strike="noStrike" cap="none" spc="-59" baseline="0">
                <a:solidFill>
                  <a:srgbClr val="073699"/>
                </a:solidFill>
                <a:uFillTx/>
                <a:latin typeface="+mj-lt"/>
                <a:ea typeface="+mj-ea"/>
                <a:cs typeface="+mj-cs"/>
                <a:sym typeface="Helvetica"/>
              </a:defRPr>
            </a:lvl1pPr>
            <a:lvl2pPr marL="0" marR="0" indent="4572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2pPr>
            <a:lvl3pPr marL="0" marR="0" indent="9144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3pPr>
            <a:lvl4pPr marL="0" marR="0" indent="13716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4pPr>
            <a:lvl5pPr marL="0" marR="0" indent="18288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5pPr>
            <a:lvl6pPr marL="0" marR="0" indent="22860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6pPr>
            <a:lvl7pPr marL="0" marR="0" indent="27432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7pPr>
            <a:lvl8pPr marL="0" marR="0" indent="32004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8pPr>
            <a:lvl9pPr marL="0" marR="0" indent="36576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9pPr>
          </a:lstStyle>
          <a:p>
            <a:pPr hangingPunct="1"/>
            <a:r>
              <a:rPr lang="fr-FR" dirty="0"/>
              <a:t>UFO 2</a:t>
            </a:r>
            <a:r>
              <a:rPr lang="fr-FR" baseline="30000" dirty="0"/>
              <a:t>nd</a:t>
            </a:r>
            <a:r>
              <a:rPr lang="fr-FR" dirty="0"/>
              <a:t> Open Call info</a:t>
            </a:r>
          </a:p>
        </p:txBody>
      </p:sp>
    </p:spTree>
    <p:extLst>
      <p:ext uri="{BB962C8B-B14F-4D97-AF65-F5344CB8AC3E}">
        <p14:creationId xmlns:p14="http://schemas.microsoft.com/office/powerpoint/2010/main" val="282588737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0" y="6442502"/>
            <a:ext cx="12192000" cy="830997"/>
          </a:xfrm>
          <a:prstGeom prst="rect">
            <a:avLst/>
          </a:prstGeom>
        </p:spPr>
        <p:txBody>
          <a:bodyPr>
            <a:spAutoFit/>
          </a:bodyPr>
          <a:lstStyle/>
          <a:p>
            <a:br>
              <a:rPr lang="fr-FR" dirty="0"/>
            </a:br>
            <a:endParaRPr lang="fr-FR" dirty="0"/>
          </a:p>
        </p:txBody>
      </p:sp>
      <p:sp>
        <p:nvSpPr>
          <p:cNvPr id="8" name="Lorem Ipsum is simply dummy text of the printing and typesetting industry. Lorem Ipsum has been the industry's standard dummy text ever since the 1500s"/>
          <p:cNvSpPr txBox="1"/>
          <p:nvPr/>
        </p:nvSpPr>
        <p:spPr>
          <a:xfrm>
            <a:off x="1890642" y="1332414"/>
            <a:ext cx="23130163"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defRPr sz="4000" b="1">
                <a:solidFill>
                  <a:srgbClr val="073699"/>
                </a:solidFill>
                <a:latin typeface="Helvetica"/>
                <a:ea typeface="Helvetica"/>
                <a:cs typeface="Helvetica"/>
                <a:sym typeface="Helvetica"/>
              </a:defRPr>
            </a:lvl1pPr>
          </a:lstStyle>
          <a:p>
            <a:pPr algn="ctr"/>
            <a:r>
              <a:rPr lang="en-US" sz="4400" dirty="0"/>
              <a:t>ELIGIBLE EXPENSES</a:t>
            </a:r>
          </a:p>
        </p:txBody>
      </p:sp>
      <p:graphicFrame>
        <p:nvGraphicFramePr>
          <p:cNvPr id="2" name="Table 1">
            <a:extLst>
              <a:ext uri="{FF2B5EF4-FFF2-40B4-BE49-F238E27FC236}">
                <a16:creationId xmlns:a16="http://schemas.microsoft.com/office/drawing/2014/main" id="{D641E52D-DC63-483D-9E83-DE04129316D9}"/>
              </a:ext>
            </a:extLst>
          </p:cNvPr>
          <p:cNvGraphicFramePr>
            <a:graphicFrameLocks noGrp="1"/>
          </p:cNvGraphicFramePr>
          <p:nvPr>
            <p:extLst>
              <p:ext uri="{D42A27DB-BD31-4B8C-83A1-F6EECF244321}">
                <p14:modId xmlns:p14="http://schemas.microsoft.com/office/powerpoint/2010/main" val="4004217744"/>
              </p:ext>
            </p:extLst>
          </p:nvPr>
        </p:nvGraphicFramePr>
        <p:xfrm>
          <a:off x="2455794" y="2935710"/>
          <a:ext cx="20300298" cy="9862003"/>
        </p:xfrm>
        <a:graphic>
          <a:graphicData uri="http://schemas.openxmlformats.org/drawingml/2006/table">
            <a:tbl>
              <a:tblPr firstRow="1" firstCol="1" bandRow="1">
                <a:tableStyleId>{5940675A-B579-460E-94D1-54222C63F5DA}</a:tableStyleId>
              </a:tblPr>
              <a:tblGrid>
                <a:gridCol w="4797136">
                  <a:extLst>
                    <a:ext uri="{9D8B030D-6E8A-4147-A177-3AD203B41FA5}">
                      <a16:colId xmlns:a16="http://schemas.microsoft.com/office/drawing/2014/main" val="2025847787"/>
                    </a:ext>
                  </a:extLst>
                </a:gridCol>
                <a:gridCol w="15503162">
                  <a:extLst>
                    <a:ext uri="{9D8B030D-6E8A-4147-A177-3AD203B41FA5}">
                      <a16:colId xmlns:a16="http://schemas.microsoft.com/office/drawing/2014/main" val="2605364419"/>
                    </a:ext>
                  </a:extLst>
                </a:gridCol>
              </a:tblGrid>
              <a:tr h="541512">
                <a:tc>
                  <a:txBody>
                    <a:bodyPr/>
                    <a:lstStyle/>
                    <a:p>
                      <a:pPr marL="0" marR="0">
                        <a:lnSpc>
                          <a:spcPct val="107000"/>
                        </a:lnSpc>
                        <a:spcBef>
                          <a:spcPts val="0"/>
                        </a:spcBef>
                        <a:spcAft>
                          <a:spcPts val="0"/>
                        </a:spcAft>
                      </a:pPr>
                      <a:r>
                        <a:rPr lang="en-GB" sz="3600" b="1" dirty="0">
                          <a:solidFill>
                            <a:srgbClr val="000000"/>
                          </a:solidFill>
                          <a:effectLst/>
                        </a:rPr>
                        <a:t>VOUCHER scheme</a:t>
                      </a:r>
                      <a:endParaRPr lang="en-US" sz="3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81" marR="30381" marT="4220" marB="0" anchor="ctr"/>
                </a:tc>
                <a:tc>
                  <a:txBody>
                    <a:bodyPr/>
                    <a:lstStyle/>
                    <a:p>
                      <a:pPr marL="0" marR="0">
                        <a:lnSpc>
                          <a:spcPct val="107000"/>
                        </a:lnSpc>
                        <a:spcBef>
                          <a:spcPts val="0"/>
                        </a:spcBef>
                        <a:spcAft>
                          <a:spcPts val="0"/>
                        </a:spcAft>
                      </a:pPr>
                      <a:r>
                        <a:rPr lang="en-GB" sz="3600" b="1" dirty="0">
                          <a:solidFill>
                            <a:srgbClr val="000000"/>
                          </a:solidFill>
                          <a:effectLst/>
                        </a:rPr>
                        <a:t>Eligible expenses</a:t>
                      </a:r>
                      <a:endParaRPr lang="en-US" sz="3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81" marR="30381" marT="4220" marB="0" anchor="ctr"/>
                </a:tc>
                <a:extLst>
                  <a:ext uri="{0D108BD9-81ED-4DB2-BD59-A6C34878D82A}">
                    <a16:rowId xmlns:a16="http://schemas.microsoft.com/office/drawing/2014/main" val="343930398"/>
                  </a:ext>
                </a:extLst>
              </a:tr>
              <a:tr h="3375614">
                <a:tc>
                  <a:txBody>
                    <a:bodyPr/>
                    <a:lstStyle/>
                    <a:p>
                      <a:pPr marL="0" marR="0">
                        <a:lnSpc>
                          <a:spcPct val="107000"/>
                        </a:lnSpc>
                        <a:spcBef>
                          <a:spcPts val="0"/>
                        </a:spcBef>
                        <a:spcAft>
                          <a:spcPts val="0"/>
                        </a:spcAft>
                      </a:pPr>
                      <a:r>
                        <a:rPr lang="en-US" sz="3600" b="1" dirty="0">
                          <a:solidFill>
                            <a:srgbClr val="000000"/>
                          </a:solidFill>
                          <a:effectLst/>
                        </a:rPr>
                        <a:t>Feasibility</a:t>
                      </a:r>
                      <a:endParaRPr lang="en-US" sz="3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81" marR="30381" marT="4220" marB="0" anchor="ctr"/>
                </a:tc>
                <a:tc>
                  <a:txBody>
                    <a:bodyPr/>
                    <a:lstStyle/>
                    <a:p>
                      <a:pPr marL="571500" marR="0" indent="-571500" algn="l">
                        <a:lnSpc>
                          <a:spcPct val="107000"/>
                        </a:lnSpc>
                        <a:spcBef>
                          <a:spcPts val="0"/>
                        </a:spcBef>
                        <a:spcAft>
                          <a:spcPts val="0"/>
                        </a:spcAft>
                        <a:buFont typeface="Arial" panose="020B0604020202020204" pitchFamily="34" charset="0"/>
                        <a:buChar char="•"/>
                      </a:pPr>
                      <a:r>
                        <a:rPr lang="en-US" sz="3600" dirty="0">
                          <a:solidFill>
                            <a:srgbClr val="000000"/>
                          </a:solidFill>
                          <a:effectLst/>
                        </a:rPr>
                        <a:t>SMEs internal costs: Staff costs (up to 80% of the partner / project budget), Travel costs, Equipment costs (depreciation only for the duration of the project) </a:t>
                      </a:r>
                    </a:p>
                    <a:p>
                      <a:pPr marL="571500" marR="0" indent="-571500" algn="l">
                        <a:lnSpc>
                          <a:spcPct val="107000"/>
                        </a:lnSpc>
                        <a:spcBef>
                          <a:spcPts val="0"/>
                        </a:spcBef>
                        <a:spcAft>
                          <a:spcPts val="0"/>
                        </a:spcAft>
                        <a:buFont typeface="Arial" panose="020B0604020202020204" pitchFamily="34" charset="0"/>
                        <a:buChar char="•"/>
                      </a:pPr>
                      <a:r>
                        <a:rPr lang="en-US" sz="3600" dirty="0">
                          <a:solidFill>
                            <a:srgbClr val="000000"/>
                          </a:solidFill>
                          <a:effectLst/>
                        </a:rPr>
                        <a:t>Subcontracting (expert services): up to 50% of the total partner / project budget </a:t>
                      </a:r>
                      <a:endParaRPr lang="en-US" sz="3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81" marR="30381" marT="4220" marB="0" anchor="ctr"/>
                </a:tc>
                <a:extLst>
                  <a:ext uri="{0D108BD9-81ED-4DB2-BD59-A6C34878D82A}">
                    <a16:rowId xmlns:a16="http://schemas.microsoft.com/office/drawing/2014/main" val="4164482821"/>
                  </a:ext>
                </a:extLst>
              </a:tr>
              <a:tr h="3888409">
                <a:tc>
                  <a:txBody>
                    <a:bodyPr/>
                    <a:lstStyle/>
                    <a:p>
                      <a:pPr marL="0" marR="0">
                        <a:lnSpc>
                          <a:spcPct val="107000"/>
                        </a:lnSpc>
                        <a:spcBef>
                          <a:spcPts val="0"/>
                        </a:spcBef>
                        <a:spcAft>
                          <a:spcPts val="0"/>
                        </a:spcAft>
                      </a:pPr>
                      <a:r>
                        <a:rPr lang="en-US" sz="3600" b="1" dirty="0">
                          <a:solidFill>
                            <a:srgbClr val="000000"/>
                          </a:solidFill>
                          <a:effectLst/>
                        </a:rPr>
                        <a:t>Demonstration</a:t>
                      </a:r>
                      <a:endParaRPr lang="en-US" sz="3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81" marR="30381" marT="4220" marB="0" anchor="ctr"/>
                </a:tc>
                <a:tc>
                  <a:txBody>
                    <a:bodyPr/>
                    <a:lstStyle/>
                    <a:p>
                      <a:pPr marL="571500" marR="0" indent="-571500" algn="l">
                        <a:lnSpc>
                          <a:spcPct val="107000"/>
                        </a:lnSpc>
                        <a:spcBef>
                          <a:spcPts val="0"/>
                        </a:spcBef>
                        <a:spcAft>
                          <a:spcPts val="0"/>
                        </a:spcAft>
                        <a:buFont typeface="Arial" panose="020B0604020202020204" pitchFamily="34" charset="0"/>
                        <a:buChar char="•"/>
                      </a:pPr>
                      <a:r>
                        <a:rPr lang="en-US" sz="3600" dirty="0">
                          <a:solidFill>
                            <a:srgbClr val="000000"/>
                          </a:solidFill>
                          <a:effectLst/>
                        </a:rPr>
                        <a:t>SMEs internal costs: Staff costs (up to 80% of the partner / project budget), Travel costs, Equipment costs (depreciation costs - only for the duration of the project)  </a:t>
                      </a:r>
                    </a:p>
                    <a:p>
                      <a:pPr marL="571500" marR="0" indent="-571500" algn="l">
                        <a:lnSpc>
                          <a:spcPct val="107000"/>
                        </a:lnSpc>
                        <a:spcBef>
                          <a:spcPts val="0"/>
                        </a:spcBef>
                        <a:spcAft>
                          <a:spcPts val="0"/>
                        </a:spcAft>
                        <a:buFont typeface="Arial" panose="020B0604020202020204" pitchFamily="34" charset="0"/>
                        <a:buChar char="•"/>
                      </a:pPr>
                      <a:r>
                        <a:rPr lang="en-US" sz="3600" dirty="0">
                          <a:solidFill>
                            <a:srgbClr val="000000"/>
                          </a:solidFill>
                          <a:effectLst/>
                        </a:rPr>
                        <a:t>Subcontracting (expert services): up to 50% of the total partner / project budget</a:t>
                      </a:r>
                      <a:endParaRPr lang="en-US" sz="3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81" marR="30381" marT="4220" marB="0" anchor="ctr"/>
                </a:tc>
                <a:extLst>
                  <a:ext uri="{0D108BD9-81ED-4DB2-BD59-A6C34878D82A}">
                    <a16:rowId xmlns:a16="http://schemas.microsoft.com/office/drawing/2014/main" val="62021284"/>
                  </a:ext>
                </a:extLst>
              </a:tr>
              <a:tr h="2036293">
                <a:tc gridSpan="2">
                  <a:txBody>
                    <a:bodyPr/>
                    <a:lstStyle/>
                    <a:p>
                      <a:pPr marL="0" marR="0" algn="l">
                        <a:lnSpc>
                          <a:spcPct val="107000"/>
                        </a:lnSpc>
                        <a:spcBef>
                          <a:spcPts val="0"/>
                        </a:spcBef>
                        <a:spcAft>
                          <a:spcPts val="0"/>
                        </a:spcAft>
                      </a:pPr>
                      <a:r>
                        <a:rPr lang="en-US" sz="3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Note: Even if SMEs are applying as a consortium with a leader (coordinator), funding will go directly to each SME member of the consortium </a:t>
                      </a:r>
                    </a:p>
                  </a:txBody>
                  <a:tcPr marL="30381" marR="30381" marT="4220" marB="0" anchor="ctr"/>
                </a:tc>
                <a:tc hMerge="1">
                  <a:txBody>
                    <a:bodyPr/>
                    <a:lstStyle/>
                    <a:p>
                      <a:pPr marL="571500" marR="0" indent="-571500" algn="l">
                        <a:lnSpc>
                          <a:spcPct val="107000"/>
                        </a:lnSpc>
                        <a:spcBef>
                          <a:spcPts val="0"/>
                        </a:spcBef>
                        <a:spcAft>
                          <a:spcPts val="0"/>
                        </a:spcAft>
                        <a:buFont typeface="Arial" panose="020B0604020202020204" pitchFamily="34" charset="0"/>
                        <a:buChar char="•"/>
                      </a:pPr>
                      <a:endParaRPr lang="en-US" sz="3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81" marR="30381" marT="4220" marB="0" anchor="ctr"/>
                </a:tc>
                <a:extLst>
                  <a:ext uri="{0D108BD9-81ED-4DB2-BD59-A6C34878D82A}">
                    <a16:rowId xmlns:a16="http://schemas.microsoft.com/office/drawing/2014/main" val="3675943350"/>
                  </a:ext>
                </a:extLst>
              </a:tr>
            </a:tbl>
          </a:graphicData>
        </a:graphic>
      </p:graphicFrame>
      <p:sp>
        <p:nvSpPr>
          <p:cNvPr id="6" name="Titre 1">
            <a:extLst>
              <a:ext uri="{FF2B5EF4-FFF2-40B4-BE49-F238E27FC236}">
                <a16:creationId xmlns:a16="http://schemas.microsoft.com/office/drawing/2014/main" id="{3221D114-28A7-48BD-9977-0A3DD4682B0C}"/>
              </a:ext>
            </a:extLst>
          </p:cNvPr>
          <p:cNvSpPr txBox="1">
            <a:spLocks/>
          </p:cNvSpPr>
          <p:nvPr/>
        </p:nvSpPr>
        <p:spPr>
          <a:xfrm>
            <a:off x="1890642" y="213344"/>
            <a:ext cx="21018504" cy="10751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marL="0" marR="0" indent="0" algn="l" defTabSz="2438338" rtl="0" latinLnBrk="0">
              <a:lnSpc>
                <a:spcPct val="80000"/>
              </a:lnSpc>
              <a:spcBef>
                <a:spcPts val="0"/>
              </a:spcBef>
              <a:spcAft>
                <a:spcPts val="0"/>
              </a:spcAft>
              <a:buClrTx/>
              <a:buSzTx/>
              <a:buFontTx/>
              <a:buNone/>
              <a:tabLst/>
              <a:defRPr sz="3000" b="1" i="0" u="none" strike="noStrike" cap="none" spc="-59" baseline="0">
                <a:solidFill>
                  <a:srgbClr val="073699"/>
                </a:solidFill>
                <a:uFillTx/>
                <a:latin typeface="+mj-lt"/>
                <a:ea typeface="+mj-ea"/>
                <a:cs typeface="+mj-cs"/>
                <a:sym typeface="Helvetica"/>
              </a:defRPr>
            </a:lvl1pPr>
            <a:lvl2pPr marL="0" marR="0" indent="4572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2pPr>
            <a:lvl3pPr marL="0" marR="0" indent="9144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3pPr>
            <a:lvl4pPr marL="0" marR="0" indent="13716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4pPr>
            <a:lvl5pPr marL="0" marR="0" indent="18288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5pPr>
            <a:lvl6pPr marL="0" marR="0" indent="22860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6pPr>
            <a:lvl7pPr marL="0" marR="0" indent="27432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7pPr>
            <a:lvl8pPr marL="0" marR="0" indent="32004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8pPr>
            <a:lvl9pPr marL="0" marR="0" indent="36576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9pPr>
          </a:lstStyle>
          <a:p>
            <a:pPr hangingPunct="1"/>
            <a:r>
              <a:rPr lang="fr-FR" dirty="0"/>
              <a:t>UFO 2</a:t>
            </a:r>
            <a:r>
              <a:rPr lang="fr-FR" baseline="30000" dirty="0"/>
              <a:t>nd</a:t>
            </a:r>
            <a:r>
              <a:rPr lang="fr-FR" dirty="0"/>
              <a:t> Open Call info</a:t>
            </a:r>
          </a:p>
        </p:txBody>
      </p:sp>
    </p:spTree>
    <p:extLst>
      <p:ext uri="{BB962C8B-B14F-4D97-AF65-F5344CB8AC3E}">
        <p14:creationId xmlns:p14="http://schemas.microsoft.com/office/powerpoint/2010/main" val="3804485867"/>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1056</TotalTime>
  <Words>1417</Words>
  <Application>Microsoft Office PowerPoint</Application>
  <PresentationFormat>Custom</PresentationFormat>
  <Paragraphs>169</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Century Gothic</vt:lpstr>
      <vt:lpstr>Helvetica</vt:lpstr>
      <vt:lpstr>Helvetica Neue</vt:lpstr>
      <vt:lpstr>Symbol</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BOUCHARD</dc:creator>
  <cp:lastModifiedBy>Panagiotis Tsatsoulis</cp:lastModifiedBy>
  <cp:revision>108</cp:revision>
  <dcterms:modified xsi:type="dcterms:W3CDTF">2021-06-16T07:37:28Z</dcterms:modified>
</cp:coreProperties>
</file>