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6F72EF9-284D-26D0-CB09-4297634CF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4D163CDE-CE21-96EF-7C18-76F6B5668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78FCFBB5-D58E-A3E8-2217-10EE42B6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DA39E0A7-6239-B31E-7B2C-0D4FE4B0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FD622ED-E7C6-6278-831A-F717A8C5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367574C-7E1D-347D-EC18-28ECFEA4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F58912D1-FA29-6DA5-F8FC-12EDBBE76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2BB5549-C828-2E16-66DC-462873E7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4720924-00B3-B927-635B-5321F777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BA33621D-919F-CFA9-6B37-B3BF2B96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27B4EB06-96C4-BD8A-E7F2-593373C9F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1316D329-B5A2-7C93-4B48-C803F12D5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44E3D2F-B989-DAC5-EFFE-AEC1643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DFE91691-E435-5FB2-E227-A001170C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04D949E-AD50-3AC6-26BE-6E120AE3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225E3E9-4C05-8496-8B4A-A22D27CE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61F25D2-0128-6B68-DD9D-7699692B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0727C1D5-3ECF-A87C-2557-A3CC4840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0C98B04-B8B0-04BB-B424-A3EB860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B8A2A00A-F165-CB51-9210-B8303520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9E06470-E5C3-4C9A-7058-547C1164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11CF18A2-6C72-5E9C-B174-E9135699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2412CDF2-6C43-661A-CAE6-2BEEB952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43804901-4F33-9C44-647C-5764640E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3B060290-2923-596D-4A0A-04474C07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E46400D-8127-7715-3110-A541C6B5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9B98EBD-8CF3-CC8A-BAFC-D8BAF0F19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AC2652A7-5143-3724-F742-CB5C8D02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2F8BA91E-03FE-2BE4-8305-1CB7EC1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926F23C0-6B5D-949B-AE8D-F799A251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68ACE076-F159-D040-4510-67C6728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4687A6B-A855-29D3-2D3B-77BC0F3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58AD0D30-3B71-BED5-038F-8A5C4E65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0B63699C-3329-AF1E-2D70-EFECF7BB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AE9A7DED-C374-96AD-49AC-14DFCC200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9F38EC5A-E791-D909-00FA-E3F9034F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15C01656-CEAA-022A-2961-A14D8BD3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79978504-5E5D-98A6-F5F4-57C0B0E0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83125920-8083-0437-DC3C-D29587DB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8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B1959D5-9A11-BFA1-641D-BFB900F5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A5E0DFE4-B1B9-EA7F-17C9-FA7E342E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A0FC2ABC-8682-4E4C-DCCC-8E166705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952CB050-C9BE-F931-7C37-9A07DD5A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34354D90-3A37-5992-51FC-CB6A8FAB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3927CBF8-C454-CEAA-F629-A766393E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2A827807-BBCD-3B27-FB4A-94DC65E8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7879750B-BEDA-7858-C80A-5446260C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167593E-81CB-CAA1-0C4B-AEC02AC5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9E66B3A8-E656-D254-9869-7C326E14A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03D9D2E1-9BE2-6232-ABBD-2408A435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F580A853-92F0-BE5D-6103-F5D02B9F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A266B2C1-7336-AFAB-C80E-287E9965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1A7C06E-5D7A-0F66-B337-EB8C77DF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5542C0A8-D147-F2C7-521A-D07D9D14F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B32854E9-2956-15B3-D127-816CFF915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830C53F3-48C9-B914-4D5E-A92D3D86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C6DDA788-1260-BB60-A412-AEF24A8B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DD5A1778-813D-9E3A-A8E6-68CC513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DCB1C8AB-BCA3-274E-7E70-82F386DF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682E5C25-46D8-C2BA-6CF4-9B8D38CB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2D909348-6B53-F9C9-C28B-A6431188D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DABE-D65F-47FE-A4AF-1FF3D864182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E0EBD4B-9520-BCB2-69FC-731F78E94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9B6E350-B92B-B4B8-2AF3-0B8C9F190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F5D0-10EF-4586-8F31-476776C79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388B9D8B-92E7-C760-9052-FACD095E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00" y="756821"/>
            <a:ext cx="5967000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E6AB02F4-F0A5-F7FF-8400-4C18E0FC7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B3B31699-F83C-408C-4C97-90E5A33FAA40}"/>
              </a:ext>
            </a:extLst>
          </p:cNvPr>
          <p:cNvSpPr txBox="1"/>
          <p:nvPr/>
        </p:nvSpPr>
        <p:spPr>
          <a:xfrm>
            <a:off x="1695635" y="762013"/>
            <a:ext cx="375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10. Информация за мениджъри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A6209FD2-8A36-EFFA-B1CB-3525D9344E73}"/>
              </a:ext>
            </a:extLst>
          </p:cNvPr>
          <p:cNvSpPr txBox="1"/>
          <p:nvPr/>
        </p:nvSpPr>
        <p:spPr>
          <a:xfrm>
            <a:off x="1420040" y="6019060"/>
            <a:ext cx="9351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rgbClr val="FF0000"/>
                </a:solidFill>
              </a:rPr>
              <a:t>*** Разпределение по часове - очевидно 16-тия и 17-тия час в случая са критични по отношение на цена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4B298CC8-5A17-0822-D230-A7E6825C0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7" y="1308355"/>
            <a:ext cx="10756028" cy="46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5A9DA758-08A6-B2D1-6679-F3FF6F77B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4B95E851-DE26-2FAD-54B0-E1CA6B140A1A}"/>
              </a:ext>
            </a:extLst>
          </p:cNvPr>
          <p:cNvSpPr txBox="1"/>
          <p:nvPr/>
        </p:nvSpPr>
        <p:spPr>
          <a:xfrm>
            <a:off x="1624614" y="1100831"/>
            <a:ext cx="5718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20. Следващи етапи - натрупване на информация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989E5463-C588-5273-7EF4-F05331C37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5" y="1739005"/>
            <a:ext cx="3799274" cy="362178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572FDA95-5E6E-9117-4CE4-9CFF964C9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51" y="1739005"/>
            <a:ext cx="5486463" cy="3621783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153D97BC-E649-297E-05CF-CAB5AAF8A8E4}"/>
              </a:ext>
            </a:extLst>
          </p:cNvPr>
          <p:cNvSpPr txBox="1"/>
          <p:nvPr/>
        </p:nvSpPr>
        <p:spPr>
          <a:xfrm>
            <a:off x="1961965" y="5757169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rgbClr val="FF0000"/>
                </a:solidFill>
              </a:rPr>
              <a:t>*** Структура и съдържание на архивираната информация с цел - автоматично генериране на прогноза </a:t>
            </a:r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bg-BG" sz="1600" dirty="0">
                <a:solidFill>
                  <a:srgbClr val="FF0000"/>
                </a:solidFill>
              </a:rPr>
              <a:t>за потребление от тип</a:t>
            </a:r>
            <a:r>
              <a:rPr lang="en-US" sz="1600" dirty="0">
                <a:solidFill>
                  <a:srgbClr val="FF0000"/>
                </a:solidFill>
              </a:rPr>
              <a:t> “Day ahead”.</a:t>
            </a:r>
          </a:p>
        </p:txBody>
      </p:sp>
    </p:spTree>
    <p:extLst>
      <p:ext uri="{BB962C8B-B14F-4D97-AF65-F5344CB8AC3E}">
        <p14:creationId xmlns:p14="http://schemas.microsoft.com/office/powerpoint/2010/main" val="404096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FBF11BDC-3585-70B8-B5BD-540E5C3C1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F4C06DCA-AE88-6016-2842-F285B5CB3F72}"/>
              </a:ext>
            </a:extLst>
          </p:cNvPr>
          <p:cNvSpPr txBox="1"/>
          <p:nvPr/>
        </p:nvSpPr>
        <p:spPr>
          <a:xfrm>
            <a:off x="1633491" y="1065320"/>
            <a:ext cx="5796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12. </a:t>
            </a:r>
            <a:r>
              <a:rPr lang="bg-BG" sz="2000" b="1" dirty="0">
                <a:solidFill>
                  <a:schemeClr val="accent1"/>
                </a:solidFill>
              </a:rPr>
              <a:t>Критерии за модифициране и трансформации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FA8927B8-C45B-4736-4656-82627837A3BC}"/>
              </a:ext>
            </a:extLst>
          </p:cNvPr>
          <p:cNvSpPr txBox="1"/>
          <p:nvPr/>
        </p:nvSpPr>
        <p:spPr>
          <a:xfrm>
            <a:off x="1731146" y="1944210"/>
            <a:ext cx="9010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     Критериите за модифициране и трансформации адаптират архивираната информация за потребление на електроенергия от предишни цикли на производство към текущия цикъл.</a:t>
            </a:r>
          </a:p>
          <a:p>
            <a:r>
              <a:rPr lang="bg-BG" sz="1600" dirty="0"/>
              <a:t>     Изготвянето на такива „формални“ правила и алгоритми е процес, който трябва да бъде усъвършенстван във времето на база опит и отчетени зависимости от мениджърска гледна точка.</a:t>
            </a:r>
          </a:p>
          <a:p>
            <a:r>
              <a:rPr lang="bg-BG" sz="1600" dirty="0"/>
              <a:t>    Основната цел в случая е изготвяне на валидно предложение за електропотреблението за следващ ден, с отчитане на зависимостите от производствения цикъл (</a:t>
            </a:r>
            <a:r>
              <a:rPr lang="en-US" sz="1600" dirty="0"/>
              <a:t>N</a:t>
            </a:r>
            <a:r>
              <a:rPr lang="bg-BG" sz="1600" dirty="0"/>
              <a:t>-мерния</a:t>
            </a:r>
            <a:r>
              <a:rPr lang="en-US" sz="1600" dirty="0"/>
              <a:t> </a:t>
            </a:r>
            <a:r>
              <a:rPr lang="bg-BG" sz="1600" dirty="0"/>
              <a:t>куб - от предишния слайд).</a:t>
            </a:r>
            <a:endParaRPr lang="en-US" sz="1600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47737ED7-12C5-CF0B-AE68-4979AA650F5D}"/>
              </a:ext>
            </a:extLst>
          </p:cNvPr>
          <p:cNvSpPr txBox="1"/>
          <p:nvPr/>
        </p:nvSpPr>
        <p:spPr>
          <a:xfrm>
            <a:off x="1731146" y="3792595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13. Критерии за успешност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18248EDC-3E46-6CD7-BB12-6B1248BBCC31}"/>
              </a:ext>
            </a:extLst>
          </p:cNvPr>
          <p:cNvSpPr txBox="1"/>
          <p:nvPr/>
        </p:nvSpPr>
        <p:spPr>
          <a:xfrm>
            <a:off x="1731145" y="4289395"/>
            <a:ext cx="9010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     - редуциране на разходите за електроенергия, доставяна от обществения доставчик;</a:t>
            </a:r>
          </a:p>
          <a:p>
            <a:r>
              <a:rPr lang="bg-BG" sz="1600" dirty="0"/>
              <a:t>     - оптимизиране на производствените разходи чрез оптимизиране на производствените графици;</a:t>
            </a:r>
          </a:p>
          <a:p>
            <a:r>
              <a:rPr lang="bg-BG" sz="1600" dirty="0"/>
              <a:t>     - минимизиране на вредните емисии с потребление на по-евтина енергия от възобновяеми източници и ограничаване на потреблението на електроенергия от електропроизводства, ползващи полезни изкопаеми;</a:t>
            </a:r>
          </a:p>
          <a:p>
            <a:r>
              <a:rPr lang="bg-BG" sz="1600" dirty="0"/>
              <a:t>    - стъпка в посока балансиране на енергосистемата, отчитайки натоварването (и часовите стойности на цената съответно) - по отношение на енергийната система това има кумулативен ефект.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40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6D3BEF2D-5197-1DCF-ECDA-79C71EB7C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52616D4E-FFB3-EB04-152B-3F3DD9D564D1}"/>
              </a:ext>
            </a:extLst>
          </p:cNvPr>
          <p:cNvSpPr txBox="1"/>
          <p:nvPr/>
        </p:nvSpPr>
        <p:spPr>
          <a:xfrm>
            <a:off x="3167406" y="2602895"/>
            <a:ext cx="547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chemeClr val="accent1"/>
                </a:solidFill>
              </a:rPr>
              <a:t>Благодаря за вниманието!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32664BCE-78EC-BC92-AE36-9C9DD6952CA5}"/>
              </a:ext>
            </a:extLst>
          </p:cNvPr>
          <p:cNvSpPr txBox="1"/>
          <p:nvPr/>
        </p:nvSpPr>
        <p:spPr>
          <a:xfrm>
            <a:off x="4840826" y="5022657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dirty="0"/>
              <a:t>27.11.2024 г. </a:t>
            </a:r>
          </a:p>
          <a:p>
            <a:pPr algn="ctr"/>
            <a:r>
              <a:rPr lang="en-US" dirty="0" err="1"/>
              <a:t>Spesima</a:t>
            </a:r>
            <a:r>
              <a:rPr lang="en-US" dirty="0"/>
              <a:t> GmbH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C8B2B12F-2447-B083-FDDA-63CF4046CC41}"/>
              </a:ext>
            </a:extLst>
          </p:cNvPr>
          <p:cNvSpPr txBox="1"/>
          <p:nvPr/>
        </p:nvSpPr>
        <p:spPr>
          <a:xfrm>
            <a:off x="3559945" y="3424109"/>
            <a:ext cx="446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Инж. Димитър Динчев, инж. Тодор Тодоров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4926A333-5FF6-0EDB-EE84-65601C338FDF}"/>
              </a:ext>
            </a:extLst>
          </p:cNvPr>
          <p:cNvSpPr/>
          <p:nvPr/>
        </p:nvSpPr>
        <p:spPr>
          <a:xfrm>
            <a:off x="1757779" y="3870665"/>
            <a:ext cx="9072978" cy="1317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xmlns="" id="{72C19097-E982-3817-4509-5E660B18E039}"/>
              </a:ext>
            </a:extLst>
          </p:cNvPr>
          <p:cNvSpPr txBox="1"/>
          <p:nvPr/>
        </p:nvSpPr>
        <p:spPr>
          <a:xfrm>
            <a:off x="1899822" y="1171852"/>
            <a:ext cx="696107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000" b="1" dirty="0">
                <a:solidFill>
                  <a:schemeClr val="accent1"/>
                </a:solidFill>
              </a:rPr>
              <a:t>Енергийна ефективност:</a:t>
            </a:r>
          </a:p>
          <a:p>
            <a:r>
              <a:rPr lang="bg-BG" dirty="0"/>
              <a:t>       - редуциране на разходите на електроенергия в производството;</a:t>
            </a:r>
          </a:p>
          <a:p>
            <a:r>
              <a:rPr lang="bg-BG" dirty="0"/>
              <a:t>       - оптимизиране на ценовите разходи;</a:t>
            </a:r>
          </a:p>
          <a:p>
            <a:r>
              <a:rPr lang="bg-BG" dirty="0"/>
              <a:t>       - намаляване на вредните емисии;</a:t>
            </a:r>
          </a:p>
          <a:p>
            <a:r>
              <a:rPr lang="bg-BG" dirty="0"/>
              <a:t>       - стъпки към балансиране на енергосистемата.</a:t>
            </a:r>
            <a:endParaRPr lang="en-US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93DAD0D8-1544-30A1-AFD1-992B2F3F4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827582EC-3122-AF8F-03D9-5C6EEF79264B}"/>
              </a:ext>
            </a:extLst>
          </p:cNvPr>
          <p:cNvSpPr txBox="1"/>
          <p:nvPr/>
        </p:nvSpPr>
        <p:spPr>
          <a:xfrm>
            <a:off x="1899822" y="3249226"/>
            <a:ext cx="885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2. </a:t>
            </a:r>
            <a:r>
              <a:rPr lang="bg-BG" sz="2000" b="1" dirty="0">
                <a:solidFill>
                  <a:schemeClr val="accent1"/>
                </a:solidFill>
              </a:rPr>
              <a:t>Един от възможните подходи - прогнози „</a:t>
            </a:r>
            <a:r>
              <a:rPr lang="en-US" sz="2000" b="1" dirty="0">
                <a:solidFill>
                  <a:schemeClr val="accent1"/>
                </a:solidFill>
              </a:rPr>
              <a:t>Day ahead”</a:t>
            </a:r>
            <a:r>
              <a:rPr lang="bg-BG" sz="2000" b="1" dirty="0">
                <a:solidFill>
                  <a:schemeClr val="accent1"/>
                </a:solidFill>
              </a:rPr>
              <a:t>:</a:t>
            </a:r>
          </a:p>
          <a:p>
            <a:endParaRPr lang="bg-BG" sz="2400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Генериране на оценка за потреблението на електроенергия от фирмата доставчик /</a:t>
            </a:r>
          </a:p>
          <a:p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Електроразпределителното дружество/ за следващия ден /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Day ahead/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 и оптимизиране на разходите на електроенергия, съобразно часовите прогнози на електроенергийната борса за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“Day ahead”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59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10906899-87B0-2214-033E-B2414562F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91115461-118C-FE59-4F80-FB3CC2A31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81" y="1314510"/>
            <a:ext cx="5314401" cy="5061057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A3316D0E-F97A-FD8D-60BC-4C2C826DEF75}"/>
              </a:ext>
            </a:extLst>
          </p:cNvPr>
          <p:cNvSpPr txBox="1"/>
          <p:nvPr/>
        </p:nvSpPr>
        <p:spPr>
          <a:xfrm>
            <a:off x="1793289" y="914400"/>
            <a:ext cx="750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3. </a:t>
            </a:r>
            <a:r>
              <a:rPr lang="bg-BG" sz="2000" b="1" dirty="0">
                <a:solidFill>
                  <a:schemeClr val="accent1"/>
                </a:solidFill>
              </a:rPr>
              <a:t>Процес на оптимизиране на потреблението на електроенергия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82EFA85B-E17A-15C3-8494-A7A6A39CF668}"/>
              </a:ext>
            </a:extLst>
          </p:cNvPr>
          <p:cNvSpPr txBox="1"/>
          <p:nvPr/>
        </p:nvSpPr>
        <p:spPr>
          <a:xfrm>
            <a:off x="8158579" y="2183907"/>
            <a:ext cx="271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Работен ден с неоптимизиран разход на електроенергия</a:t>
            </a:r>
            <a:endParaRPr lang="en-US" sz="1600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197EEA85-F9E7-AE30-87A4-C07155C7AEB0}"/>
              </a:ext>
            </a:extLst>
          </p:cNvPr>
          <p:cNvSpPr txBox="1"/>
          <p:nvPr/>
        </p:nvSpPr>
        <p:spPr>
          <a:xfrm>
            <a:off x="8158579" y="4502458"/>
            <a:ext cx="271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Работен ден с оптимизиран разход на електроенергия</a:t>
            </a:r>
            <a:endParaRPr lang="en-US" sz="1600" dirty="0"/>
          </a:p>
        </p:txBody>
      </p:sp>
      <p:sp>
        <p:nvSpPr>
          <p:cNvPr id="8" name="Стрелка надясно 7">
            <a:extLst>
              <a:ext uri="{FF2B5EF4-FFF2-40B4-BE49-F238E27FC236}">
                <a16:creationId xmlns:a16="http://schemas.microsoft.com/office/drawing/2014/main" xmlns="" id="{2984C5B2-52FE-D9ED-C512-CA3B992825A8}"/>
              </a:ext>
            </a:extLst>
          </p:cNvPr>
          <p:cNvSpPr/>
          <p:nvPr/>
        </p:nvSpPr>
        <p:spPr>
          <a:xfrm flipH="1">
            <a:off x="7135788" y="2357089"/>
            <a:ext cx="722806" cy="484632"/>
          </a:xfrm>
          <a:prstGeom prst="rightArrow">
            <a:avLst>
              <a:gd name="adj1" fmla="val 2069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надясно 8">
            <a:extLst>
              <a:ext uri="{FF2B5EF4-FFF2-40B4-BE49-F238E27FC236}">
                <a16:creationId xmlns:a16="http://schemas.microsoft.com/office/drawing/2014/main" xmlns="" id="{6041D26F-9CAF-5213-01C8-9410592817E6}"/>
              </a:ext>
            </a:extLst>
          </p:cNvPr>
          <p:cNvSpPr/>
          <p:nvPr/>
        </p:nvSpPr>
        <p:spPr>
          <a:xfrm flipH="1">
            <a:off x="7180177" y="4602601"/>
            <a:ext cx="722806" cy="484632"/>
          </a:xfrm>
          <a:prstGeom prst="rightArrow">
            <a:avLst>
              <a:gd name="adj1" fmla="val 2069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5EBF706E-A1D0-4BF1-E505-8192C698EAC2}"/>
              </a:ext>
            </a:extLst>
          </p:cNvPr>
          <p:cNvSpPr/>
          <p:nvPr/>
        </p:nvSpPr>
        <p:spPr>
          <a:xfrm>
            <a:off x="4474346" y="1491449"/>
            <a:ext cx="736846" cy="223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C63B116F-078C-11BD-0E2B-21AAE3C3D537}"/>
              </a:ext>
            </a:extLst>
          </p:cNvPr>
          <p:cNvSpPr/>
          <p:nvPr/>
        </p:nvSpPr>
        <p:spPr>
          <a:xfrm>
            <a:off x="5291090" y="3737499"/>
            <a:ext cx="804909" cy="223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8047B3A6-8B23-A9EE-D862-C1EF11BF2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82DD5D01-6B3B-C3B5-FD8D-D401B9FD0913}"/>
              </a:ext>
            </a:extLst>
          </p:cNvPr>
          <p:cNvSpPr txBox="1"/>
          <p:nvPr/>
        </p:nvSpPr>
        <p:spPr>
          <a:xfrm>
            <a:off x="1597981" y="1091953"/>
            <a:ext cx="507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4. Кой извършва оптимизацията - структура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08FCA470-8137-0A7C-1D85-C9A32483E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9" y="1507365"/>
            <a:ext cx="7386222" cy="4229075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09D24B02-0E94-E50D-0DB5-D56C86895700}"/>
              </a:ext>
            </a:extLst>
          </p:cNvPr>
          <p:cNvSpPr txBox="1"/>
          <p:nvPr/>
        </p:nvSpPr>
        <p:spPr>
          <a:xfrm>
            <a:off x="3178207" y="5888248"/>
            <a:ext cx="4928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/>
              <a:t>*** На текущия етап - </a:t>
            </a:r>
            <a:r>
              <a:rPr lang="bg-BG" sz="1400" dirty="0">
                <a:solidFill>
                  <a:srgbClr val="FF0000"/>
                </a:solidFill>
              </a:rPr>
              <a:t>важната роля на енергетика на фирмата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9AB73529-EF3E-BA8E-D01C-7CB33867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5ED398E3-393E-F9D0-2E95-254D4471B0C1}"/>
              </a:ext>
            </a:extLst>
          </p:cNvPr>
          <p:cNvSpPr txBox="1"/>
          <p:nvPr/>
        </p:nvSpPr>
        <p:spPr>
          <a:xfrm>
            <a:off x="1544715" y="976544"/>
            <a:ext cx="253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5. Мрежови графици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96E7D63B-E6BA-ECD6-D7CB-64E0AAF2B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6" y="1437012"/>
            <a:ext cx="7936508" cy="4444444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AF150054-C172-9487-A15B-93C0AC631CD4}"/>
              </a:ext>
            </a:extLst>
          </p:cNvPr>
          <p:cNvSpPr txBox="1"/>
          <p:nvPr/>
        </p:nvSpPr>
        <p:spPr>
          <a:xfrm>
            <a:off x="1982534" y="6081204"/>
            <a:ext cx="8777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rgbClr val="FF0000"/>
                </a:solidFill>
              </a:rPr>
              <a:t>*** Вариант на диаграма на Гант (</a:t>
            </a:r>
            <a:r>
              <a:rPr lang="en-US" sz="1600" dirty="0">
                <a:solidFill>
                  <a:srgbClr val="FF0000"/>
                </a:solidFill>
              </a:rPr>
              <a:t>Gantt chart) - </a:t>
            </a:r>
            <a:r>
              <a:rPr lang="bg-BG" sz="1600" dirty="0">
                <a:solidFill>
                  <a:srgbClr val="FF0000"/>
                </a:solidFill>
              </a:rPr>
              <a:t>основа за оценка на потреблението за </a:t>
            </a:r>
            <a:r>
              <a:rPr lang="en-US" sz="1600" dirty="0">
                <a:solidFill>
                  <a:srgbClr val="FF0000"/>
                </a:solidFill>
              </a:rPr>
              <a:t>“Day ahead”</a:t>
            </a:r>
          </a:p>
        </p:txBody>
      </p:sp>
    </p:spTree>
    <p:extLst>
      <p:ext uri="{BB962C8B-B14F-4D97-AF65-F5344CB8AC3E}">
        <p14:creationId xmlns:p14="http://schemas.microsoft.com/office/powerpoint/2010/main" val="104681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03B24263-FFAF-06BD-A048-A31037158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26061D0-8D0D-374A-2116-A7AB7E7F5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14" y="1784683"/>
            <a:ext cx="9119186" cy="3889612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7CFBCEDB-2EF6-1FE4-C95C-CFA6B970C38D}"/>
              </a:ext>
            </a:extLst>
          </p:cNvPr>
          <p:cNvSpPr txBox="1"/>
          <p:nvPr/>
        </p:nvSpPr>
        <p:spPr>
          <a:xfrm>
            <a:off x="1624614" y="985421"/>
            <a:ext cx="260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6. </a:t>
            </a:r>
            <a:r>
              <a:rPr lang="bg-BG" sz="2000" b="1" dirty="0">
                <a:solidFill>
                  <a:schemeClr val="accent1"/>
                </a:solidFill>
              </a:rPr>
              <a:t>Товарова диаграма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20DB2286-4756-8689-713F-E6F7AB2B8D05}"/>
              </a:ext>
            </a:extLst>
          </p:cNvPr>
          <p:cNvSpPr txBox="1"/>
          <p:nvPr/>
        </p:nvSpPr>
        <p:spPr>
          <a:xfrm>
            <a:off x="2778710" y="5904170"/>
            <a:ext cx="5645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rgbClr val="FF0000"/>
                </a:solidFill>
              </a:rPr>
              <a:t>*** Товаровата диаграма - в помощ на енергетика на фирмата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AB37DD09-E064-2D7F-0BFC-206A34250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612A15D3-2821-2050-0173-CADE7763DBCF}"/>
              </a:ext>
            </a:extLst>
          </p:cNvPr>
          <p:cNvSpPr txBox="1"/>
          <p:nvPr/>
        </p:nvSpPr>
        <p:spPr>
          <a:xfrm>
            <a:off x="1731146" y="1091953"/>
            <a:ext cx="629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7. Въвеждане на прогноза за „</a:t>
            </a:r>
            <a:r>
              <a:rPr lang="en-US" sz="2000" b="1" dirty="0">
                <a:solidFill>
                  <a:schemeClr val="accent1"/>
                </a:solidFill>
              </a:rPr>
              <a:t>Day ahead” - </a:t>
            </a:r>
            <a:r>
              <a:rPr lang="bg-BG" sz="2000" b="1" dirty="0">
                <a:solidFill>
                  <a:schemeClr val="accent1"/>
                </a:solidFill>
              </a:rPr>
              <a:t>ден напред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1F5C23D7-C4B8-A6EA-E332-F6FA4C580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2005481"/>
            <a:ext cx="10401716" cy="2847038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xmlns="" id="{48C6A363-59BB-346E-01F9-3685F9E4BF7D}"/>
              </a:ext>
            </a:extLst>
          </p:cNvPr>
          <p:cNvSpPr txBox="1"/>
          <p:nvPr/>
        </p:nvSpPr>
        <p:spPr>
          <a:xfrm>
            <a:off x="2349623" y="5397886"/>
            <a:ext cx="755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rgbClr val="FF0000"/>
                </a:solidFill>
              </a:rPr>
              <a:t>*** Прогнозата за следващ ден (в случая 01.12.2024) се въвежда в графичен режим.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77A5E2DD-7454-3205-CC81-FA0D030A0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7849B9F1-E6E9-C0A6-057F-1C8D8054B1E4}"/>
              </a:ext>
            </a:extLst>
          </p:cNvPr>
          <p:cNvSpPr txBox="1"/>
          <p:nvPr/>
        </p:nvSpPr>
        <p:spPr>
          <a:xfrm>
            <a:off x="1837678" y="762013"/>
            <a:ext cx="6026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8. Часово разпределение на товара за избрания ден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5332C7E3-0C0F-F227-63DE-A5A066101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97" y="1465461"/>
            <a:ext cx="4770655" cy="3238206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xmlns="" id="{D3CA01EF-2891-4C42-708A-F36535511825}"/>
              </a:ext>
            </a:extLst>
          </p:cNvPr>
          <p:cNvSpPr txBox="1"/>
          <p:nvPr/>
        </p:nvSpPr>
        <p:spPr>
          <a:xfrm>
            <a:off x="1748901" y="5007006"/>
            <a:ext cx="9405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chemeClr val="accent2"/>
                </a:solidFill>
              </a:rPr>
              <a:t>*** 24-часовото разпределение на товара по работни места се извършва чрез типови часови профили.</a:t>
            </a:r>
          </a:p>
          <a:p>
            <a:r>
              <a:rPr lang="bg-BG" sz="1600" dirty="0">
                <a:solidFill>
                  <a:schemeClr val="accent2"/>
                </a:solidFill>
              </a:rPr>
              <a:t>       Те са предварително дефинирани на база опита на мениджърския екип и архивираната информация.</a:t>
            </a:r>
          </a:p>
          <a:p>
            <a:r>
              <a:rPr lang="bg-BG" sz="1600" dirty="0">
                <a:solidFill>
                  <a:schemeClr val="accent2"/>
                </a:solidFill>
              </a:rPr>
              <a:t>       Софтуера дава възможност за дефиниране на нови профили и редактиране на „стари“ такива.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EF29E9AA-A72D-980F-B3FF-F4FEC039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20907" y="2926495"/>
            <a:ext cx="4974427" cy="645463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5865C7E2-149A-E5AD-4D9D-7F4D08BB1539}"/>
              </a:ext>
            </a:extLst>
          </p:cNvPr>
          <p:cNvSpPr txBox="1"/>
          <p:nvPr/>
        </p:nvSpPr>
        <p:spPr>
          <a:xfrm>
            <a:off x="1882066" y="1260629"/>
            <a:ext cx="6186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>
                <a:solidFill>
                  <a:schemeClr val="accent1"/>
                </a:solidFill>
              </a:rPr>
              <a:t>9. Информация от електроенергийната стокова борса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xmlns="" id="{130F0294-3559-9723-D552-BFA98A4AF845}"/>
              </a:ext>
            </a:extLst>
          </p:cNvPr>
          <p:cNvSpPr txBox="1"/>
          <p:nvPr/>
        </p:nvSpPr>
        <p:spPr>
          <a:xfrm>
            <a:off x="2007833" y="1660739"/>
            <a:ext cx="8176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- автоматизирано: ползване на услугата на електроенергийната стокова борса за прогноза „</a:t>
            </a:r>
            <a:r>
              <a:rPr lang="en-US" dirty="0"/>
              <a:t>Day ahead” </a:t>
            </a:r>
            <a:r>
              <a:rPr lang="bg-BG" dirty="0"/>
              <a:t>чрез получаване на прогноза в .</a:t>
            </a:r>
            <a:r>
              <a:rPr lang="en-US" dirty="0" err="1"/>
              <a:t>json</a:t>
            </a:r>
            <a:r>
              <a:rPr lang="en-US" dirty="0"/>
              <a:t> </a:t>
            </a:r>
            <a:r>
              <a:rPr lang="bg-BG" dirty="0"/>
              <a:t>формат.</a:t>
            </a:r>
          </a:p>
          <a:p>
            <a:r>
              <a:rPr lang="bg-BG" dirty="0"/>
              <a:t>   - ръчен вариант - ръчно въвеждане в базата данни на информацията за следващ ден.</a:t>
            </a:r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F0303B7D-7670-2590-D6FC-7B95B3935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95" y="2861068"/>
            <a:ext cx="5835902" cy="34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3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553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Todorov</cp:lastModifiedBy>
  <cp:revision>23</cp:revision>
  <dcterms:created xsi:type="dcterms:W3CDTF">2024-11-26T09:43:45Z</dcterms:created>
  <dcterms:modified xsi:type="dcterms:W3CDTF">2024-12-05T11:41:21Z</dcterms:modified>
</cp:coreProperties>
</file>