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582C"/>
    <a:srgbClr val="E48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4"/>
    <p:restoredTop sz="94690"/>
  </p:normalViewPr>
  <p:slideViewPr>
    <p:cSldViewPr snapToGrid="0" snapToObjects="1">
      <p:cViewPr varScale="1">
        <p:scale>
          <a:sx n="81" d="100"/>
          <a:sy n="81" d="100"/>
        </p:scale>
        <p:origin x="154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12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1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7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9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77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0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0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3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7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0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9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2137340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231C4D34-EFC9-4044-BF91-3B2088F644F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30476" y="33089"/>
            <a:ext cx="2173754" cy="7110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5C2E299-C62E-0E96-34C3-201748D2DE5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9315" y="94480"/>
            <a:ext cx="1831629" cy="53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8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des.dev/" TargetMode="External"/><Relationship Id="rId2" Type="http://schemas.openxmlformats.org/officeDocument/2006/relationships/hyperlink" Target="https://lovable.dev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factory with robotic arms&#10;&#10;Description automatically generated with medium confidence">
            <a:extLst>
              <a:ext uri="{FF2B5EF4-FFF2-40B4-BE49-F238E27FC236}">
                <a16:creationId xmlns:a16="http://schemas.microsoft.com/office/drawing/2014/main" id="{9A50B646-716E-C85D-8DD5-C2DB61100C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7074" y="2489868"/>
            <a:ext cx="5335572" cy="3921646"/>
          </a:xfr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CB96221-ED7A-48AF-237C-A2641327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84954"/>
            <a:ext cx="9144000" cy="1193404"/>
          </a:xfrm>
        </p:spPr>
        <p:txBody>
          <a:bodyPr>
            <a:noAutofit/>
          </a:bodyPr>
          <a:lstStyle/>
          <a:p>
            <a:pPr algn="ctr"/>
            <a:r>
              <a:rPr lang="bg-BG" sz="50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Цифрова трансформация </a:t>
            </a:r>
            <a:br>
              <a:rPr lang="bg-BG" sz="50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</a:br>
            <a:r>
              <a:rPr lang="bg-BG" sz="50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в производството</a:t>
            </a:r>
          </a:p>
        </p:txBody>
      </p:sp>
    </p:spTree>
    <p:extLst>
      <p:ext uri="{BB962C8B-B14F-4D97-AF65-F5344CB8AC3E}">
        <p14:creationId xmlns:p14="http://schemas.microsoft.com/office/powerpoint/2010/main" val="205083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620" y="776799"/>
            <a:ext cx="8455844" cy="1193404"/>
          </a:xfrm>
        </p:spPr>
        <p:txBody>
          <a:bodyPr>
            <a:normAutofit fontScale="90000"/>
          </a:bodyPr>
          <a:lstStyle/>
          <a:p>
            <a:r>
              <a:rPr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Какво</a:t>
            </a:r>
            <a:r>
              <a:rPr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е </a:t>
            </a:r>
            <a:r>
              <a:rPr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цифрова</a:t>
            </a:r>
            <a:r>
              <a:rPr lang="en-US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</a:t>
            </a:r>
            <a:r>
              <a:rPr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трансформация</a:t>
            </a:r>
            <a:r>
              <a:rPr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621" y="2071982"/>
            <a:ext cx="7867140" cy="4023360"/>
          </a:xfrm>
        </p:spPr>
        <p:txBody>
          <a:bodyPr/>
          <a:lstStyle/>
          <a:p>
            <a:endParaRPr lang="en-US" dirty="0"/>
          </a:p>
          <a:p>
            <a:r>
              <a:rPr dirty="0" err="1"/>
              <a:t>Цифровата</a:t>
            </a:r>
            <a:r>
              <a:rPr dirty="0"/>
              <a:t> </a:t>
            </a:r>
            <a:r>
              <a:rPr dirty="0" err="1"/>
              <a:t>трансформация</a:t>
            </a:r>
            <a:r>
              <a:rPr dirty="0"/>
              <a:t> </a:t>
            </a:r>
            <a:r>
              <a:rPr dirty="0" err="1"/>
              <a:t>включва</a:t>
            </a:r>
            <a:r>
              <a:rPr dirty="0"/>
              <a:t> </a:t>
            </a:r>
            <a:r>
              <a:rPr dirty="0" err="1"/>
              <a:t>интегриране</a:t>
            </a:r>
            <a:r>
              <a:rPr dirty="0"/>
              <a:t> на </a:t>
            </a:r>
            <a:r>
              <a:rPr dirty="0" err="1"/>
              <a:t>цифрови</a:t>
            </a:r>
            <a:r>
              <a:rPr dirty="0"/>
              <a:t> </a:t>
            </a:r>
            <a:r>
              <a:rPr dirty="0" err="1"/>
              <a:t>технологии</a:t>
            </a:r>
            <a:r>
              <a:rPr dirty="0"/>
              <a:t> във </a:t>
            </a:r>
            <a:r>
              <a:rPr dirty="0" err="1"/>
              <a:t>всички</a:t>
            </a:r>
            <a:r>
              <a:rPr dirty="0"/>
              <a:t> </a:t>
            </a:r>
            <a:r>
              <a:rPr dirty="0" err="1"/>
              <a:t>области</a:t>
            </a:r>
            <a:r>
              <a:rPr dirty="0"/>
              <a:t> на </a:t>
            </a:r>
            <a:r>
              <a:rPr dirty="0" err="1"/>
              <a:t>бизнеса</a:t>
            </a:r>
            <a:r>
              <a:rPr dirty="0"/>
              <a:t>, което </a:t>
            </a:r>
            <a:r>
              <a:rPr dirty="0" err="1"/>
              <a:t>фундаментално</a:t>
            </a:r>
            <a:r>
              <a:rPr dirty="0"/>
              <a:t> </a:t>
            </a:r>
            <a:r>
              <a:rPr dirty="0" err="1"/>
              <a:t>променя</a:t>
            </a:r>
            <a:r>
              <a:rPr dirty="0"/>
              <a:t> </a:t>
            </a:r>
            <a:r>
              <a:rPr dirty="0" err="1"/>
              <a:t>начина</a:t>
            </a:r>
            <a:r>
              <a:rPr dirty="0"/>
              <a:t> на работа и </a:t>
            </a:r>
            <a:r>
              <a:rPr dirty="0" err="1"/>
              <a:t>предоставяне</a:t>
            </a:r>
            <a:r>
              <a:rPr dirty="0"/>
              <a:t> на </a:t>
            </a:r>
            <a:r>
              <a:rPr dirty="0" err="1"/>
              <a:t>стойност</a:t>
            </a:r>
            <a:r>
              <a:rPr dirty="0"/>
              <a:t> на </a:t>
            </a:r>
            <a:r>
              <a:rPr dirty="0" err="1"/>
              <a:t>клиентите</a:t>
            </a:r>
            <a:r>
              <a:rPr dirty="0"/>
              <a:t>. В </a:t>
            </a:r>
            <a:r>
              <a:rPr dirty="0" err="1"/>
              <a:t>производството</a:t>
            </a:r>
            <a:r>
              <a:rPr dirty="0"/>
              <a:t> </a:t>
            </a:r>
            <a:r>
              <a:rPr dirty="0" err="1"/>
              <a:t>тази</a:t>
            </a:r>
            <a:r>
              <a:rPr dirty="0"/>
              <a:t> </a:t>
            </a:r>
            <a:r>
              <a:rPr dirty="0" err="1"/>
              <a:t>трансформация</a:t>
            </a:r>
            <a:r>
              <a:rPr dirty="0"/>
              <a:t> </a:t>
            </a:r>
            <a:r>
              <a:rPr dirty="0" err="1"/>
              <a:t>позволява</a:t>
            </a:r>
            <a:r>
              <a:rPr dirty="0"/>
              <a:t> по-</a:t>
            </a:r>
            <a:r>
              <a:rPr dirty="0" err="1"/>
              <a:t>умни</a:t>
            </a:r>
            <a:r>
              <a:rPr dirty="0"/>
              <a:t>, по-</a:t>
            </a:r>
            <a:r>
              <a:rPr dirty="0" err="1"/>
              <a:t>ефективни</a:t>
            </a:r>
            <a:r>
              <a:rPr dirty="0"/>
              <a:t> </a:t>
            </a:r>
            <a:r>
              <a:rPr dirty="0" err="1"/>
              <a:t>процеси</a:t>
            </a:r>
            <a:r>
              <a:rPr dirty="0"/>
              <a:t> и </a:t>
            </a:r>
            <a:r>
              <a:rPr dirty="0" err="1"/>
              <a:t>иновации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13" y="635399"/>
            <a:ext cx="7904847" cy="1450757"/>
          </a:xfrm>
        </p:spPr>
        <p:txBody>
          <a:bodyPr>
            <a:normAutofit/>
          </a:bodyPr>
          <a:lstStyle/>
          <a:p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Основни </a:t>
            </a:r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стъпки</a:t>
            </a: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в </a:t>
            </a:r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цифровата</a:t>
            </a: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</a:t>
            </a:r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трансформация</a:t>
            </a:r>
            <a:endParaRPr sz="4300" b="1" dirty="0">
              <a:solidFill>
                <a:srgbClr val="BD582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13" y="2354784"/>
            <a:ext cx="8682087" cy="4023360"/>
          </a:xfrm>
        </p:spPr>
        <p:txBody>
          <a:bodyPr>
            <a:normAutofit fontScale="92500" lnSpcReduction="10000"/>
          </a:bodyPr>
          <a:lstStyle/>
          <a:p>
            <a:r>
              <a:rPr lang="bg-BG" b="1" dirty="0">
                <a:solidFill>
                  <a:srgbClr val="E48312"/>
                </a:solidFill>
              </a:rPr>
              <a:t>Оценка на текущото състояние: </a:t>
            </a:r>
            <a:r>
              <a:rPr lang="bg-BG" dirty="0"/>
              <a:t>Анализиране на настоящите процеси и технологии.</a:t>
            </a:r>
          </a:p>
          <a:p>
            <a:r>
              <a:rPr lang="bg-BG" b="1" dirty="0">
                <a:solidFill>
                  <a:srgbClr val="E48312"/>
                </a:solidFill>
              </a:rPr>
              <a:t>Поставяне на цели: </a:t>
            </a:r>
            <a:r>
              <a:rPr lang="bg-BG" dirty="0"/>
              <a:t>Определяне на цели за трансформация.</a:t>
            </a:r>
          </a:p>
          <a:p>
            <a:r>
              <a:rPr lang="bg-BG" b="1" dirty="0">
                <a:solidFill>
                  <a:srgbClr val="E48312"/>
                </a:solidFill>
              </a:rPr>
              <a:t>Разработване на пътна карта: </a:t>
            </a:r>
            <a:r>
              <a:rPr lang="bg-BG" dirty="0"/>
              <a:t>Създаване на поетапен подход.</a:t>
            </a:r>
          </a:p>
          <a:p>
            <a:r>
              <a:rPr lang="bg-BG" b="1" dirty="0">
                <a:solidFill>
                  <a:srgbClr val="E48312"/>
                </a:solidFill>
              </a:rPr>
              <a:t>Инвестиране в технологии: </a:t>
            </a:r>
            <a:r>
              <a:rPr lang="bg-BG" dirty="0"/>
              <a:t>Внедряване на инструменти от Индустрия 4.0 като </a:t>
            </a:r>
            <a:r>
              <a:rPr lang="bg-BG" dirty="0" err="1"/>
              <a:t>IoT</a:t>
            </a:r>
            <a:r>
              <a:rPr lang="bg-BG" dirty="0"/>
              <a:t>, изкуствен интелект и роботика.</a:t>
            </a:r>
          </a:p>
          <a:p>
            <a:r>
              <a:rPr lang="bg-BG" b="1" dirty="0">
                <a:solidFill>
                  <a:srgbClr val="E48312"/>
                </a:solidFill>
              </a:rPr>
              <a:t>Обучение на персонала: </a:t>
            </a:r>
            <a:r>
              <a:rPr lang="bg-BG" dirty="0"/>
              <a:t>Надграждане на уменията на служителите за работа с цифрови инструменти.</a:t>
            </a:r>
          </a:p>
          <a:p>
            <a:r>
              <a:rPr lang="bg-BG" b="1" dirty="0">
                <a:solidFill>
                  <a:srgbClr val="E48312"/>
                </a:solidFill>
              </a:rPr>
              <a:t>Внедряване и интеграция: </a:t>
            </a:r>
            <a:r>
              <a:rPr lang="bg-BG" dirty="0"/>
              <a:t>Реализация на технологиите и интеграция на системите.</a:t>
            </a:r>
          </a:p>
          <a:p>
            <a:r>
              <a:rPr lang="bg-BG" b="1" dirty="0">
                <a:solidFill>
                  <a:srgbClr val="E48312"/>
                </a:solidFill>
              </a:rPr>
              <a:t>Мониторинг и оптимизация: </a:t>
            </a:r>
            <a:r>
              <a:rPr lang="bg-BG" dirty="0"/>
              <a:t>Непрекъснато усъвършенстване на процесите.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450" y="725869"/>
            <a:ext cx="8641550" cy="1322581"/>
          </a:xfrm>
        </p:spPr>
        <p:txBody>
          <a:bodyPr>
            <a:normAutofit fontScale="90000"/>
          </a:bodyPr>
          <a:lstStyle/>
          <a:p>
            <a:r>
              <a:rPr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Ползи</a:t>
            </a:r>
            <a:r>
              <a:rPr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от </a:t>
            </a:r>
            <a:r>
              <a:rPr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цифровата</a:t>
            </a:r>
            <a:r>
              <a:rPr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</a:t>
            </a:r>
            <a:r>
              <a:rPr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трансформация</a:t>
            </a:r>
            <a:endParaRPr b="1" dirty="0">
              <a:solidFill>
                <a:srgbClr val="BD582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450" y="2335933"/>
            <a:ext cx="8189066" cy="3565253"/>
          </a:xfrm>
        </p:spPr>
        <p:txBody>
          <a:bodyPr>
            <a:normAutofit/>
          </a:bodyPr>
          <a:lstStyle/>
          <a:p>
            <a:r>
              <a:rPr lang="bg-BG" b="1" dirty="0">
                <a:solidFill>
                  <a:srgbClr val="E48312"/>
                </a:solidFill>
              </a:rPr>
              <a:t>Повишена ефективност: </a:t>
            </a:r>
            <a:r>
              <a:rPr lang="bg-BG" dirty="0"/>
              <a:t>Оптимизирани операции с намалени отпадъци.</a:t>
            </a:r>
          </a:p>
          <a:p>
            <a:r>
              <a:rPr lang="bg-BG" b="1" dirty="0">
                <a:solidFill>
                  <a:srgbClr val="E48312"/>
                </a:solidFill>
              </a:rPr>
              <a:t>Подобрено вземане на решения: </a:t>
            </a:r>
            <a:r>
              <a:rPr lang="bg-BG" dirty="0"/>
              <a:t>Анализът на данни предоставя приложима информация.</a:t>
            </a:r>
          </a:p>
          <a:p>
            <a:r>
              <a:rPr lang="bg-BG" b="1" dirty="0">
                <a:solidFill>
                  <a:srgbClr val="E48312"/>
                </a:solidFill>
              </a:rPr>
              <a:t>Подобрено качество: </a:t>
            </a:r>
            <a:r>
              <a:rPr lang="bg-BG" dirty="0"/>
              <a:t>Усъвършенстван мониторинг за осигуряване на </a:t>
            </a:r>
            <a:r>
              <a:rPr lang="bg-BG" dirty="0" err="1"/>
              <a:t>консистентност</a:t>
            </a:r>
            <a:r>
              <a:rPr lang="bg-BG" dirty="0"/>
              <a:t>.</a:t>
            </a:r>
          </a:p>
          <a:p>
            <a:r>
              <a:rPr lang="bg-BG" b="1" dirty="0">
                <a:solidFill>
                  <a:srgbClr val="E48312"/>
                </a:solidFill>
              </a:rPr>
              <a:t>По-голяма гъвкавост: </a:t>
            </a:r>
            <a:r>
              <a:rPr lang="bg-BG" dirty="0"/>
              <a:t>По-бърза реакция на изискванията на пазара.</a:t>
            </a:r>
          </a:p>
          <a:p>
            <a:r>
              <a:rPr lang="bg-BG" b="1" dirty="0">
                <a:solidFill>
                  <a:srgbClr val="E48312"/>
                </a:solidFill>
              </a:rPr>
              <a:t>Спестяване на разходи: </a:t>
            </a:r>
            <a:r>
              <a:rPr lang="bg-BG" dirty="0"/>
              <a:t>Автоматизацията намалява ръчния труд.</a:t>
            </a:r>
          </a:p>
          <a:p>
            <a:r>
              <a:rPr lang="bg-BG" b="1" dirty="0">
                <a:solidFill>
                  <a:srgbClr val="E48312"/>
                </a:solidFill>
              </a:rPr>
              <a:t>Устойчивост: </a:t>
            </a:r>
            <a:r>
              <a:rPr lang="bg-BG" dirty="0"/>
              <a:t>Намалено енергийно потребление и отпадъци.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341" y="654249"/>
            <a:ext cx="8352148" cy="1450757"/>
          </a:xfrm>
        </p:spPr>
        <p:txBody>
          <a:bodyPr>
            <a:normAutofit/>
          </a:bodyPr>
          <a:lstStyle/>
          <a:p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Предизвикателства</a:t>
            </a: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</a:t>
            </a:r>
            <a:br>
              <a:rPr lang="en-US"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</a:b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в </a:t>
            </a:r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цифровата</a:t>
            </a: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</a:t>
            </a:r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трансформация</a:t>
            </a:r>
            <a:endParaRPr sz="4300" b="1" dirty="0">
              <a:solidFill>
                <a:srgbClr val="BD582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341" y="2375555"/>
            <a:ext cx="8247038" cy="3898892"/>
          </a:xfrm>
        </p:spPr>
        <p:txBody>
          <a:bodyPr>
            <a:normAutofit/>
          </a:bodyPr>
          <a:lstStyle/>
          <a:p>
            <a:r>
              <a:rPr lang="bg-BG" b="1" dirty="0">
                <a:solidFill>
                  <a:srgbClr val="E48312"/>
                </a:solidFill>
              </a:rPr>
              <a:t>Високи първоначални разходи: </a:t>
            </a:r>
            <a:r>
              <a:rPr lang="bg-BG" dirty="0"/>
              <a:t>Инвестиции в нови технологии.</a:t>
            </a:r>
          </a:p>
          <a:p>
            <a:r>
              <a:rPr lang="bg-BG" b="1" dirty="0">
                <a:solidFill>
                  <a:srgbClr val="E48312"/>
                </a:solidFill>
              </a:rPr>
              <a:t>Съпротива към промяната: </a:t>
            </a:r>
            <a:r>
              <a:rPr lang="bg-BG" dirty="0"/>
              <a:t>Културни бариери в организацията.</a:t>
            </a:r>
          </a:p>
          <a:p>
            <a:r>
              <a:rPr lang="bg-BG" b="1" dirty="0">
                <a:solidFill>
                  <a:srgbClr val="E48312"/>
                </a:solidFill>
              </a:rPr>
              <a:t>Дефицит на умения: </a:t>
            </a:r>
            <a:r>
              <a:rPr lang="bg-BG" dirty="0"/>
              <a:t>Необходимост от обучение и повишаване на квалификацията.</a:t>
            </a:r>
          </a:p>
          <a:p>
            <a:r>
              <a:rPr lang="bg-BG" b="1" dirty="0">
                <a:solidFill>
                  <a:srgbClr val="E48312"/>
                </a:solidFill>
              </a:rPr>
              <a:t>Сигурност на данните: </a:t>
            </a:r>
            <a:r>
              <a:rPr lang="bg-BG" dirty="0"/>
              <a:t>Рискове, свързани с дигитализацията.</a:t>
            </a:r>
          </a:p>
          <a:p>
            <a:r>
              <a:rPr lang="bg-BG" b="1" dirty="0">
                <a:solidFill>
                  <a:srgbClr val="E48312"/>
                </a:solidFill>
              </a:rPr>
              <a:t>Сложности при интеграция: </a:t>
            </a:r>
            <a:r>
              <a:rPr lang="bg-BG" dirty="0"/>
              <a:t>Обединяване на стари системи с нови технологии.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901" y="644825"/>
            <a:ext cx="8125905" cy="1450757"/>
          </a:xfrm>
        </p:spPr>
        <p:txBody>
          <a:bodyPr>
            <a:normAutofit/>
          </a:bodyPr>
          <a:lstStyle/>
          <a:p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Успешни</a:t>
            </a: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</a:t>
            </a:r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примери</a:t>
            </a: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</a:t>
            </a:r>
            <a:br>
              <a:rPr lang="en-US"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</a:b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за </a:t>
            </a:r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цифрова</a:t>
            </a:r>
            <a:r>
              <a:rPr sz="4300" b="1" dirty="0">
                <a:solidFill>
                  <a:srgbClr val="BD582C"/>
                </a:solidFill>
                <a:latin typeface="Arial Rounded MT Bold" panose="020F0704030504030204" pitchFamily="34" charset="0"/>
              </a:rPr>
              <a:t> </a:t>
            </a:r>
            <a:r>
              <a:rPr sz="4300"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трансформация</a:t>
            </a:r>
            <a:endParaRPr sz="4300" b="1" dirty="0">
              <a:solidFill>
                <a:srgbClr val="BD582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2326506"/>
            <a:ext cx="7838859" cy="4023360"/>
          </a:xfrm>
        </p:spPr>
        <p:txBody>
          <a:bodyPr>
            <a:normAutofit fontScale="92500" lnSpcReduction="20000"/>
          </a:bodyPr>
          <a:lstStyle/>
          <a:p>
            <a:r>
              <a:rPr lang="bg-BG" sz="2400" b="1" dirty="0">
                <a:solidFill>
                  <a:srgbClr val="E48312"/>
                </a:solidFill>
              </a:rPr>
              <a:t>General Electric: </a:t>
            </a:r>
            <a:r>
              <a:rPr lang="bg-BG" sz="2400" dirty="0"/>
              <a:t>Внедри </a:t>
            </a:r>
            <a:r>
              <a:rPr lang="bg-BG" sz="2400" dirty="0" err="1"/>
              <a:t>IoT</a:t>
            </a:r>
            <a:r>
              <a:rPr lang="bg-BG" sz="2400" dirty="0"/>
              <a:t> и </a:t>
            </a:r>
            <a:r>
              <a:rPr lang="bg-BG" sz="2400" dirty="0" err="1"/>
              <a:t>предиктивна</a:t>
            </a:r>
            <a:r>
              <a:rPr lang="bg-BG" sz="2400" dirty="0"/>
              <a:t> поддръжка.</a:t>
            </a:r>
          </a:p>
          <a:p>
            <a:r>
              <a:rPr lang="bg-BG" sz="2400" b="1" dirty="0">
                <a:solidFill>
                  <a:srgbClr val="E48312"/>
                </a:solidFill>
              </a:rPr>
              <a:t>Siemens: </a:t>
            </a:r>
            <a:r>
              <a:rPr lang="bg-BG" sz="2400" dirty="0"/>
              <a:t>Създаде напълно цифровизиран завод.</a:t>
            </a:r>
          </a:p>
          <a:p>
            <a:r>
              <a:rPr lang="bg-BG" sz="2400" b="1" dirty="0">
                <a:solidFill>
                  <a:srgbClr val="E48312"/>
                </a:solidFill>
              </a:rPr>
              <a:t>Bosch: </a:t>
            </a:r>
            <a:r>
              <a:rPr lang="bg-BG" sz="2400" dirty="0"/>
              <a:t>Използва изкуствен интелект за оптимизация на производствените линии.</a:t>
            </a:r>
          </a:p>
          <a:p>
            <a:r>
              <a:rPr lang="bg-BG" sz="2400" b="1" dirty="0">
                <a:solidFill>
                  <a:srgbClr val="E48312"/>
                </a:solidFill>
              </a:rPr>
              <a:t>Caterpillar: </a:t>
            </a:r>
            <a:r>
              <a:rPr lang="bg-BG" sz="2400" dirty="0"/>
              <a:t>Възползва се от големи данни за подобряване на веригата за доставки.</a:t>
            </a:r>
          </a:p>
          <a:p>
            <a:r>
              <a:rPr lang="bg-BG" sz="2400" b="1" dirty="0" err="1">
                <a:solidFill>
                  <a:srgbClr val="E48312"/>
                </a:solidFill>
              </a:rPr>
              <a:t>FoxCon</a:t>
            </a:r>
            <a:r>
              <a:rPr lang="bg-BG" sz="2400" b="1" dirty="0">
                <a:solidFill>
                  <a:srgbClr val="E48312"/>
                </a:solidFill>
              </a:rPr>
              <a:t>: </a:t>
            </a:r>
            <a:r>
              <a:rPr lang="bg-BG" sz="2400" dirty="0"/>
              <a:t>Заводи в </a:t>
            </a:r>
            <a:r>
              <a:rPr lang="bg-BG" sz="2400" i="0" u="none" strike="noStrike" dirty="0" err="1">
                <a:solidFill>
                  <a:srgbClr val="232323"/>
                </a:solidFill>
                <a:effectLst/>
              </a:rPr>
              <a:t>Taiwan</a:t>
            </a:r>
            <a:r>
              <a:rPr lang="bg-BG" sz="2400" i="0" u="none" strike="noStrike" dirty="0">
                <a:solidFill>
                  <a:srgbClr val="232323"/>
                </a:solidFill>
                <a:effectLst/>
              </a:rPr>
              <a:t> и </a:t>
            </a:r>
            <a:r>
              <a:rPr lang="bg-BG" sz="2400" i="0" u="none" strike="noStrike" dirty="0" err="1">
                <a:solidFill>
                  <a:srgbClr val="232323"/>
                </a:solidFill>
                <a:effectLst/>
              </a:rPr>
              <a:t>Mexico</a:t>
            </a:r>
            <a:r>
              <a:rPr lang="bg-BG" sz="2400" i="0" u="none" strike="noStrike" dirty="0">
                <a:solidFill>
                  <a:srgbClr val="232323"/>
                </a:solidFill>
                <a:effectLst/>
              </a:rPr>
              <a:t> използващи технология за цифрова симулация на  AI </a:t>
            </a:r>
            <a:r>
              <a:rPr lang="bg-BG" sz="2400" i="0" u="none" strike="noStrike" dirty="0" err="1">
                <a:solidFill>
                  <a:srgbClr val="232323"/>
                </a:solidFill>
                <a:effectLst/>
              </a:rPr>
              <a:t>chipmaker</a:t>
            </a:r>
            <a:r>
              <a:rPr lang="bg-BG" sz="2400" i="0" u="none" strike="noStrike" dirty="0">
                <a:solidFill>
                  <a:srgbClr val="232323"/>
                </a:solidFill>
                <a:effectLst/>
              </a:rPr>
              <a:t> </a:t>
            </a:r>
            <a:r>
              <a:rPr lang="bg-BG" sz="2400" i="0" u="none" strike="noStrike" dirty="0" err="1">
                <a:solidFill>
                  <a:srgbClr val="232323"/>
                </a:solidFill>
                <a:effectLst/>
              </a:rPr>
              <a:t>Nvidia</a:t>
            </a:r>
            <a:r>
              <a:rPr lang="bg-BG" sz="2400" i="0" u="none" strike="noStrike" dirty="0">
                <a:solidFill>
                  <a:srgbClr val="232323"/>
                </a:solidFill>
                <a:effectLst/>
              </a:rPr>
              <a:t> </a:t>
            </a:r>
            <a:r>
              <a:rPr lang="bg-BG" sz="2400" i="0" u="none" strike="noStrike" dirty="0" err="1">
                <a:solidFill>
                  <a:srgbClr val="232323"/>
                </a:solidFill>
                <a:effectLst/>
              </a:rPr>
              <a:t>Corp</a:t>
            </a:r>
            <a:r>
              <a:rPr lang="bg-BG" sz="2400" i="0" u="none" strike="noStrike" dirty="0">
                <a:solidFill>
                  <a:srgbClr val="232323"/>
                </a:solidFill>
                <a:effectLst/>
              </a:rPr>
              <a:t>. - </a:t>
            </a:r>
            <a:r>
              <a:rPr lang="bg-BG" sz="2400" dirty="0"/>
              <a:t>напълно цифровизиран завод.</a:t>
            </a:r>
            <a:endParaRPr lang="bg-BG" sz="2400" i="0" u="none" strike="noStrike" dirty="0">
              <a:solidFill>
                <a:srgbClr val="232323"/>
              </a:solidFill>
              <a:effectLst/>
            </a:endParaRPr>
          </a:p>
          <a:p>
            <a:r>
              <a:rPr lang="en-GB" sz="2400" dirty="0">
                <a:hlinkClick r:id="rId2"/>
              </a:rPr>
              <a:t>https://lovable.dev</a:t>
            </a:r>
            <a:endParaRPr lang="bg-BG" sz="2400" dirty="0">
              <a:solidFill>
                <a:srgbClr val="232323"/>
              </a:solidFill>
            </a:endParaRPr>
          </a:p>
          <a:p>
            <a:r>
              <a:rPr lang="en-GB" sz="2400" dirty="0">
                <a:hlinkClick r:id="rId3"/>
              </a:rPr>
              <a:t>https://cades.dev</a:t>
            </a:r>
            <a:r>
              <a:rPr lang="bg-BG" sz="24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307" y="720240"/>
            <a:ext cx="7697453" cy="1450757"/>
          </a:xfrm>
        </p:spPr>
        <p:txBody>
          <a:bodyPr/>
          <a:lstStyle/>
          <a:p>
            <a:r>
              <a:rPr b="1" dirty="0" err="1">
                <a:solidFill>
                  <a:srgbClr val="BD582C"/>
                </a:solidFill>
                <a:latin typeface="Arial Rounded MT Bold" panose="020F0704030504030204" pitchFamily="34" charset="0"/>
              </a:rPr>
              <a:t>Заключение</a:t>
            </a:r>
            <a:endParaRPr b="1" dirty="0">
              <a:solidFill>
                <a:srgbClr val="BD582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307" y="2279370"/>
            <a:ext cx="7885993" cy="2179511"/>
          </a:xfrm>
        </p:spPr>
        <p:txBody>
          <a:bodyPr/>
          <a:lstStyle/>
          <a:p>
            <a:r>
              <a:rPr dirty="0" err="1"/>
              <a:t>Цифровата</a:t>
            </a:r>
            <a:r>
              <a:rPr dirty="0"/>
              <a:t> </a:t>
            </a:r>
            <a:r>
              <a:rPr dirty="0" err="1"/>
              <a:t>трансформация</a:t>
            </a:r>
            <a:r>
              <a:rPr dirty="0"/>
              <a:t> е от </a:t>
            </a:r>
            <a:r>
              <a:rPr dirty="0" err="1"/>
              <a:t>съществено</a:t>
            </a:r>
            <a:r>
              <a:rPr dirty="0"/>
              <a:t> </a:t>
            </a:r>
            <a:r>
              <a:rPr dirty="0" err="1"/>
              <a:t>значение</a:t>
            </a:r>
            <a:r>
              <a:rPr dirty="0"/>
              <a:t> за </a:t>
            </a:r>
            <a:r>
              <a:rPr dirty="0" err="1"/>
              <a:t>производствените</a:t>
            </a:r>
            <a:r>
              <a:rPr dirty="0"/>
              <a:t> </a:t>
            </a:r>
            <a:r>
              <a:rPr dirty="0" err="1"/>
              <a:t>компании</a:t>
            </a:r>
            <a:r>
              <a:rPr dirty="0"/>
              <a:t>, за да </a:t>
            </a:r>
            <a:r>
              <a:rPr dirty="0" err="1"/>
              <a:t>останат</a:t>
            </a:r>
            <a:r>
              <a:rPr dirty="0"/>
              <a:t> </a:t>
            </a:r>
            <a:r>
              <a:rPr dirty="0" err="1"/>
              <a:t>конкурентоспособни</a:t>
            </a:r>
            <a:r>
              <a:rPr dirty="0"/>
              <a:t>. </a:t>
            </a:r>
            <a:r>
              <a:rPr dirty="0" err="1"/>
              <a:t>Чрез</a:t>
            </a:r>
            <a:r>
              <a:rPr dirty="0"/>
              <a:t> </a:t>
            </a:r>
            <a:r>
              <a:rPr dirty="0" err="1"/>
              <a:t>внедряване</a:t>
            </a:r>
            <a:r>
              <a:rPr dirty="0"/>
              <a:t> на </a:t>
            </a:r>
            <a:r>
              <a:rPr dirty="0" err="1"/>
              <a:t>нови</a:t>
            </a:r>
            <a:r>
              <a:rPr dirty="0"/>
              <a:t> </a:t>
            </a:r>
            <a:r>
              <a:rPr dirty="0" err="1"/>
              <a:t>технологии</a:t>
            </a:r>
            <a:r>
              <a:rPr dirty="0"/>
              <a:t>, </a:t>
            </a:r>
            <a:r>
              <a:rPr dirty="0" err="1"/>
              <a:t>обучение</a:t>
            </a:r>
            <a:r>
              <a:rPr dirty="0"/>
              <a:t> на </a:t>
            </a:r>
            <a:r>
              <a:rPr dirty="0" err="1"/>
              <a:t>персонала</a:t>
            </a:r>
            <a:r>
              <a:rPr dirty="0"/>
              <a:t> и </a:t>
            </a:r>
            <a:r>
              <a:rPr dirty="0" err="1"/>
              <a:t>приемане</a:t>
            </a:r>
            <a:r>
              <a:rPr dirty="0"/>
              <a:t> на </a:t>
            </a:r>
            <a:r>
              <a:rPr dirty="0" err="1"/>
              <a:t>промяната</a:t>
            </a:r>
            <a:r>
              <a:rPr dirty="0"/>
              <a:t>, </a:t>
            </a:r>
            <a:r>
              <a:rPr dirty="0" err="1"/>
              <a:t>компаниите</a:t>
            </a:r>
            <a:r>
              <a:rPr dirty="0"/>
              <a:t> </a:t>
            </a:r>
            <a:r>
              <a:rPr dirty="0" err="1"/>
              <a:t>могат</a:t>
            </a:r>
            <a:r>
              <a:rPr dirty="0"/>
              <a:t> да </a:t>
            </a:r>
            <a:r>
              <a:rPr dirty="0" err="1"/>
              <a:t>отключат</a:t>
            </a:r>
            <a:r>
              <a:rPr dirty="0"/>
              <a:t> </a:t>
            </a:r>
            <a:r>
              <a:rPr dirty="0" err="1"/>
              <a:t>ефективност</a:t>
            </a:r>
            <a:r>
              <a:rPr dirty="0"/>
              <a:t>, да </a:t>
            </a:r>
            <a:r>
              <a:rPr dirty="0" err="1"/>
              <a:t>стимулират</a:t>
            </a:r>
            <a:r>
              <a:rPr dirty="0"/>
              <a:t> </a:t>
            </a:r>
            <a:r>
              <a:rPr dirty="0" err="1"/>
              <a:t>иновации</a:t>
            </a:r>
            <a:r>
              <a:rPr dirty="0"/>
              <a:t> и да </a:t>
            </a:r>
            <a:r>
              <a:rPr dirty="0" err="1"/>
              <a:t>постигнат</a:t>
            </a:r>
            <a:r>
              <a:rPr dirty="0"/>
              <a:t> </a:t>
            </a:r>
            <a:r>
              <a:rPr dirty="0" err="1"/>
              <a:t>устойчив</a:t>
            </a:r>
            <a:r>
              <a:rPr dirty="0"/>
              <a:t> </a:t>
            </a:r>
            <a:r>
              <a:rPr dirty="0" err="1"/>
              <a:t>растеж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</TotalTime>
  <Words>383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 Rounded MT Bold</vt:lpstr>
      <vt:lpstr>Calibri</vt:lpstr>
      <vt:lpstr>Calibri Light</vt:lpstr>
      <vt:lpstr>Retrospect</vt:lpstr>
      <vt:lpstr>Цифрова трансформация  в производството</vt:lpstr>
      <vt:lpstr>Какво е цифрова трансформация?</vt:lpstr>
      <vt:lpstr>Основни стъпки в цифровата трансформация</vt:lpstr>
      <vt:lpstr>Ползи от цифровата трансформация</vt:lpstr>
      <vt:lpstr>Предизвикателства  в цифровата трансформация</vt:lpstr>
      <vt:lpstr>Успешни примери  за цифрова трансформация</vt:lpstr>
      <vt:lpstr>Заключение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Todor Mitov</dc:creator>
  <cp:keywords/>
  <dc:description>generated using python-pptx</dc:description>
  <cp:lastModifiedBy>Todor Mitov</cp:lastModifiedBy>
  <cp:revision>4</cp:revision>
  <dcterms:created xsi:type="dcterms:W3CDTF">2013-01-27T09:14:16Z</dcterms:created>
  <dcterms:modified xsi:type="dcterms:W3CDTF">2024-11-26T11:48:04Z</dcterms:modified>
  <cp:category/>
</cp:coreProperties>
</file>