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C22"/>
    <a:srgbClr val="F3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2"/>
    <p:restoredTop sz="94685"/>
  </p:normalViewPr>
  <p:slideViewPr>
    <p:cSldViewPr snapToGrid="0" snapToObjects="1">
      <p:cViewPr varScale="1">
        <p:scale>
          <a:sx n="81" d="100"/>
          <a:sy n="81" d="100"/>
        </p:scale>
        <p:origin x="162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4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0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7487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81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0425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02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9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2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3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9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88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0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4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53839F3-B51C-DCD5-6F55-7106D1A1267D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-8467" y="5303"/>
            <a:ext cx="2480400" cy="81133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1B29ED7-2E0B-68B3-702C-C587EED4DFE6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5344107" y="50965"/>
            <a:ext cx="1698600" cy="49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738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50170-C009-B1A1-A42A-5A57773BD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118648"/>
            <a:ext cx="7308916" cy="1320800"/>
          </a:xfrm>
        </p:spPr>
        <p:txBody>
          <a:bodyPr>
            <a:normAutofit/>
          </a:bodyPr>
          <a:lstStyle/>
          <a:p>
            <a:r>
              <a:rPr lang="bg-BG" dirty="0">
                <a:solidFill>
                  <a:srgbClr val="C00000"/>
                </a:solidFill>
              </a:rPr>
              <a:t>Цифрова трансформация </a:t>
            </a:r>
            <a:br>
              <a:rPr lang="en-US" dirty="0">
                <a:solidFill>
                  <a:srgbClr val="C00000"/>
                </a:solidFill>
                <a:latin typeface="Arial Rounded MT Bold" panose="020F0704030504030204" pitchFamily="34" charset="0"/>
              </a:rPr>
            </a:br>
            <a:r>
              <a:rPr lang="bg-BG" dirty="0">
                <a:solidFill>
                  <a:srgbClr val="C00000"/>
                </a:solidFill>
              </a:rPr>
              <a:t>в земеделието</a:t>
            </a:r>
            <a:endParaRPr lang="en-US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Content Placeholder 4" descr="A robot in a field of tomatoes&#10;&#10;Description automatically generated">
            <a:extLst>
              <a:ext uri="{FF2B5EF4-FFF2-40B4-BE49-F238E27FC236}">
                <a16:creationId xmlns:a16="http://schemas.microsoft.com/office/drawing/2014/main" id="{9BB4F3CC-C52D-56A7-AA87-BF4E944870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2576199"/>
            <a:ext cx="6348413" cy="3050214"/>
          </a:xfrm>
        </p:spPr>
      </p:pic>
    </p:spTree>
    <p:extLst>
      <p:ext uri="{BB962C8B-B14F-4D97-AF65-F5344CB8AC3E}">
        <p14:creationId xmlns:p14="http://schemas.microsoft.com/office/powerpoint/2010/main" val="414687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846075"/>
            <a:ext cx="7063820" cy="1320800"/>
          </a:xfrm>
        </p:spPr>
        <p:txBody>
          <a:bodyPr>
            <a:normAutofit fontScale="90000"/>
          </a:bodyPr>
          <a:lstStyle/>
          <a:p>
            <a:r>
              <a:rPr b="1" dirty="0" err="1">
                <a:solidFill>
                  <a:srgbClr val="C00000"/>
                </a:solidFill>
              </a:rPr>
              <a:t>Какво</a:t>
            </a:r>
            <a:r>
              <a:rPr b="1" dirty="0">
                <a:solidFill>
                  <a:srgbClr val="C00000"/>
                </a:solidFill>
              </a:rPr>
              <a:t> е </a:t>
            </a:r>
            <a:r>
              <a:rPr b="1" dirty="0" err="1">
                <a:solidFill>
                  <a:srgbClr val="C00000"/>
                </a:solidFill>
              </a:rPr>
              <a:t>цифрова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трансформация</a:t>
            </a:r>
            <a:r>
              <a:rPr b="1" dirty="0">
                <a:solidFill>
                  <a:srgbClr val="C00000"/>
                </a:solidFill>
              </a:rPr>
              <a:t> в </a:t>
            </a:r>
            <a:r>
              <a:rPr b="1" dirty="0" err="1">
                <a:solidFill>
                  <a:srgbClr val="C00000"/>
                </a:solidFill>
              </a:rPr>
              <a:t>земеделието</a:t>
            </a:r>
            <a:r>
              <a:rPr b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804" y="2160590"/>
            <a:ext cx="8616099" cy="4087810"/>
          </a:xfrm>
        </p:spPr>
        <p:txBody>
          <a:bodyPr>
            <a:normAutofit/>
          </a:bodyPr>
          <a:lstStyle/>
          <a:p>
            <a:r>
              <a:rPr lang="bg-BG" sz="2200" dirty="0"/>
              <a:t>Цифровата трансформация в земеделието включва интегриране на усъвършенствани технологии в селскостопанската дейност. Това помага на фермерите да повишат продуктивността, да намалят отпадъците, да оптимизират използването на ресурси и да се адаптират към климатичните предизвикателства.</a:t>
            </a:r>
          </a:p>
          <a:p>
            <a:r>
              <a:rPr lang="bg-BG" sz="2200" dirty="0"/>
              <a:t>Да контролират качеството на продукцията и осигурят обективни данни за оптимизиране на всички процеси – торене, напояване,</a:t>
            </a:r>
            <a:r>
              <a:rPr lang="en-US" sz="2200" dirty="0"/>
              <a:t> </a:t>
            </a:r>
            <a:r>
              <a:rPr lang="bg-BG" sz="2200" dirty="0"/>
              <a:t>и т.н.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621" y="967467"/>
            <a:ext cx="7073246" cy="1320800"/>
          </a:xfrm>
        </p:spPr>
        <p:txBody>
          <a:bodyPr>
            <a:normAutofit/>
          </a:bodyPr>
          <a:lstStyle/>
          <a:p>
            <a:r>
              <a:rPr sz="3200" b="1" dirty="0" err="1">
                <a:solidFill>
                  <a:srgbClr val="C00000"/>
                </a:solidFill>
              </a:rPr>
              <a:t>Стъпки</a:t>
            </a:r>
            <a:r>
              <a:rPr sz="3200" b="1" dirty="0">
                <a:solidFill>
                  <a:srgbClr val="C00000"/>
                </a:solidFill>
              </a:rPr>
              <a:t> към </a:t>
            </a:r>
            <a:r>
              <a:rPr sz="3200" b="1" dirty="0" err="1">
                <a:solidFill>
                  <a:srgbClr val="C00000"/>
                </a:solidFill>
              </a:rPr>
              <a:t>цифрова</a:t>
            </a:r>
            <a:r>
              <a:rPr sz="3200" b="1" dirty="0">
                <a:solidFill>
                  <a:srgbClr val="C00000"/>
                </a:solidFill>
              </a:rPr>
              <a:t> </a:t>
            </a:r>
            <a:r>
              <a:rPr sz="3200" b="1" dirty="0" err="1">
                <a:solidFill>
                  <a:srgbClr val="C00000"/>
                </a:solidFill>
              </a:rPr>
              <a:t>трансформация</a:t>
            </a:r>
            <a:endParaRPr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109" y="2358555"/>
            <a:ext cx="7503736" cy="3880773"/>
          </a:xfrm>
        </p:spPr>
        <p:txBody>
          <a:bodyPr>
            <a:normAutofit fontScale="92500" lnSpcReduction="20000"/>
          </a:bodyPr>
          <a:lstStyle/>
          <a:p>
            <a:r>
              <a:rPr lang="bg-BG" sz="1800" b="1" dirty="0">
                <a:solidFill>
                  <a:srgbClr val="E84C22"/>
                </a:solidFill>
              </a:rPr>
              <a:t>Оценка на текущите практики: </a:t>
            </a:r>
            <a:r>
              <a:rPr lang="bg-BG" sz="1800" dirty="0"/>
              <a:t>Анализ на традиционните методи и идентифициране на пропуски.</a:t>
            </a:r>
          </a:p>
          <a:p>
            <a:r>
              <a:rPr lang="bg-BG" sz="1800" b="1" dirty="0">
                <a:solidFill>
                  <a:srgbClr val="E84C22"/>
                </a:solidFill>
              </a:rPr>
              <a:t>Поставяне на цели: </a:t>
            </a:r>
            <a:r>
              <a:rPr lang="bg-BG" sz="1800" dirty="0"/>
              <a:t>Определяне на цели като по-висок добив, устойчивост или намаляване на разходите.</a:t>
            </a:r>
          </a:p>
          <a:p>
            <a:r>
              <a:rPr lang="bg-BG" sz="1800" b="1" dirty="0">
                <a:solidFill>
                  <a:srgbClr val="E84C22"/>
                </a:solidFill>
              </a:rPr>
              <a:t>Изследване на технологии: </a:t>
            </a:r>
            <a:r>
              <a:rPr lang="bg-BG" sz="1800" dirty="0"/>
              <a:t>Изучаване на инструменти като </a:t>
            </a:r>
            <a:r>
              <a:rPr lang="bg-BG" sz="1800" dirty="0" err="1"/>
              <a:t>IoT</a:t>
            </a:r>
            <a:r>
              <a:rPr lang="bg-BG" sz="1800" dirty="0"/>
              <a:t> сензори, </a:t>
            </a:r>
            <a:r>
              <a:rPr lang="bg-BG" sz="1800" dirty="0" err="1"/>
              <a:t>дронове</a:t>
            </a:r>
            <a:r>
              <a:rPr lang="bg-BG" sz="1800" dirty="0"/>
              <a:t> и изкуствен интелект.</a:t>
            </a:r>
          </a:p>
          <a:p>
            <a:r>
              <a:rPr lang="bg-BG" sz="1800" b="1" dirty="0">
                <a:solidFill>
                  <a:srgbClr val="E84C22"/>
                </a:solidFill>
              </a:rPr>
              <a:t>Инвестиране в инфраструктура: </a:t>
            </a:r>
            <a:r>
              <a:rPr lang="bg-BG" sz="1800" dirty="0"/>
              <a:t>Осигуряване на интернет достъп и интелигентно земеделско оборудване.</a:t>
            </a:r>
          </a:p>
          <a:p>
            <a:r>
              <a:rPr lang="bg-BG" sz="1800" b="1" dirty="0">
                <a:solidFill>
                  <a:srgbClr val="E84C22"/>
                </a:solidFill>
              </a:rPr>
              <a:t>Обучение на фермери: </a:t>
            </a:r>
            <a:r>
              <a:rPr lang="bg-BG" sz="1800" dirty="0"/>
              <a:t>Образоване за ефективно използване на новите технологии.</a:t>
            </a:r>
          </a:p>
          <a:p>
            <a:r>
              <a:rPr lang="bg-BG" sz="1800" b="1" dirty="0">
                <a:solidFill>
                  <a:srgbClr val="E84C22"/>
                </a:solidFill>
              </a:rPr>
              <a:t>Прилагане на решения: </a:t>
            </a:r>
            <a:r>
              <a:rPr lang="bg-BG" sz="1800" dirty="0"/>
              <a:t>Въвеждане на технологии на етапи.</a:t>
            </a:r>
          </a:p>
          <a:p>
            <a:r>
              <a:rPr lang="bg-BG" sz="1800" b="1" dirty="0">
                <a:solidFill>
                  <a:srgbClr val="E84C22"/>
                </a:solidFill>
              </a:rPr>
              <a:t>Наблюдение и корекции: </a:t>
            </a:r>
            <a:r>
              <a:rPr lang="bg-BG" sz="1800" dirty="0"/>
              <a:t>Използване на данни за оптимизиране и усъвършенстване на практиките.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20" y="768292"/>
            <a:ext cx="8185607" cy="1118916"/>
          </a:xfrm>
        </p:spPr>
        <p:txBody>
          <a:bodyPr>
            <a:normAutofit fontScale="90000"/>
          </a:bodyPr>
          <a:lstStyle/>
          <a:p>
            <a:r>
              <a:rPr b="1" dirty="0" err="1">
                <a:solidFill>
                  <a:srgbClr val="C00000"/>
                </a:solidFill>
              </a:rPr>
              <a:t>Ключови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технологии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b="1" dirty="0">
                <a:solidFill>
                  <a:srgbClr val="C00000"/>
                </a:solidFill>
              </a:rPr>
              <a:t>за </a:t>
            </a:r>
            <a:r>
              <a:rPr b="1" dirty="0" err="1">
                <a:solidFill>
                  <a:srgbClr val="C00000"/>
                </a:solidFill>
              </a:rPr>
              <a:t>фермерите</a:t>
            </a:r>
            <a:endParaRPr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816" y="2009759"/>
            <a:ext cx="8088197" cy="4353332"/>
          </a:xfrm>
        </p:spPr>
        <p:txBody>
          <a:bodyPr>
            <a:noAutofit/>
          </a:bodyPr>
          <a:lstStyle/>
          <a:p>
            <a:r>
              <a:rPr lang="bg-BG" sz="2000" b="1" dirty="0" err="1">
                <a:solidFill>
                  <a:srgbClr val="E84C22"/>
                </a:solidFill>
              </a:rPr>
              <a:t>IoT</a:t>
            </a:r>
            <a:r>
              <a:rPr lang="bg-BG" sz="2000" b="1" dirty="0">
                <a:solidFill>
                  <a:srgbClr val="E84C22"/>
                </a:solidFill>
              </a:rPr>
              <a:t> сензори: </a:t>
            </a:r>
            <a:r>
              <a:rPr lang="bg-BG" sz="2000" dirty="0"/>
              <a:t>Следене на влажността на почвата, температурата и здравето на реколтата.</a:t>
            </a:r>
          </a:p>
          <a:p>
            <a:r>
              <a:rPr lang="bg-BG" sz="2000" b="1" dirty="0" err="1">
                <a:solidFill>
                  <a:srgbClr val="E84C22"/>
                </a:solidFill>
              </a:rPr>
              <a:t>Дронове</a:t>
            </a:r>
            <a:r>
              <a:rPr lang="bg-BG" sz="2000" b="1" dirty="0">
                <a:solidFill>
                  <a:srgbClr val="E84C22"/>
                </a:solidFill>
              </a:rPr>
              <a:t>: </a:t>
            </a:r>
            <a:r>
              <a:rPr lang="bg-BG" sz="2000" dirty="0"/>
              <a:t>Провеждане на въздушни проучвания </a:t>
            </a:r>
            <a:br>
              <a:rPr lang="bg-BG" sz="2000" dirty="0"/>
            </a:br>
            <a:r>
              <a:rPr lang="bg-BG" sz="2000" dirty="0"/>
              <a:t>и прецизно пръскане.</a:t>
            </a:r>
          </a:p>
          <a:p>
            <a:r>
              <a:rPr lang="bg-BG" sz="2000" b="1" dirty="0">
                <a:solidFill>
                  <a:srgbClr val="E84C22"/>
                </a:solidFill>
              </a:rPr>
              <a:t>Изкуствен интелект: </a:t>
            </a:r>
            <a:r>
              <a:rPr lang="bg-BG" sz="2000" dirty="0"/>
              <a:t>Прогнозиране на климатичните условия и оптимизиране на засаждането.</a:t>
            </a:r>
          </a:p>
          <a:p>
            <a:r>
              <a:rPr lang="bg-BG" sz="2000" b="1" dirty="0">
                <a:solidFill>
                  <a:srgbClr val="E84C22"/>
                </a:solidFill>
              </a:rPr>
              <a:t>Големи данни: </a:t>
            </a:r>
            <a:r>
              <a:rPr lang="bg-BG" sz="2000" dirty="0"/>
              <a:t>Анализ на тенденции за вземане </a:t>
            </a:r>
            <a:br>
              <a:rPr lang="bg-BG" sz="2000" dirty="0"/>
            </a:br>
            <a:r>
              <a:rPr lang="bg-BG" sz="2000" dirty="0"/>
              <a:t>на информирани решения.</a:t>
            </a:r>
          </a:p>
          <a:p>
            <a:r>
              <a:rPr lang="bg-BG" sz="2000" b="1" dirty="0">
                <a:solidFill>
                  <a:srgbClr val="E84C22"/>
                </a:solidFill>
              </a:rPr>
              <a:t>Блокчейн: </a:t>
            </a:r>
            <a:r>
              <a:rPr lang="bg-BG" sz="2000" dirty="0"/>
              <a:t>Осигуряване на прозрачност </a:t>
            </a:r>
            <a:br>
              <a:rPr lang="bg-BG" sz="2000" dirty="0"/>
            </a:br>
            <a:r>
              <a:rPr lang="bg-BG" sz="2000" dirty="0"/>
              <a:t>в веригите за доставки.</a:t>
            </a:r>
          </a:p>
          <a:p>
            <a:r>
              <a:rPr lang="bg-BG" sz="2000" b="1" dirty="0">
                <a:solidFill>
                  <a:srgbClr val="E84C22"/>
                </a:solidFill>
              </a:rPr>
              <a:t>Мобилни приложения: </a:t>
            </a:r>
            <a:r>
              <a:rPr lang="bg-BG" sz="2000" dirty="0"/>
              <a:t>Осигуряване на пазарни цени и съвети в реално време.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856" y="1090374"/>
            <a:ext cx="7893376" cy="1320800"/>
          </a:xfrm>
        </p:spPr>
        <p:txBody>
          <a:bodyPr>
            <a:normAutofit/>
          </a:bodyPr>
          <a:lstStyle/>
          <a:p>
            <a:r>
              <a:rPr sz="3200" b="1" dirty="0" err="1">
                <a:solidFill>
                  <a:srgbClr val="C00000"/>
                </a:solidFill>
              </a:rPr>
              <a:t>Ползи</a:t>
            </a:r>
            <a:r>
              <a:rPr sz="3200" b="1" dirty="0">
                <a:solidFill>
                  <a:srgbClr val="C00000"/>
                </a:solidFill>
              </a:rPr>
              <a:t> от </a:t>
            </a:r>
            <a:r>
              <a:rPr sz="3200" b="1" dirty="0" err="1">
                <a:solidFill>
                  <a:srgbClr val="C00000"/>
                </a:solidFill>
              </a:rPr>
              <a:t>цифровата</a:t>
            </a:r>
            <a:r>
              <a:rPr sz="3200" b="1" dirty="0">
                <a:solidFill>
                  <a:srgbClr val="C00000"/>
                </a:solidFill>
              </a:rPr>
              <a:t> </a:t>
            </a:r>
            <a:r>
              <a:rPr sz="3200" b="1" dirty="0" err="1">
                <a:solidFill>
                  <a:srgbClr val="C00000"/>
                </a:solidFill>
              </a:rPr>
              <a:t>трансформация</a:t>
            </a:r>
            <a:r>
              <a:rPr sz="3200" b="1" dirty="0">
                <a:solidFill>
                  <a:srgbClr val="C00000"/>
                </a:solidFill>
              </a:rPr>
              <a:t> за </a:t>
            </a:r>
            <a:r>
              <a:rPr sz="3200" b="1" dirty="0" err="1">
                <a:solidFill>
                  <a:srgbClr val="C00000"/>
                </a:solidFill>
              </a:rPr>
              <a:t>фермерите</a:t>
            </a:r>
            <a:endParaRPr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07" y="2301995"/>
            <a:ext cx="8100768" cy="3880773"/>
          </a:xfrm>
        </p:spPr>
        <p:txBody>
          <a:bodyPr>
            <a:normAutofit lnSpcReduction="10000"/>
          </a:bodyPr>
          <a:lstStyle/>
          <a:p>
            <a:r>
              <a:rPr lang="bg-BG" b="1" dirty="0">
                <a:solidFill>
                  <a:srgbClr val="E84C22"/>
                </a:solidFill>
              </a:rPr>
              <a:t>Повишена продуктивност: </a:t>
            </a:r>
            <a:r>
              <a:rPr lang="bg-BG" dirty="0"/>
              <a:t>Оптимизиране на ресурсите и увеличаване на добивите.</a:t>
            </a:r>
          </a:p>
          <a:p>
            <a:r>
              <a:rPr lang="bg-BG" b="1" dirty="0">
                <a:solidFill>
                  <a:srgbClr val="E84C22"/>
                </a:solidFill>
              </a:rPr>
              <a:t>Намаляване на разходите: </a:t>
            </a:r>
            <a:r>
              <a:rPr lang="bg-BG" dirty="0"/>
              <a:t>Минимизиране на отпадъците и оперативните разходи.</a:t>
            </a:r>
          </a:p>
          <a:p>
            <a:r>
              <a:rPr lang="bg-BG" b="1" dirty="0">
                <a:solidFill>
                  <a:srgbClr val="E84C22"/>
                </a:solidFill>
              </a:rPr>
              <a:t>По-добро вземане на решения: </a:t>
            </a:r>
            <a:r>
              <a:rPr lang="bg-BG" dirty="0"/>
              <a:t>Използване на данни в реално време за информирани действия.</a:t>
            </a:r>
          </a:p>
          <a:p>
            <a:r>
              <a:rPr lang="bg-BG" b="1" dirty="0">
                <a:solidFill>
                  <a:srgbClr val="E84C22"/>
                </a:solidFill>
              </a:rPr>
              <a:t>Подобрена устойчивост: </a:t>
            </a:r>
            <a:r>
              <a:rPr lang="bg-BG" dirty="0"/>
              <a:t>Опазване на водата и намаляване на химическите средства.</a:t>
            </a:r>
          </a:p>
          <a:p>
            <a:r>
              <a:rPr lang="bg-BG" b="1" dirty="0">
                <a:solidFill>
                  <a:srgbClr val="E84C22"/>
                </a:solidFill>
              </a:rPr>
              <a:t>Подобряване на достъпа до пазари: </a:t>
            </a:r>
            <a:r>
              <a:rPr lang="bg-BG" dirty="0"/>
              <a:t>Директен достъп до купувачи и справедливо ценообразуване.</a:t>
            </a:r>
          </a:p>
          <a:p>
            <a:r>
              <a:rPr lang="bg-BG" b="1" dirty="0">
                <a:solidFill>
                  <a:srgbClr val="E84C22"/>
                </a:solidFill>
              </a:rPr>
              <a:t>Устойчивост на климатични промени: </a:t>
            </a:r>
            <a:r>
              <a:rPr lang="bg-BG" dirty="0"/>
              <a:t>Адаптация към променящите се климатични условия.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118650"/>
            <a:ext cx="7007259" cy="1320800"/>
          </a:xfrm>
        </p:spPr>
        <p:txBody>
          <a:bodyPr>
            <a:normAutofit fontScale="90000"/>
          </a:bodyPr>
          <a:lstStyle/>
          <a:p>
            <a:r>
              <a:rPr b="1" dirty="0" err="1">
                <a:solidFill>
                  <a:srgbClr val="C00000"/>
                </a:solidFill>
              </a:rPr>
              <a:t>Предизвикателства</a:t>
            </a:r>
            <a:r>
              <a:rPr b="1" dirty="0">
                <a:solidFill>
                  <a:srgbClr val="C00000"/>
                </a:solidFill>
              </a:rPr>
              <a:t> в </a:t>
            </a:r>
            <a:r>
              <a:rPr b="1" dirty="0" err="1">
                <a:solidFill>
                  <a:srgbClr val="C00000"/>
                </a:solidFill>
              </a:rPr>
              <a:t>цифровата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трансформация</a:t>
            </a:r>
            <a:r>
              <a:rPr b="1" dirty="0">
                <a:solidFill>
                  <a:srgbClr val="C00000"/>
                </a:solidFill>
              </a:rPr>
              <a:t> на </a:t>
            </a:r>
            <a:r>
              <a:rPr b="1" dirty="0" err="1">
                <a:solidFill>
                  <a:srgbClr val="C00000"/>
                </a:solidFill>
              </a:rPr>
              <a:t>фермерите</a:t>
            </a:r>
            <a:endParaRPr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524" y="2452821"/>
            <a:ext cx="7956222" cy="3880773"/>
          </a:xfrm>
        </p:spPr>
        <p:txBody>
          <a:bodyPr>
            <a:normAutofit lnSpcReduction="10000"/>
          </a:bodyPr>
          <a:lstStyle/>
          <a:p>
            <a:r>
              <a:rPr lang="bg-BG" b="1" dirty="0">
                <a:solidFill>
                  <a:srgbClr val="E84C22"/>
                </a:solidFill>
              </a:rPr>
              <a:t>Ограничена свързаност: </a:t>
            </a:r>
            <a:r>
              <a:rPr lang="bg-BG" dirty="0"/>
              <a:t>Липса на интернет достъп в селските райони.</a:t>
            </a:r>
          </a:p>
          <a:p>
            <a:r>
              <a:rPr lang="bg-BG" b="1" dirty="0">
                <a:solidFill>
                  <a:srgbClr val="E84C22"/>
                </a:solidFill>
              </a:rPr>
              <a:t>Високи разходи: </a:t>
            </a:r>
            <a:r>
              <a:rPr lang="bg-BG" dirty="0"/>
              <a:t>Първоначалната инвестиция в технологии може да бъде висока.</a:t>
            </a:r>
          </a:p>
          <a:p>
            <a:r>
              <a:rPr lang="bg-BG" b="1" dirty="0">
                <a:solidFill>
                  <a:srgbClr val="E84C22"/>
                </a:solidFill>
              </a:rPr>
              <a:t>Липса на умения: </a:t>
            </a:r>
            <a:r>
              <a:rPr lang="bg-BG" dirty="0"/>
              <a:t>Необходимост от значително обучение на фермерите.</a:t>
            </a:r>
          </a:p>
          <a:p>
            <a:r>
              <a:rPr lang="bg-BG" b="1" dirty="0">
                <a:solidFill>
                  <a:srgbClr val="E84C22"/>
                </a:solidFill>
              </a:rPr>
              <a:t>Съпротива срещу промени: </a:t>
            </a:r>
            <a:r>
              <a:rPr lang="bg-BG" dirty="0"/>
              <a:t>Културни бариери и традиционни нагласи.</a:t>
            </a:r>
          </a:p>
          <a:p>
            <a:r>
              <a:rPr lang="bg-BG" b="1" dirty="0">
                <a:solidFill>
                  <a:srgbClr val="E84C22"/>
                </a:solidFill>
              </a:rPr>
              <a:t>Поверителност на данни: </a:t>
            </a:r>
            <a:r>
              <a:rPr lang="bg-BG" dirty="0"/>
              <a:t>Притеснения относно споделянето на чувствителна информация.</a:t>
            </a:r>
          </a:p>
          <a:p>
            <a:r>
              <a:rPr lang="bg-BG" b="1" dirty="0">
                <a:solidFill>
                  <a:srgbClr val="E84C22"/>
                </a:solidFill>
              </a:rPr>
              <a:t>Поддръжка: </a:t>
            </a:r>
            <a:r>
              <a:rPr lang="bg-BG" dirty="0"/>
              <a:t>Осигуряване на дълготрайност на дигиталните инструменти и системи.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373169"/>
            <a:ext cx="6347713" cy="710153"/>
          </a:xfrm>
        </p:spPr>
        <p:txBody>
          <a:bodyPr>
            <a:normAutofit/>
          </a:bodyPr>
          <a:lstStyle/>
          <a:p>
            <a:r>
              <a:rPr sz="3200" b="1" dirty="0" err="1">
                <a:solidFill>
                  <a:srgbClr val="C00000"/>
                </a:solidFill>
              </a:rPr>
              <a:t>Успешни</a:t>
            </a:r>
            <a:r>
              <a:rPr sz="3200" b="1" dirty="0">
                <a:solidFill>
                  <a:srgbClr val="C00000"/>
                </a:solidFill>
              </a:rPr>
              <a:t> </a:t>
            </a:r>
            <a:r>
              <a:rPr sz="3200" b="1" dirty="0" err="1">
                <a:solidFill>
                  <a:srgbClr val="C00000"/>
                </a:solidFill>
              </a:rPr>
              <a:t>примери</a:t>
            </a:r>
            <a:endParaRPr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950" y="2236003"/>
            <a:ext cx="8880049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g-BG" b="1" dirty="0">
                <a:solidFill>
                  <a:srgbClr val="E84C22"/>
                </a:solidFill>
              </a:rPr>
              <a:t>John </a:t>
            </a:r>
            <a:r>
              <a:rPr lang="bg-BG" b="1" dirty="0" err="1">
                <a:solidFill>
                  <a:srgbClr val="E84C22"/>
                </a:solidFill>
              </a:rPr>
              <a:t>Deere</a:t>
            </a:r>
            <a:r>
              <a:rPr lang="bg-BG" b="1" dirty="0">
                <a:solidFill>
                  <a:srgbClr val="E84C22"/>
                </a:solidFill>
              </a:rPr>
              <a:t>: </a:t>
            </a:r>
            <a:r>
              <a:rPr lang="bg-BG" dirty="0"/>
              <a:t>Оборудване с </a:t>
            </a:r>
            <a:r>
              <a:rPr lang="bg-BG" dirty="0" err="1"/>
              <a:t>IoT</a:t>
            </a:r>
            <a:r>
              <a:rPr lang="bg-BG" dirty="0"/>
              <a:t> за прецизно земеделие.</a:t>
            </a:r>
          </a:p>
          <a:p>
            <a:pPr>
              <a:lnSpc>
                <a:spcPct val="150000"/>
              </a:lnSpc>
            </a:pPr>
            <a:r>
              <a:rPr lang="bg-BG" b="1" dirty="0">
                <a:solidFill>
                  <a:srgbClr val="E84C22"/>
                </a:solidFill>
              </a:rPr>
              <a:t>Bayer </a:t>
            </a:r>
            <a:r>
              <a:rPr lang="bg-BG" b="1" dirty="0" err="1">
                <a:solidFill>
                  <a:srgbClr val="E84C22"/>
                </a:solidFill>
              </a:rPr>
              <a:t>Crop</a:t>
            </a:r>
            <a:r>
              <a:rPr lang="bg-BG" b="1" dirty="0">
                <a:solidFill>
                  <a:srgbClr val="E84C22"/>
                </a:solidFill>
              </a:rPr>
              <a:t> Science: </a:t>
            </a:r>
            <a:r>
              <a:rPr lang="bg-BG" dirty="0"/>
              <a:t>Решения с изкуствен интелект за защита на реколтата.</a:t>
            </a:r>
          </a:p>
          <a:p>
            <a:pPr>
              <a:lnSpc>
                <a:spcPct val="150000"/>
              </a:lnSpc>
            </a:pPr>
            <a:r>
              <a:rPr lang="bg-BG" b="1" dirty="0" err="1">
                <a:solidFill>
                  <a:srgbClr val="E84C22"/>
                </a:solidFill>
              </a:rPr>
              <a:t>Digital</a:t>
            </a:r>
            <a:r>
              <a:rPr lang="bg-BG" b="1" dirty="0">
                <a:solidFill>
                  <a:srgbClr val="E84C22"/>
                </a:solidFill>
              </a:rPr>
              <a:t> </a:t>
            </a:r>
            <a:r>
              <a:rPr lang="bg-BG" b="1" dirty="0" err="1">
                <a:solidFill>
                  <a:srgbClr val="E84C22"/>
                </a:solidFill>
              </a:rPr>
              <a:t>Green</a:t>
            </a:r>
            <a:r>
              <a:rPr lang="bg-BG" b="1" dirty="0">
                <a:solidFill>
                  <a:srgbClr val="E84C22"/>
                </a:solidFill>
              </a:rPr>
              <a:t>: </a:t>
            </a:r>
            <a:r>
              <a:rPr lang="bg-BG" dirty="0"/>
              <a:t>Мобилни платформи за обучение на фермери.</a:t>
            </a:r>
          </a:p>
          <a:p>
            <a:pPr>
              <a:lnSpc>
                <a:spcPct val="150000"/>
              </a:lnSpc>
            </a:pPr>
            <a:r>
              <a:rPr lang="bg-BG" b="1" dirty="0">
                <a:solidFill>
                  <a:srgbClr val="E84C22"/>
                </a:solidFill>
              </a:rPr>
              <a:t>M-</a:t>
            </a:r>
            <a:r>
              <a:rPr lang="bg-BG" b="1" dirty="0" err="1">
                <a:solidFill>
                  <a:srgbClr val="E84C22"/>
                </a:solidFill>
              </a:rPr>
              <a:t>Pesa</a:t>
            </a:r>
            <a:r>
              <a:rPr lang="bg-BG" b="1" dirty="0">
                <a:solidFill>
                  <a:srgbClr val="E84C22"/>
                </a:solidFill>
              </a:rPr>
              <a:t>: </a:t>
            </a:r>
            <a:r>
              <a:rPr lang="bg-BG" dirty="0"/>
              <a:t>Мобилна платежна система за фермери в Кения.</a:t>
            </a:r>
          </a:p>
          <a:p>
            <a:pPr>
              <a:lnSpc>
                <a:spcPct val="150000"/>
              </a:lnSpc>
            </a:pPr>
            <a:r>
              <a:rPr lang="bg-BG" b="1" dirty="0" err="1">
                <a:solidFill>
                  <a:srgbClr val="E84C22"/>
                </a:solidFill>
              </a:rPr>
              <a:t>Blue</a:t>
            </a:r>
            <a:r>
              <a:rPr lang="bg-BG" b="1" dirty="0">
                <a:solidFill>
                  <a:srgbClr val="E84C22"/>
                </a:solidFill>
              </a:rPr>
              <a:t> </a:t>
            </a:r>
            <a:r>
              <a:rPr lang="bg-BG" b="1" dirty="0" err="1">
                <a:solidFill>
                  <a:srgbClr val="E84C22"/>
                </a:solidFill>
              </a:rPr>
              <a:t>River</a:t>
            </a:r>
            <a:r>
              <a:rPr lang="bg-BG" b="1" dirty="0">
                <a:solidFill>
                  <a:srgbClr val="E84C22"/>
                </a:solidFill>
              </a:rPr>
              <a:t> Technology: </a:t>
            </a:r>
            <a:r>
              <a:rPr lang="bg-BG" dirty="0"/>
              <a:t>Роботизирани пръскачки с изкуствен интелект.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197" y="2006619"/>
            <a:ext cx="6347713" cy="578177"/>
          </a:xfrm>
        </p:spPr>
        <p:txBody>
          <a:bodyPr>
            <a:noAutofit/>
          </a:bodyPr>
          <a:lstStyle/>
          <a:p>
            <a:r>
              <a:rPr sz="4000" b="1" dirty="0" err="1">
                <a:solidFill>
                  <a:srgbClr val="C00000"/>
                </a:solidFill>
              </a:rPr>
              <a:t>Заключение</a:t>
            </a:r>
            <a:endParaRPr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197" y="2754478"/>
            <a:ext cx="7814821" cy="3880773"/>
          </a:xfrm>
        </p:spPr>
        <p:txBody>
          <a:bodyPr/>
          <a:lstStyle/>
          <a:p>
            <a:pPr marL="0" indent="0">
              <a:buNone/>
            </a:pPr>
            <a:r>
              <a:rPr dirty="0" err="1"/>
              <a:t>Цифровата</a:t>
            </a:r>
            <a:r>
              <a:rPr dirty="0"/>
              <a:t> </a:t>
            </a:r>
            <a:r>
              <a:rPr dirty="0" err="1"/>
              <a:t>трансформация</a:t>
            </a:r>
            <a:r>
              <a:rPr dirty="0"/>
              <a:t> в </a:t>
            </a:r>
            <a:r>
              <a:rPr dirty="0" err="1"/>
              <a:t>земеделието</a:t>
            </a:r>
            <a:r>
              <a:rPr dirty="0"/>
              <a:t> </a:t>
            </a:r>
            <a:r>
              <a:rPr dirty="0" err="1"/>
              <a:t>предлага</a:t>
            </a:r>
            <a:r>
              <a:rPr dirty="0"/>
              <a:t> </a:t>
            </a:r>
            <a:r>
              <a:rPr dirty="0" err="1"/>
              <a:t>огромни</a:t>
            </a:r>
            <a:r>
              <a:rPr dirty="0"/>
              <a:t> </a:t>
            </a:r>
            <a:r>
              <a:rPr dirty="0" err="1"/>
              <a:t>възможности</a:t>
            </a:r>
            <a:r>
              <a:rPr dirty="0"/>
              <a:t> за </a:t>
            </a:r>
            <a:r>
              <a:rPr dirty="0" err="1"/>
              <a:t>фермерите</a:t>
            </a:r>
            <a:r>
              <a:rPr dirty="0"/>
              <a:t> да </a:t>
            </a:r>
            <a:r>
              <a:rPr dirty="0" err="1"/>
              <a:t>повишат</a:t>
            </a:r>
            <a:r>
              <a:rPr dirty="0"/>
              <a:t> </a:t>
            </a:r>
            <a:r>
              <a:rPr dirty="0" err="1"/>
              <a:t>продуктивността</a:t>
            </a:r>
            <a:r>
              <a:rPr dirty="0"/>
              <a:t>, </a:t>
            </a:r>
            <a:r>
              <a:rPr dirty="0" err="1"/>
              <a:t>намалят</a:t>
            </a:r>
            <a:r>
              <a:rPr dirty="0"/>
              <a:t> </a:t>
            </a:r>
            <a:r>
              <a:rPr dirty="0" err="1"/>
              <a:t>разходите</a:t>
            </a:r>
            <a:r>
              <a:rPr dirty="0"/>
              <a:t> и </a:t>
            </a:r>
            <a:r>
              <a:rPr dirty="0" err="1"/>
              <a:t>осигурят</a:t>
            </a:r>
            <a:r>
              <a:rPr dirty="0"/>
              <a:t> </a:t>
            </a:r>
            <a:r>
              <a:rPr dirty="0" err="1"/>
              <a:t>устойчивост</a:t>
            </a:r>
            <a:r>
              <a:rPr dirty="0"/>
              <a:t>. </a:t>
            </a:r>
            <a:r>
              <a:rPr dirty="0" err="1"/>
              <a:t>Чрез</a:t>
            </a:r>
            <a:r>
              <a:rPr dirty="0"/>
              <a:t> възприемане на </a:t>
            </a:r>
            <a:r>
              <a:rPr dirty="0" err="1"/>
              <a:t>технологиите</a:t>
            </a:r>
            <a:r>
              <a:rPr dirty="0"/>
              <a:t> </a:t>
            </a:r>
            <a:r>
              <a:rPr dirty="0" err="1"/>
              <a:t>фермерите</a:t>
            </a:r>
            <a:r>
              <a:rPr dirty="0"/>
              <a:t> </a:t>
            </a:r>
            <a:r>
              <a:rPr dirty="0" err="1"/>
              <a:t>могат</a:t>
            </a:r>
            <a:r>
              <a:rPr dirty="0"/>
              <a:t> да </a:t>
            </a:r>
            <a:r>
              <a:rPr dirty="0" err="1"/>
              <a:t>преодолеят</a:t>
            </a:r>
            <a:r>
              <a:rPr dirty="0"/>
              <a:t> </a:t>
            </a:r>
            <a:r>
              <a:rPr dirty="0" err="1"/>
              <a:t>традиционните</a:t>
            </a:r>
            <a:r>
              <a:rPr dirty="0"/>
              <a:t> </a:t>
            </a:r>
            <a:r>
              <a:rPr dirty="0" err="1"/>
              <a:t>предизвикателства</a:t>
            </a:r>
            <a:r>
              <a:rPr dirty="0"/>
              <a:t> и да </a:t>
            </a:r>
            <a:r>
              <a:rPr dirty="0" err="1"/>
              <a:t>постигнат</a:t>
            </a:r>
            <a:r>
              <a:rPr dirty="0"/>
              <a:t> по-</a:t>
            </a:r>
            <a:r>
              <a:rPr dirty="0" err="1"/>
              <a:t>добро</a:t>
            </a:r>
            <a:r>
              <a:rPr dirty="0"/>
              <a:t> </a:t>
            </a:r>
            <a:r>
              <a:rPr dirty="0" err="1"/>
              <a:t>бъдеще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173</TotalTime>
  <Words>498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Rounded MT Bold</vt:lpstr>
      <vt:lpstr>Trebuchet MS</vt:lpstr>
      <vt:lpstr>Wingdings 3</vt:lpstr>
      <vt:lpstr>Facet</vt:lpstr>
      <vt:lpstr>Цифрова трансформация  в земеделието</vt:lpstr>
      <vt:lpstr>Какво е цифрова трансформация в земеделието?</vt:lpstr>
      <vt:lpstr>Стъпки към цифрова трансформация</vt:lpstr>
      <vt:lpstr>Ключови технологии за фермерите</vt:lpstr>
      <vt:lpstr>Ползи от цифровата трансформация за фермерите</vt:lpstr>
      <vt:lpstr>Предизвикателства в цифровата трансформация на фермерите</vt:lpstr>
      <vt:lpstr>Успешни примери</vt:lpstr>
      <vt:lpstr>Заключение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Todor Mitov</cp:lastModifiedBy>
  <cp:revision>6</cp:revision>
  <dcterms:created xsi:type="dcterms:W3CDTF">2013-01-27T09:14:16Z</dcterms:created>
  <dcterms:modified xsi:type="dcterms:W3CDTF">2024-11-26T11:41:28Z</dcterms:modified>
  <cp:category/>
</cp:coreProperties>
</file>